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4" r:id="rId9"/>
    <p:sldId id="265" r:id="rId10"/>
    <p:sldId id="267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3" d="100"/>
          <a:sy n="133" d="100"/>
        </p:scale>
        <p:origin x="-9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\var\folders\80\8vc21kcx76x4l_38v7gcbjth0000gp\T\com.microsoft.Outlook\Outlook%20Temp\Nuevos%20resultados%20cluster%20con%20A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por grupos'!$S$11</c:f>
              <c:strCache>
                <c:ptCount val="1"/>
                <c:pt idx="0">
                  <c:v>CL1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'resultados por grupos'!$T$10:$X$10</c:f>
              <c:strCache>
                <c:ptCount val="5"/>
                <c:pt idx="0">
                  <c:v>Caripe</c:v>
                </c:pt>
                <c:pt idx="1">
                  <c:v>PapelPampa</c:v>
                </c:pt>
                <c:pt idx="2">
                  <c:v>Lagunas</c:v>
                </c:pt>
                <c:pt idx="3">
                  <c:v>Manasaya</c:v>
                </c:pt>
                <c:pt idx="4">
                  <c:v>Sajama</c:v>
                </c:pt>
              </c:strCache>
            </c:strRef>
          </c:cat>
          <c:val>
            <c:numRef>
              <c:f>'resultados por grupos'!$T$11:$X$11</c:f>
              <c:numCache>
                <c:formatCode>0.0</c:formatCode>
                <c:ptCount val="5"/>
                <c:pt idx="0">
                  <c:v>23.52941176470588</c:v>
                </c:pt>
                <c:pt idx="1">
                  <c:v>30</c:v>
                </c:pt>
                <c:pt idx="2">
                  <c:v>31.25</c:v>
                </c:pt>
                <c:pt idx="3">
                  <c:v>50</c:v>
                </c:pt>
                <c:pt idx="4">
                  <c:v>32.352941176470573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44-984C-B60B-7AFE66110483}"/>
            </c:ext>
          </c:extLst>
        </c:ser>
        <c:ser>
          <c:idx val="1"/>
          <c:order val="1"/>
          <c:tx>
            <c:strRef>
              <c:f>'resultados por grupos'!$S$12</c:f>
              <c:strCache>
                <c:ptCount val="1"/>
                <c:pt idx="0">
                  <c:v>CL2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'resultados por grupos'!$T$10:$X$10</c:f>
              <c:strCache>
                <c:ptCount val="5"/>
                <c:pt idx="0">
                  <c:v>Caripe</c:v>
                </c:pt>
                <c:pt idx="1">
                  <c:v>PapelPampa</c:v>
                </c:pt>
                <c:pt idx="2">
                  <c:v>Lagunas</c:v>
                </c:pt>
                <c:pt idx="3">
                  <c:v>Manasaya</c:v>
                </c:pt>
                <c:pt idx="4">
                  <c:v>Sajama</c:v>
                </c:pt>
              </c:strCache>
            </c:strRef>
          </c:cat>
          <c:val>
            <c:numRef>
              <c:f>'resultados por grupos'!$T$12:$X$12</c:f>
              <c:numCache>
                <c:formatCode>0.0</c:formatCode>
                <c:ptCount val="5"/>
                <c:pt idx="0">
                  <c:v>17.64705882352942</c:v>
                </c:pt>
                <c:pt idx="1">
                  <c:v>10</c:v>
                </c:pt>
                <c:pt idx="2">
                  <c:v>6.25</c:v>
                </c:pt>
                <c:pt idx="3">
                  <c:v>0</c:v>
                </c:pt>
                <c:pt idx="4">
                  <c:v>20.58823529411762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44-984C-B60B-7AFE66110483}"/>
            </c:ext>
          </c:extLst>
        </c:ser>
        <c:ser>
          <c:idx val="2"/>
          <c:order val="2"/>
          <c:tx>
            <c:strRef>
              <c:f>'resultados por grupos'!$S$13</c:f>
              <c:strCache>
                <c:ptCount val="1"/>
                <c:pt idx="0">
                  <c:v>CL3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'resultados por grupos'!$T$10:$X$10</c:f>
              <c:strCache>
                <c:ptCount val="5"/>
                <c:pt idx="0">
                  <c:v>Caripe</c:v>
                </c:pt>
                <c:pt idx="1">
                  <c:v>PapelPampa</c:v>
                </c:pt>
                <c:pt idx="2">
                  <c:v>Lagunas</c:v>
                </c:pt>
                <c:pt idx="3">
                  <c:v>Manasaya</c:v>
                </c:pt>
                <c:pt idx="4">
                  <c:v>Sajama</c:v>
                </c:pt>
              </c:strCache>
            </c:strRef>
          </c:cat>
          <c:val>
            <c:numRef>
              <c:f>'resultados por grupos'!$T$13:$X$13</c:f>
              <c:numCache>
                <c:formatCode>0.0</c:formatCode>
                <c:ptCount val="5"/>
                <c:pt idx="0">
                  <c:v>5.8823529411764683</c:v>
                </c:pt>
                <c:pt idx="1">
                  <c:v>40</c:v>
                </c:pt>
                <c:pt idx="2">
                  <c:v>18.75</c:v>
                </c:pt>
                <c:pt idx="3">
                  <c:v>16.666666666666671</c:v>
                </c:pt>
                <c:pt idx="4">
                  <c:v>29.411764705882351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44-984C-B60B-7AFE66110483}"/>
            </c:ext>
          </c:extLst>
        </c:ser>
        <c:ser>
          <c:idx val="3"/>
          <c:order val="3"/>
          <c:tx>
            <c:strRef>
              <c:f>'resultados por grupos'!$S$14</c:f>
              <c:strCache>
                <c:ptCount val="1"/>
                <c:pt idx="0">
                  <c:v>CL4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'resultados por grupos'!$T$10:$X$10</c:f>
              <c:strCache>
                <c:ptCount val="5"/>
                <c:pt idx="0">
                  <c:v>Caripe</c:v>
                </c:pt>
                <c:pt idx="1">
                  <c:v>PapelPampa</c:v>
                </c:pt>
                <c:pt idx="2">
                  <c:v>Lagunas</c:v>
                </c:pt>
                <c:pt idx="3">
                  <c:v>Manasaya</c:v>
                </c:pt>
                <c:pt idx="4">
                  <c:v>Sajama</c:v>
                </c:pt>
              </c:strCache>
            </c:strRef>
          </c:cat>
          <c:val>
            <c:numRef>
              <c:f>'resultados por grupos'!$T$14:$X$14</c:f>
              <c:numCache>
                <c:formatCode>0.0</c:formatCode>
                <c:ptCount val="5"/>
                <c:pt idx="0">
                  <c:v>52.941176470588218</c:v>
                </c:pt>
                <c:pt idx="1">
                  <c:v>20</c:v>
                </c:pt>
                <c:pt idx="2">
                  <c:v>43.75</c:v>
                </c:pt>
                <c:pt idx="3">
                  <c:v>33.333333333333343</c:v>
                </c:pt>
                <c:pt idx="4">
                  <c:v>17.64705882352942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44-984C-B60B-7AFE66110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92363136"/>
        <c:axId val="192364928"/>
      </c:barChart>
      <c:catAx>
        <c:axId val="19236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64928"/>
        <c:crosses val="autoZero"/>
        <c:auto val="1"/>
        <c:lblAlgn val="ctr"/>
        <c:lblOffset val="100"/>
        <c:noMultiLvlLbl val="0"/>
      </c:catAx>
      <c:valAx>
        <c:axId val="19236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6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C21A86-BB91-7D41-B1AA-ECEF9966B71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7D12EA-3EFE-7741-A462-CD2D7026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2003 data are derived</a:t>
            </a:r>
            <a:r>
              <a:rPr lang="en-US" baseline="0" dirty="0" smtClean="0"/>
              <a:t> only using model simulations ingesting global climate model (GCM) historical scenario data. This does NOT include any actual observations.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 + B </a:t>
            </a:r>
            <a:r>
              <a:rPr lang="en-US" dirty="0" err="1" smtClean="0"/>
              <a:t>Altiplano</a:t>
            </a:r>
            <a:r>
              <a:rPr lang="en-US" dirty="0" smtClean="0"/>
              <a:t> = Peruvian</a:t>
            </a:r>
            <a:r>
              <a:rPr lang="en-US" baseline="0" dirty="0" smtClean="0"/>
              <a:t> + Bolivian </a:t>
            </a:r>
            <a:r>
              <a:rPr lang="en-US" baseline="0" dirty="0" err="1" smtClean="0"/>
              <a:t>Altiplano</a:t>
            </a:r>
            <a:endParaRPr lang="en-US" baseline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aseline="0" dirty="0" smtClean="0"/>
              <a:t>Sajama = Entirety of Sajama National Park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Annual</a:t>
            </a:r>
            <a:r>
              <a:rPr lang="en-US" baseline="0" dirty="0" smtClean="0"/>
              <a:t> period starts in October of year shown. For example, 2003 covers the period Oct. 1, 2003 – Oct. 1, 2004</a:t>
            </a:r>
            <a:endParaRPr lang="en-US" dirty="0" smtClean="0"/>
          </a:p>
          <a:p>
            <a:pPr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Wet season: Nov 1 – Mar. 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Dry Season: Apr. 1 – Oct. 1</a:t>
            </a:r>
          </a:p>
          <a:p>
            <a:endParaRPr lang="en-US" dirty="0" smtClean="0"/>
          </a:p>
          <a:p>
            <a:r>
              <a:rPr lang="en-US" dirty="0" smtClean="0"/>
              <a:t>Model</a:t>
            </a:r>
            <a:r>
              <a:rPr lang="en-US" baseline="0" dirty="0" smtClean="0"/>
              <a:t> simulation information:</a:t>
            </a:r>
          </a:p>
          <a:p>
            <a:pPr defTabSz="931774">
              <a:defRPr/>
            </a:pPr>
            <a:r>
              <a:rPr lang="en-US" baseline="0" dirty="0" smtClean="0"/>
              <a:t>Model name: </a:t>
            </a:r>
            <a:r>
              <a:rPr lang="en-US" dirty="0"/>
              <a:t>Coupled Ocean Atmosphere Wave Sedimentation Transport modelling system (COAWST) – Ocean-Atmosphere model coupling (</a:t>
            </a:r>
            <a:r>
              <a:rPr lang="en-US" dirty="0" err="1"/>
              <a:t>Atm</a:t>
            </a:r>
            <a:r>
              <a:rPr lang="en-US" dirty="0"/>
              <a:t>: WRF, Ocean: ROMS)</a:t>
            </a:r>
            <a:endParaRPr lang="en-US" baseline="0" dirty="0" smtClean="0"/>
          </a:p>
          <a:p>
            <a:r>
              <a:rPr lang="en-US" baseline="0" dirty="0" smtClean="0"/>
              <a:t>Model resolution: 9-km grid spacing. Good enough to explicitly capture convective systems, not capable of capturing individual thunderstorms</a:t>
            </a:r>
          </a:p>
          <a:p>
            <a:r>
              <a:rPr lang="en-US" dirty="0" smtClean="0"/>
              <a:t>Model</a:t>
            </a:r>
            <a:r>
              <a:rPr lang="en-US" baseline="0" dirty="0" smtClean="0"/>
              <a:t> members: Four separate COAWST simulations, where each uses a difference global climate model (GCM) as input</a:t>
            </a:r>
          </a:p>
          <a:p>
            <a:r>
              <a:rPr lang="en-US" baseline="0" dirty="0" smtClean="0"/>
              <a:t>Global climate models: CCSM4, GFDL-ESM2M, IPSL-CM5A. MIROC5. GCM selection was based upon capturing the widest possible spectra of model </a:t>
            </a:r>
            <a:r>
              <a:rPr lang="en-US" baseline="0" dirty="0" err="1" smtClean="0"/>
              <a:t>simualtions</a:t>
            </a:r>
            <a:r>
              <a:rPr lang="en-US" baseline="0" dirty="0" smtClean="0"/>
              <a:t> in light of limited computational resources</a:t>
            </a:r>
          </a:p>
          <a:p>
            <a:r>
              <a:rPr lang="en-US" baseline="0" dirty="0" smtClean="0"/>
              <a:t>Climate scenario: Regional Climate Pathway (RCP) 6.0. 6.0 denotes change in top of atmosphere longwave ration flux by the year 2100. I also tested RCP 4.5 and 8.5 using MIROC5 for 2003. There results did not compare as favorably to the Tropical Rainfall Measuring Mission (TRMM) precipitation product as RCP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A90C-C24F-4401-B2F7-DA3F0B39C6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T-test numbers based upon</a:t>
            </a:r>
            <a:r>
              <a:rPr lang="en-US" baseline="0" dirty="0" smtClean="0"/>
              <a:t> </a:t>
            </a:r>
            <a:r>
              <a:rPr lang="en-US" dirty="0"/>
              <a:t>Welch’s t-test, which does not assume equal population variance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Shown</a:t>
            </a:r>
            <a:r>
              <a:rPr lang="en-US" baseline="0" dirty="0" smtClean="0"/>
              <a:t> region is entire </a:t>
            </a:r>
            <a:r>
              <a:rPr lang="en-US" dirty="0" smtClean="0"/>
              <a:t>Peruvian</a:t>
            </a:r>
            <a:r>
              <a:rPr lang="en-US" baseline="0" dirty="0" smtClean="0"/>
              <a:t> + Bolivian </a:t>
            </a:r>
            <a:r>
              <a:rPr lang="en-US" baseline="0" dirty="0" err="1" smtClean="0"/>
              <a:t>Altiplano</a:t>
            </a:r>
            <a:endParaRPr lang="en-US" baseline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Wet season: Nov 1 – Mar. 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Dry Season: Apr. 1 – Oct. 1</a:t>
            </a:r>
          </a:p>
          <a:p>
            <a:endParaRPr lang="en-US" dirty="0" smtClean="0"/>
          </a:p>
          <a:p>
            <a:r>
              <a:rPr lang="en-US" dirty="0" smtClean="0"/>
              <a:t>Model</a:t>
            </a:r>
            <a:r>
              <a:rPr lang="en-US" baseline="0" dirty="0" smtClean="0"/>
              <a:t> simulation information:</a:t>
            </a:r>
          </a:p>
          <a:p>
            <a:pPr defTabSz="931774">
              <a:defRPr/>
            </a:pPr>
            <a:r>
              <a:rPr lang="en-US" baseline="0" dirty="0" smtClean="0"/>
              <a:t>Model name: </a:t>
            </a:r>
            <a:r>
              <a:rPr lang="en-US" dirty="0"/>
              <a:t>Coupled Ocean Atmosphere Wave Sedimentation Transport modelling system (COAWST)</a:t>
            </a:r>
            <a:endParaRPr lang="en-US" baseline="0" dirty="0" smtClean="0"/>
          </a:p>
          <a:p>
            <a:r>
              <a:rPr lang="en-US" baseline="0" dirty="0" smtClean="0"/>
              <a:t>Model resolution: 9-km grid spacing</a:t>
            </a:r>
          </a:p>
          <a:p>
            <a:r>
              <a:rPr lang="en-US" dirty="0" smtClean="0"/>
              <a:t>Model</a:t>
            </a:r>
            <a:r>
              <a:rPr lang="en-US" baseline="0" dirty="0" smtClean="0"/>
              <a:t> members: Four separate COAWST simulations, where each uses a difference global climate model (GCM) as input</a:t>
            </a:r>
          </a:p>
          <a:p>
            <a:r>
              <a:rPr lang="en-US" baseline="0" dirty="0" smtClean="0"/>
              <a:t>Global climate models: CCSM4, GFDL-ESM2M, IPSL-CM5A. MIROC5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A90C-C24F-4401-B2F7-DA3F0B39C6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0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1F41F-1E5E-594B-B2F3-EA570301B2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0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1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6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C79F-6015-2F41-893C-3F2BC5531BF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87E4-967B-D04C-BBE3-A3823B13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cap="small" dirty="0"/>
              <a:t>Climate and socioeconomic drivers of land-cover and land-use change in tropical Andean alpine wetlands</a:t>
            </a:r>
            <a:r>
              <a:rPr lang="en-US" sz="4000" cap="small" dirty="0"/>
              <a:t/>
            </a:r>
            <a:br>
              <a:rPr lang="en-US" sz="4000" cap="small" dirty="0"/>
            </a:br>
            <a:r>
              <a:rPr lang="en-US" sz="4000" cap="small" dirty="0" smtClean="0"/>
              <a:t/>
            </a:r>
            <a:br>
              <a:rPr lang="en-US" sz="4000" cap="small" dirty="0" smtClean="0"/>
            </a:br>
            <a:r>
              <a:rPr lang="en-US" sz="4000" b="1" dirty="0" smtClean="0"/>
              <a:t>Final </a:t>
            </a:r>
            <a:r>
              <a:rPr lang="en-US" sz="4000" b="1" dirty="0"/>
              <a:t>Report: July 2015 – July 2019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Supplemental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0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FDE47-B699-8C40-B16C-B53757E2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Distribution of </a:t>
            </a:r>
            <a:r>
              <a:rPr lang="en-US" sz="1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socio-economic clusters in Sajama National Park by community</a:t>
            </a:r>
            <a:endParaRPr 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0B973D5-6954-45BF-A100-7F86EACA4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437311"/>
              </p:ext>
            </p:extLst>
          </p:nvPr>
        </p:nvGraphicFramePr>
        <p:xfrm>
          <a:off x="457200" y="1475012"/>
          <a:ext cx="8392332" cy="490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07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bilityDiff_20102017-19841989_legend_36w_300dp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5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bilityDiff_20102017-20002009_legend_36w_300dp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Precipitation </a:t>
            </a:r>
            <a:br>
              <a:rPr lang="en-US" dirty="0" smtClean="0"/>
            </a:br>
            <a:r>
              <a:rPr lang="en-US" dirty="0" smtClean="0"/>
              <a:t>wet vs dry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938" y="1658680"/>
            <a:ext cx="2125301" cy="4877923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Composite (4-member average) contribution to annual precipitation over entire region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Sajama more dependent upon wet season for annual precipitation (up to 4.6%) than </a:t>
            </a:r>
            <a:r>
              <a:rPr lang="en-US" dirty="0" err="1" smtClean="0"/>
              <a:t>Altiplano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Future precipitation contributions show no consistent bias towards either the wet or dry season.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Changes in precipitation amounts however do achieve significance (next slide)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94759" y="3022199"/>
            <a:ext cx="170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P &amp; B </a:t>
            </a:r>
            <a:r>
              <a:rPr lang="en-US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Altiplano</a:t>
            </a:r>
            <a:endParaRPr lang="en-US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24672" y="5123648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Sajama</a:t>
            </a:r>
            <a:endParaRPr lang="en-US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94" y="2353112"/>
            <a:ext cx="6114203" cy="35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Precipitation </a:t>
            </a:r>
            <a:br>
              <a:rPr lang="en-US" dirty="0" smtClean="0"/>
            </a:br>
            <a:r>
              <a:rPr lang="en-US" dirty="0" smtClean="0"/>
              <a:t>wet vs dry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938" y="1648047"/>
            <a:ext cx="2296002" cy="5103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4-simulation composite average of wet (left) and dry (right) season precipitation and their difference relative to 2003. 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1100" dirty="0" err="1" smtClean="0"/>
              <a:t>Altiplano</a:t>
            </a:r>
            <a:r>
              <a:rPr lang="en-US" sz="1100" dirty="0" smtClean="0"/>
              <a:t>: Precipitation differences are significant (p-value &lt; 0.05) in all but the 2031 wet season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1100" dirty="0" smtClean="0"/>
              <a:t>Sajama: No local statistical significance. Like due to only 8 grid points within the park 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1100" dirty="0" smtClean="0"/>
              <a:t>General decrease in precipitation amounts (up to 300 mm) for most regions of the </a:t>
            </a:r>
            <a:r>
              <a:rPr lang="en-US" sz="1100" dirty="0" err="1" smtClean="0"/>
              <a:t>Altiplano</a:t>
            </a:r>
            <a:r>
              <a:rPr lang="en-US" sz="1100" dirty="0" smtClean="0"/>
              <a:t> (including Sajama)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1100" dirty="0" smtClean="0"/>
              <a:t>Average precipitation rates however are </a:t>
            </a:r>
            <a:r>
              <a:rPr lang="en-US" sz="1100" dirty="0" smtClean="0"/>
              <a:t>predicted </a:t>
            </a:r>
            <a:r>
              <a:rPr lang="en-US" sz="1100" dirty="0" smtClean="0"/>
              <a:t>to increase (up to 0.5 mm/</a:t>
            </a:r>
            <a:r>
              <a:rPr lang="en-US" sz="1100" dirty="0" err="1" smtClean="0"/>
              <a:t>hr</a:t>
            </a:r>
            <a:r>
              <a:rPr lang="en-US" sz="1100" dirty="0" smtClean="0"/>
              <a:t>), but with fewer total precipitating events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9" y="1893446"/>
            <a:ext cx="3359021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980" y="1893446"/>
            <a:ext cx="33590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3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04" y="0"/>
            <a:ext cx="485237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37081" y="2228671"/>
            <a:ext cx="35929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Land cover change map 1986 to 2016 and location of </a:t>
            </a:r>
            <a:r>
              <a:rPr lang="en-US" dirty="0" smtClean="0"/>
              <a:t>vegetation field survey and </a:t>
            </a:r>
            <a:r>
              <a:rPr lang="en-US" dirty="0" err="1" smtClean="0"/>
              <a:t>groundtruth</a:t>
            </a:r>
            <a:r>
              <a:rPr lang="en-US" dirty="0" smtClean="0"/>
              <a:t> </a:t>
            </a:r>
            <a:r>
              <a:rPr lang="en-US" dirty="0"/>
              <a:t>points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Numbered </a:t>
            </a:r>
            <a:r>
              <a:rPr lang="en-US" dirty="0"/>
              <a:t>zones </a:t>
            </a:r>
            <a:r>
              <a:rPr lang="en-US" dirty="0" smtClean="0"/>
              <a:t>of land cover  </a:t>
            </a:r>
            <a:r>
              <a:rPr lang="en-US" dirty="0"/>
              <a:t>change in </a:t>
            </a:r>
            <a:r>
              <a:rPr lang="en-US" dirty="0" err="1"/>
              <a:t>bofedal</a:t>
            </a:r>
            <a:r>
              <a:rPr lang="en-US" dirty="0"/>
              <a:t> sectors are </a:t>
            </a:r>
            <a:r>
              <a:rPr lang="en-US" dirty="0" smtClean="0"/>
              <a:t>listed in </a:t>
            </a:r>
            <a:r>
              <a:rPr lang="en-US" dirty="0"/>
              <a:t>Table </a:t>
            </a:r>
            <a:r>
              <a:rPr lang="en-US" dirty="0" smtClean="0"/>
              <a:t>1 in report.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9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01" y="1343587"/>
            <a:ext cx="7263954" cy="5138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31" y="432009"/>
            <a:ext cx="7842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Land cover </a:t>
            </a:r>
            <a:r>
              <a:rPr lang="en-US" dirty="0" smtClean="0"/>
              <a:t>maps </a:t>
            </a:r>
            <a:r>
              <a:rPr lang="en-US" dirty="0"/>
              <a:t>of three pasture classes (healthy </a:t>
            </a:r>
            <a:r>
              <a:rPr lang="en-US" dirty="0" err="1"/>
              <a:t>bofedales</a:t>
            </a:r>
            <a:r>
              <a:rPr lang="en-US" dirty="0"/>
              <a:t>, dry </a:t>
            </a:r>
            <a:r>
              <a:rPr lang="en-US" dirty="0" err="1"/>
              <a:t>bofedales</a:t>
            </a:r>
            <a:r>
              <a:rPr lang="en-US" dirty="0"/>
              <a:t>/mixed pastures, and </a:t>
            </a:r>
            <a:r>
              <a:rPr lang="en-US" i="1" dirty="0" err="1"/>
              <a:t>collpares</a:t>
            </a:r>
            <a:r>
              <a:rPr lang="en-US" dirty="0"/>
              <a:t>) in 1986, 1996, 2006 and </a:t>
            </a:r>
            <a:r>
              <a:rPr lang="en-US" dirty="0" smtClean="0"/>
              <a:t>2016 in Sajama National Park.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DD5A0-3D16-C54A-9B0C-83CF3D37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23375"/>
            <a:ext cx="8163783" cy="96731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Livelihoods, Life Cycle, Capitals and Access to Water Variables in the Cluster Analysis (stats, n=83)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D0A240C-1444-1943-BC87-169063561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367127"/>
              </p:ext>
            </p:extLst>
          </p:nvPr>
        </p:nvGraphicFramePr>
        <p:xfrm>
          <a:off x="228601" y="1690689"/>
          <a:ext cx="8763000" cy="4626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6508">
                  <a:extLst>
                    <a:ext uri="{9D8B030D-6E8A-4147-A177-3AD203B41FA5}">
                      <a16:colId xmlns="" xmlns:a16="http://schemas.microsoft.com/office/drawing/2014/main" val="2216396022"/>
                    </a:ext>
                  </a:extLst>
                </a:gridCol>
                <a:gridCol w="1016623">
                  <a:extLst>
                    <a:ext uri="{9D8B030D-6E8A-4147-A177-3AD203B41FA5}">
                      <a16:colId xmlns="" xmlns:a16="http://schemas.microsoft.com/office/drawing/2014/main" val="3178075990"/>
                    </a:ext>
                  </a:extLst>
                </a:gridCol>
                <a:gridCol w="1016623">
                  <a:extLst>
                    <a:ext uri="{9D8B030D-6E8A-4147-A177-3AD203B41FA5}">
                      <a16:colId xmlns="" xmlns:a16="http://schemas.microsoft.com/office/drawing/2014/main" val="1374739794"/>
                    </a:ext>
                  </a:extLst>
                </a:gridCol>
                <a:gridCol w="1016623">
                  <a:extLst>
                    <a:ext uri="{9D8B030D-6E8A-4147-A177-3AD203B41FA5}">
                      <a16:colId xmlns="" xmlns:a16="http://schemas.microsoft.com/office/drawing/2014/main" val="239749816"/>
                    </a:ext>
                  </a:extLst>
                </a:gridCol>
                <a:gridCol w="1016623">
                  <a:extLst>
                    <a:ext uri="{9D8B030D-6E8A-4147-A177-3AD203B41FA5}">
                      <a16:colId xmlns="" xmlns:a16="http://schemas.microsoft.com/office/drawing/2014/main" val="878345116"/>
                    </a:ext>
                  </a:extLst>
                </a:gridCol>
              </a:tblGrid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Variable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Min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Max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Mean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575253849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Income/Earnings (bolivianos/ $1=6.85Bs)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2,725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193,020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39,205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35,703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3565090011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Age Head of Household (years)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53.47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13.86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2855100349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 Head of Household (years)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6.80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2995979381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Adult Equivalents  (labor available at HH)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3103217344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Number of families sharing the sayaña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3628496919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Number of alpacas (head)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90.53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74.39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542856405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Number of llamas (head)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61.72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65.13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814944255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Sources of Water Index (3 is worse)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1340116338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Irrigation Index (higher worse)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53040213"/>
                  </a:ext>
                </a:extLst>
              </a:tr>
              <a:tr h="42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Water Access Difficulties Index (higher worse)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2.64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7969954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47E38E-3B8D-6A40-9C3E-2992EB5D1B07}"/>
              </a:ext>
            </a:extLst>
          </p:cNvPr>
          <p:cNvSpPr txBox="1"/>
          <p:nvPr/>
        </p:nvSpPr>
        <p:spPr>
          <a:xfrm>
            <a:off x="3079774" y="377996"/>
            <a:ext cx="268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Household Survey Analysis</a:t>
            </a:r>
          </a:p>
        </p:txBody>
      </p:sp>
    </p:spTree>
    <p:extLst>
      <p:ext uri="{BB962C8B-B14F-4D97-AF65-F5344CB8AC3E}">
        <p14:creationId xmlns:p14="http://schemas.microsoft.com/office/powerpoint/2010/main" val="344071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13404-E8BD-074F-A1AB-86939210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7" y="1"/>
            <a:ext cx="8404694" cy="1325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Socio-economic data: Four clusters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 different livelihood </a:t>
            </a:r>
            <a:r>
              <a:rPr lang="en-US" sz="2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strategies impacting </a:t>
            </a:r>
            <a:r>
              <a:rPr lang="en-US" sz="20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peatland</a:t>
            </a:r>
            <a:r>
              <a:rPr lang="en-US" sz="2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management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41F734B-B2C4-5041-A307-62C404734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081262"/>
              </p:ext>
            </p:extLst>
          </p:nvPr>
        </p:nvGraphicFramePr>
        <p:xfrm>
          <a:off x="566474" y="1316514"/>
          <a:ext cx="7970604" cy="4787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9032">
                  <a:extLst>
                    <a:ext uri="{9D8B030D-6E8A-4147-A177-3AD203B41FA5}">
                      <a16:colId xmlns="" xmlns:a16="http://schemas.microsoft.com/office/drawing/2014/main" val="3434865925"/>
                    </a:ext>
                  </a:extLst>
                </a:gridCol>
                <a:gridCol w="1092544">
                  <a:extLst>
                    <a:ext uri="{9D8B030D-6E8A-4147-A177-3AD203B41FA5}">
                      <a16:colId xmlns="" xmlns:a16="http://schemas.microsoft.com/office/drawing/2014/main" val="3143923417"/>
                    </a:ext>
                  </a:extLst>
                </a:gridCol>
                <a:gridCol w="795037">
                  <a:extLst>
                    <a:ext uri="{9D8B030D-6E8A-4147-A177-3AD203B41FA5}">
                      <a16:colId xmlns="" xmlns:a16="http://schemas.microsoft.com/office/drawing/2014/main" val="1326855184"/>
                    </a:ext>
                  </a:extLst>
                </a:gridCol>
                <a:gridCol w="811131">
                  <a:extLst>
                    <a:ext uri="{9D8B030D-6E8A-4147-A177-3AD203B41FA5}">
                      <a16:colId xmlns="" xmlns:a16="http://schemas.microsoft.com/office/drawing/2014/main" val="661717956"/>
                    </a:ext>
                  </a:extLst>
                </a:gridCol>
                <a:gridCol w="875507">
                  <a:extLst>
                    <a:ext uri="{9D8B030D-6E8A-4147-A177-3AD203B41FA5}">
                      <a16:colId xmlns="" xmlns:a16="http://schemas.microsoft.com/office/drawing/2014/main" val="2248846531"/>
                    </a:ext>
                  </a:extLst>
                </a:gridCol>
                <a:gridCol w="957353">
                  <a:extLst>
                    <a:ext uri="{9D8B030D-6E8A-4147-A177-3AD203B41FA5}">
                      <a16:colId xmlns="" xmlns:a16="http://schemas.microsoft.com/office/drawing/2014/main" val="539392412"/>
                    </a:ext>
                  </a:extLst>
                </a:gridCol>
              </a:tblGrid>
              <a:tr h="258896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p-value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2583614619"/>
                  </a:ext>
                </a:extLst>
              </a:tr>
              <a:tr h="509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Income/Earnings (bolivianos/ $1=6.85Bs)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39,434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26,690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49,594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37,161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0.7251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210292737"/>
                  </a:ext>
                </a:extLst>
              </a:tr>
              <a:tr h="258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Age Head of Household (years)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64.69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61.42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**36.68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*50.85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0.0000</a:t>
                      </a:r>
                      <a:endParaRPr lang="en-US" sz="1800" b="0" i="0" u="none" strike="noStrike">
                        <a:solidFill>
                          <a:srgbClr val="9C0006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3841439178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 Head of Household (years)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**9.54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0.0000</a:t>
                      </a:r>
                      <a:endParaRPr lang="en-US" sz="1800" b="0" i="0" u="none" strike="noStrike">
                        <a:solidFill>
                          <a:srgbClr val="9C0006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2626053103"/>
                  </a:ext>
                </a:extLst>
              </a:tr>
              <a:tr h="509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Adult Equivalents (weighted) (labor available at HH)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0.2896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1539031347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Number of families sharing the sayaña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**2.58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0.0000</a:t>
                      </a:r>
                      <a:endParaRPr lang="en-US" sz="1800" b="0" i="0" u="none" strike="noStrike">
                        <a:solidFill>
                          <a:srgbClr val="9C0006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4087575601"/>
                  </a:ext>
                </a:extLst>
              </a:tr>
              <a:tr h="258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Number of alpacas (head)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99.62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70.83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71.42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104.5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0.1072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480168423"/>
                  </a:ext>
                </a:extLst>
              </a:tr>
              <a:tr h="258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Number of llamas (head)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**102.19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60.32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41.35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0.0001</a:t>
                      </a:r>
                      <a:endParaRPr lang="en-US" sz="1800" b="0" i="0" u="none" strike="noStrike" dirty="0">
                        <a:solidFill>
                          <a:srgbClr val="9C0006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799811991"/>
                  </a:ext>
                </a:extLst>
              </a:tr>
              <a:tr h="258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Sources of Water Index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0.4194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2357438433"/>
                  </a:ext>
                </a:extLst>
              </a:tr>
              <a:tr h="258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Irrigation Index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**1.81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0.0003</a:t>
                      </a:r>
                      <a:endParaRPr lang="en-US" sz="1800" b="0" i="0" u="none" strike="noStrike">
                        <a:solidFill>
                          <a:srgbClr val="9C0006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3254907828"/>
                  </a:ext>
                </a:extLst>
              </a:tr>
              <a:tr h="258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Water Access Difficulties Index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2.96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**2.42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0.0000</a:t>
                      </a:r>
                      <a:endParaRPr lang="en-US" sz="1800" b="0" i="0" u="none" strike="noStrike">
                        <a:solidFill>
                          <a:srgbClr val="9C0006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3634548890"/>
                  </a:ext>
                </a:extLst>
              </a:tr>
              <a:tr h="258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Number of households in cluster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3880250924"/>
                  </a:ext>
                </a:extLst>
              </a:tr>
              <a:tr h="25889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569370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2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886</Words>
  <Application>Microsoft Office PowerPoint</Application>
  <PresentationFormat>On-screen Show (4:3)</PresentationFormat>
  <Paragraphs>178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Climate and socioeconomic drivers of land-cover and land-use change in tropical Andean alpine wetlands  Final Report: July 2015 – July 2019  Supplemental Figures</vt:lpstr>
      <vt:lpstr>PowerPoint Presentation</vt:lpstr>
      <vt:lpstr>PowerPoint Presentation</vt:lpstr>
      <vt:lpstr>Annual Precipitation  wet vs dry season</vt:lpstr>
      <vt:lpstr>Annual Precipitation  wet vs dry season</vt:lpstr>
      <vt:lpstr>PowerPoint Presentation</vt:lpstr>
      <vt:lpstr>PowerPoint Presentation</vt:lpstr>
      <vt:lpstr>Livelihoods, Life Cycle, Capitals and Access to Water Variables in the Cluster Analysis (stats, n=83)</vt:lpstr>
      <vt:lpstr>Socio-economic data: Four clusters represent different livelihood strategies impacting peatland management</vt:lpstr>
      <vt:lpstr>Distribution of socio-economic clusters in Sajama National Park by community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socioeconomic drivers of land-cover and land-use change in tropical Andean alpine wetlands Final Report: July 2015 – July 2019  Supplemental Figures</dc:title>
  <dc:creator>Karina Yager</dc:creator>
  <cp:lastModifiedBy>Winfield Decker</cp:lastModifiedBy>
  <cp:revision>10</cp:revision>
  <cp:lastPrinted>2019-07-19T18:13:09Z</cp:lastPrinted>
  <dcterms:created xsi:type="dcterms:W3CDTF">2019-07-19T16:53:41Z</dcterms:created>
  <dcterms:modified xsi:type="dcterms:W3CDTF">2019-07-19T18:30:24Z</dcterms:modified>
</cp:coreProperties>
</file>