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0"/>
  </p:notesMasterIdLst>
  <p:handoutMasterIdLst>
    <p:handoutMasterId r:id="rId31"/>
  </p:handoutMasterIdLst>
  <p:sldIdLst>
    <p:sldId id="806" r:id="rId2"/>
    <p:sldId id="1085" r:id="rId3"/>
    <p:sldId id="1025" r:id="rId4"/>
    <p:sldId id="984" r:id="rId5"/>
    <p:sldId id="1103" r:id="rId6"/>
    <p:sldId id="1105" r:id="rId7"/>
    <p:sldId id="1018" r:id="rId8"/>
    <p:sldId id="1089" r:id="rId9"/>
    <p:sldId id="1068" r:id="rId10"/>
    <p:sldId id="1123" r:id="rId11"/>
    <p:sldId id="1124" r:id="rId12"/>
    <p:sldId id="1127" r:id="rId13"/>
    <p:sldId id="1128" r:id="rId14"/>
    <p:sldId id="1129" r:id="rId15"/>
    <p:sldId id="1130" r:id="rId16"/>
    <p:sldId id="1131" r:id="rId17"/>
    <p:sldId id="1125" r:id="rId18"/>
    <p:sldId id="1132" r:id="rId19"/>
    <p:sldId id="1118" r:id="rId20"/>
    <p:sldId id="1122" r:id="rId21"/>
    <p:sldId id="1044" r:id="rId22"/>
    <p:sldId id="1133" r:id="rId23"/>
    <p:sldId id="1104" r:id="rId24"/>
    <p:sldId id="1115" r:id="rId25"/>
    <p:sldId id="1117" r:id="rId26"/>
    <p:sldId id="1113" r:id="rId27"/>
    <p:sldId id="1116" r:id="rId28"/>
    <p:sldId id="1065" r:id="rId2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 baseline="300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 baseline="300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 baseline="300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 baseline="300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 baseline="300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 baseline="300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 baseline="300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 baseline="300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 baseline="300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CCCC00"/>
    <a:srgbClr val="27774F"/>
    <a:srgbClr val="339966"/>
    <a:srgbClr val="A86ED4"/>
    <a:srgbClr val="EDA3FF"/>
    <a:srgbClr val="C596F8"/>
    <a:srgbClr val="6600CC"/>
    <a:srgbClr val="F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2" autoAdjust="0"/>
    <p:restoredTop sz="99394" autoAdjust="0"/>
  </p:normalViewPr>
  <p:slideViewPr>
    <p:cSldViewPr>
      <p:cViewPr varScale="1">
        <p:scale>
          <a:sx n="92" d="100"/>
          <a:sy n="92" d="100"/>
        </p:scale>
        <p:origin x="96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9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623" y="0"/>
            <a:ext cx="3169577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6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1755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6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623" y="9121755"/>
            <a:ext cx="3169577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384EC7EB-8F34-43A5-B60E-E8BDE93AE6D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925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623" y="0"/>
            <a:ext cx="3169577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045" y="4560878"/>
            <a:ext cx="5363110" cy="431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55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623" y="9121755"/>
            <a:ext cx="3169577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fld id="{F4AD3E39-628F-4640-8371-42AEA8C49C4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782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D3E39-628F-4640-8371-42AEA8C49C43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22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5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9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7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9" name="Freeform 8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0" name="Freeform 9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1" name="Freeform 10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2" name="Freeform 11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3" name="Freeform 12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4" name="Freeform 13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5" name="Freeform 14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6" name="Freeform 15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7" name="Freeform 16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8" name="Freeform 17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9" name="Freeform 18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0" name="Freeform 19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1" name="Freeform 20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2" name="Freeform 21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3" name="Freeform 22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4" name="Freeform 23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5" name="Freeform 24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6" name="Freeform 25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7" name="Freeform 26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8" name="Freeform 27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59" name="Freeform 28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0" name="Freeform 29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1" name="Freeform 30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2" name="Freeform 31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3" name="Freeform 32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4" name="Freeform 33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5" name="Freeform 34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6" name="Freeform 35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7" name="Freeform 36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8" name="Freeform 37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9" name="Freeform 38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0" name="Freeform 39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1" name="Freeform 40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2" name="Freeform 41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3" name="Freeform 42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4" name="Freeform 43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5" name="Freeform 44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6" name="Freeform 45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7" name="Freeform 46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8" name="Freeform 47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9" name="Freeform 48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0" name="Freeform 49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1" name="Freeform 50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2" name="Freeform 51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3" name="Freeform 52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4" name="Freeform 53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5" name="Freeform 54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6" name="Freeform 55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7" name="Freeform 56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8" name="Freeform 57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89" name="Freeform 58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0" name="Freeform 59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1" name="Freeform 60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" name="Freeform 61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3" name="Freeform 62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" name="Group 63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8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9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0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1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2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4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5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6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7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1" name="Group 75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3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4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5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6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7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8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9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0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1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4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5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6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  <p:pic>
          <p:nvPicPr>
            <p:cNvPr id="7" name="Picture 91" descr="earth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3276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600200" y="1752600"/>
            <a:ext cx="7543800" cy="27432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GB"/>
              <a:t>‘Spatial estimates of evapotranspiration and related parameters through the linking of a soil-vegetation atmospheric transfer modelling scheme with high spatial resolution Earth Observation imagery.’</a:t>
            </a:r>
            <a:endParaRPr lang="en-US"/>
          </a:p>
        </p:txBody>
      </p:sp>
      <p:sp>
        <p:nvSpPr>
          <p:cNvPr id="93277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George P. Petropoulos</a:t>
            </a:r>
          </a:p>
        </p:txBody>
      </p:sp>
      <p:sp>
        <p:nvSpPr>
          <p:cNvPr id="94" name="Rectangle 9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" name="Rectangle 9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6" name="Rectangle 9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1</a:t>
            </a:r>
          </a:p>
        </p:txBody>
      </p:sp>
    </p:spTree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61D00-1493-4583-8DEE-054863AA3A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FA65E-3065-44A5-BBC7-ADFB77E1F9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63D75-45ED-4B9D-B913-6732206992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1A0AA-2A1F-4455-82F8-A4DBC096C2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69293-A1C7-4A9E-94E8-5302FD2DEE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6B77B-E756-4BE7-80D2-464BB24B50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411C3-F61F-45F2-BAE2-7F29BEA4C6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029E9-3F8B-4DDB-9636-5B04ED50C3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1A986-0872-4CCB-BBA4-6A5A9142C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5B01C-91D5-4498-9E9C-023A0EA5A6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0E3A1-BBD0-42A7-90FA-AFA52BC89B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 baseline="0"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 baseline="0"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 baseline="0">
                <a:latin typeface="+mj-lt"/>
              </a:defRPr>
            </a:lvl1pPr>
          </a:lstStyle>
          <a:p>
            <a:pPr>
              <a:defRPr/>
            </a:pPr>
            <a:fld id="{1232D542-75EE-4CAD-B71A-1B6379F7EA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151" name="Group 7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6152" name="Group 8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92169" name="Freeform 9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6155" name="Group 10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6204" name="Group 11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92172" name="Freeform 12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15" y="5"/>
                      </a:cxn>
                      <a:cxn ang="0">
                        <a:pos x="13" y="17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73" name="Freeform 13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11" y="3"/>
                      </a:cxn>
                      <a:cxn ang="0">
                        <a:pos x="7" y="19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74" name="Freeform 14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75" name="Freeform 15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76" name="Freeform 16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77" name="Freeform 17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78" name="Freeform 18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79" name="Freeform 19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80" name="Freeform 20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81" name="Freeform 21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82" name="Freeform 22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83" name="Freeform 23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84" name="Freeform 24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85" name="Freeform 25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86" name="Freeform 26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87" name="Freeform 27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88" name="Freeform 28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89" name="Freeform 29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90" name="Freeform 30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91" name="Freeform 31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92" name="Freeform 32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93" name="Freeform 33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94" name="Freeform 34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95" name="Freeform 35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21" y="280"/>
                      </a:cxn>
                      <a:cxn ang="0">
                        <a:pos x="24" y="250"/>
                      </a:cxn>
                      <a:cxn ang="0">
                        <a:pos x="22" y="245"/>
                      </a:cxn>
                      <a:cxn ang="0">
                        <a:pos x="16" y="218"/>
                      </a:cxn>
                      <a:cxn ang="0">
                        <a:pos x="4" y="215"/>
                      </a:cxn>
                      <a:cxn ang="0">
                        <a:pos x="0" y="191"/>
                      </a:cxn>
                      <a:cxn ang="0">
                        <a:pos x="12" y="180"/>
                      </a:cxn>
                      <a:cxn ang="0">
                        <a:pos x="6" y="165"/>
                      </a:cxn>
                      <a:cxn ang="0">
                        <a:pos x="2" y="160"/>
                      </a:cxn>
                      <a:cxn ang="0">
                        <a:pos x="28" y="120"/>
                      </a:cxn>
                      <a:cxn ang="0">
                        <a:pos x="44" y="96"/>
                      </a:cxn>
                      <a:cxn ang="0">
                        <a:pos x="42" y="70"/>
                      </a:cxn>
                      <a:cxn ang="0">
                        <a:pos x="24" y="43"/>
                      </a:cxn>
                      <a:cxn ang="0">
                        <a:pos x="20" y="32"/>
                      </a:cxn>
                      <a:cxn ang="0">
                        <a:pos x="26" y="36"/>
                      </a:cxn>
                      <a:cxn ang="0">
                        <a:pos x="48" y="35"/>
                      </a:cxn>
                      <a:cxn ang="0">
                        <a:pos x="64" y="11"/>
                      </a:cxn>
                      <a:cxn ang="0">
                        <a:pos x="82" y="0"/>
                      </a:cxn>
                      <a:cxn ang="0">
                        <a:pos x="88" y="2"/>
                      </a:cxn>
                      <a:cxn ang="0">
                        <a:pos x="92" y="9"/>
                      </a:cxn>
                      <a:cxn ang="0">
                        <a:pos x="98" y="5"/>
                      </a:cxn>
                      <a:cxn ang="0">
                        <a:pos x="110" y="8"/>
                      </a:cxn>
                      <a:cxn ang="0">
                        <a:pos x="116" y="9"/>
                      </a:cxn>
                      <a:cxn ang="0">
                        <a:pos x="141" y="14"/>
                      </a:cxn>
                      <a:cxn ang="0">
                        <a:pos x="155" y="24"/>
                      </a:cxn>
                      <a:cxn ang="0">
                        <a:pos x="167" y="17"/>
                      </a:cxn>
                      <a:cxn ang="0">
                        <a:pos x="173" y="14"/>
                      </a:cxn>
                      <a:cxn ang="0">
                        <a:pos x="195" y="14"/>
                      </a:cxn>
                      <a:cxn ang="0">
                        <a:pos x="211" y="32"/>
                      </a:cxn>
                      <a:cxn ang="0">
                        <a:pos x="231" y="59"/>
                      </a:cxn>
                      <a:cxn ang="0">
                        <a:pos x="245" y="70"/>
                      </a:cxn>
                      <a:cxn ang="0">
                        <a:pos x="257" y="68"/>
                      </a:cxn>
                      <a:cxn ang="0">
                        <a:pos x="270" y="65"/>
                      </a:cxn>
                      <a:cxn ang="0">
                        <a:pos x="290" y="71"/>
                      </a:cxn>
                      <a:cxn ang="0">
                        <a:pos x="300" y="81"/>
                      </a:cxn>
                      <a:cxn ang="0">
                        <a:pos x="308" y="90"/>
                      </a:cxn>
                      <a:cxn ang="0">
                        <a:pos x="318" y="111"/>
                      </a:cxn>
                      <a:cxn ang="0">
                        <a:pos x="322" y="120"/>
                      </a:cxn>
                      <a:cxn ang="0">
                        <a:pos x="324" y="125"/>
                      </a:cxn>
                      <a:cxn ang="0">
                        <a:pos x="310" y="142"/>
                      </a:cxn>
                      <a:cxn ang="0">
                        <a:pos x="322" y="141"/>
                      </a:cxn>
                      <a:cxn ang="0">
                        <a:pos x="342" y="155"/>
                      </a:cxn>
                      <a:cxn ang="0">
                        <a:pos x="364" y="157"/>
                      </a:cxn>
                      <a:cxn ang="0">
                        <a:pos x="380" y="168"/>
                      </a:cxn>
                      <a:cxn ang="0">
                        <a:pos x="382" y="172"/>
                      </a:cxn>
                      <a:cxn ang="0">
                        <a:pos x="382" y="176"/>
                      </a:cxn>
                      <a:cxn ang="0">
                        <a:pos x="394" y="172"/>
                      </a:cxn>
                      <a:cxn ang="0">
                        <a:pos x="400" y="171"/>
                      </a:cxn>
                      <a:cxn ang="0">
                        <a:pos x="439" y="185"/>
                      </a:cxn>
                      <a:cxn ang="0">
                        <a:pos x="447" y="199"/>
                      </a:cxn>
                      <a:cxn ang="0">
                        <a:pos x="465" y="201"/>
                      </a:cxn>
                      <a:cxn ang="0">
                        <a:pos x="471" y="215"/>
                      </a:cxn>
                      <a:cxn ang="0">
                        <a:pos x="451" y="258"/>
                      </a:cxn>
                      <a:cxn ang="0">
                        <a:pos x="435" y="281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96" name="Freeform 36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406" y="6"/>
                      </a:cxn>
                      <a:cxn ang="0">
                        <a:pos x="502" y="34"/>
                      </a:cxn>
                      <a:cxn ang="0">
                        <a:pos x="550" y="38"/>
                      </a:cxn>
                      <a:cxn ang="0">
                        <a:pos x="578" y="130"/>
                      </a:cxn>
                      <a:cxn ang="0">
                        <a:pos x="586" y="90"/>
                      </a:cxn>
                      <a:cxn ang="0">
                        <a:pos x="606" y="70"/>
                      </a:cxn>
                      <a:cxn ang="0">
                        <a:pos x="642" y="126"/>
                      </a:cxn>
                      <a:cxn ang="0">
                        <a:pos x="682" y="98"/>
                      </a:cxn>
                      <a:cxn ang="0">
                        <a:pos x="706" y="86"/>
                      </a:cxn>
                      <a:cxn ang="0">
                        <a:pos x="762" y="2"/>
                      </a:cxn>
                      <a:cxn ang="0">
                        <a:pos x="798" y="70"/>
                      </a:cxn>
                      <a:cxn ang="0">
                        <a:pos x="798" y="130"/>
                      </a:cxn>
                      <a:cxn ang="0">
                        <a:pos x="790" y="158"/>
                      </a:cxn>
                      <a:cxn ang="0">
                        <a:pos x="766" y="162"/>
                      </a:cxn>
                      <a:cxn ang="0">
                        <a:pos x="762" y="186"/>
                      </a:cxn>
                      <a:cxn ang="0">
                        <a:pos x="802" y="226"/>
                      </a:cxn>
                      <a:cxn ang="0">
                        <a:pos x="786" y="322"/>
                      </a:cxn>
                      <a:cxn ang="0">
                        <a:pos x="830" y="414"/>
                      </a:cxn>
                      <a:cxn ang="0">
                        <a:pos x="854" y="450"/>
                      </a:cxn>
                      <a:cxn ang="0">
                        <a:pos x="830" y="450"/>
                      </a:cxn>
                      <a:cxn ang="0">
                        <a:pos x="746" y="378"/>
                      </a:cxn>
                      <a:cxn ang="0">
                        <a:pos x="678" y="402"/>
                      </a:cxn>
                      <a:cxn ang="0">
                        <a:pos x="590" y="442"/>
                      </a:cxn>
                      <a:cxn ang="0">
                        <a:pos x="642" y="578"/>
                      </a:cxn>
                      <a:cxn ang="0">
                        <a:pos x="710" y="610"/>
                      </a:cxn>
                      <a:cxn ang="0">
                        <a:pos x="738" y="550"/>
                      </a:cxn>
                      <a:cxn ang="0">
                        <a:pos x="774" y="570"/>
                      </a:cxn>
                      <a:cxn ang="0">
                        <a:pos x="766" y="630"/>
                      </a:cxn>
                      <a:cxn ang="0">
                        <a:pos x="802" y="670"/>
                      </a:cxn>
                      <a:cxn ang="0">
                        <a:pos x="838" y="658"/>
                      </a:cxn>
                      <a:cxn ang="0">
                        <a:pos x="922" y="806"/>
                      </a:cxn>
                      <a:cxn ang="0">
                        <a:pos x="942" y="826"/>
                      </a:cxn>
                      <a:cxn ang="0">
                        <a:pos x="874" y="810"/>
                      </a:cxn>
                      <a:cxn ang="0">
                        <a:pos x="830" y="758"/>
                      </a:cxn>
                      <a:cxn ang="0">
                        <a:pos x="778" y="710"/>
                      </a:cxn>
                      <a:cxn ang="0">
                        <a:pos x="702" y="662"/>
                      </a:cxn>
                      <a:cxn ang="0">
                        <a:pos x="614" y="646"/>
                      </a:cxn>
                      <a:cxn ang="0">
                        <a:pos x="506" y="594"/>
                      </a:cxn>
                      <a:cxn ang="0">
                        <a:pos x="462" y="506"/>
                      </a:cxn>
                      <a:cxn ang="0">
                        <a:pos x="430" y="462"/>
                      </a:cxn>
                      <a:cxn ang="0">
                        <a:pos x="382" y="430"/>
                      </a:cxn>
                      <a:cxn ang="0">
                        <a:pos x="342" y="370"/>
                      </a:cxn>
                      <a:cxn ang="0">
                        <a:pos x="354" y="414"/>
                      </a:cxn>
                      <a:cxn ang="0">
                        <a:pos x="418" y="494"/>
                      </a:cxn>
                      <a:cxn ang="0">
                        <a:pos x="422" y="526"/>
                      </a:cxn>
                      <a:cxn ang="0">
                        <a:pos x="394" y="498"/>
                      </a:cxn>
                      <a:cxn ang="0">
                        <a:pos x="354" y="466"/>
                      </a:cxn>
                      <a:cxn ang="0">
                        <a:pos x="314" y="402"/>
                      </a:cxn>
                      <a:cxn ang="0">
                        <a:pos x="266" y="346"/>
                      </a:cxn>
                      <a:cxn ang="0">
                        <a:pos x="210" y="314"/>
                      </a:cxn>
                      <a:cxn ang="0">
                        <a:pos x="154" y="238"/>
                      </a:cxn>
                      <a:cxn ang="0">
                        <a:pos x="66" y="66"/>
                      </a:cxn>
                      <a:cxn ang="0">
                        <a:pos x="34" y="38"/>
                      </a:cxn>
                      <a:cxn ang="0">
                        <a:pos x="46" y="22"/>
                      </a:cxn>
                      <a:cxn ang="0">
                        <a:pos x="102" y="70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97" name="Freeform 37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6" y="28"/>
                      </a:cxn>
                      <a:cxn ang="0">
                        <a:pos x="10" y="48"/>
                      </a:cxn>
                      <a:cxn ang="0">
                        <a:pos x="6" y="28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98" name="Freeform 38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2" y="1"/>
                      </a:cxn>
                      <a:cxn ang="0">
                        <a:pos x="36" y="17"/>
                      </a:cxn>
                      <a:cxn ang="0">
                        <a:pos x="8" y="17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199" name="Freeform 39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8" y="25"/>
                      </a:cxn>
                      <a:cxn ang="0">
                        <a:pos x="56" y="21"/>
                      </a:cxn>
                      <a:cxn ang="0">
                        <a:pos x="80" y="9"/>
                      </a:cxn>
                      <a:cxn ang="0">
                        <a:pos x="64" y="25"/>
                      </a:cxn>
                      <a:cxn ang="0">
                        <a:pos x="124" y="49"/>
                      </a:cxn>
                      <a:cxn ang="0">
                        <a:pos x="160" y="65"/>
                      </a:cxn>
                      <a:cxn ang="0">
                        <a:pos x="116" y="77"/>
                      </a:cxn>
                      <a:cxn ang="0">
                        <a:pos x="88" y="57"/>
                      </a:cxn>
                      <a:cxn ang="0">
                        <a:pos x="76" y="53"/>
                      </a:cxn>
                      <a:cxn ang="0">
                        <a:pos x="24" y="41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00" name="Freeform 40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2" y="4"/>
                      </a:cxn>
                      <a:cxn ang="0">
                        <a:pos x="88" y="24"/>
                      </a:cxn>
                      <a:cxn ang="0">
                        <a:pos x="112" y="20"/>
                      </a:cxn>
                      <a:cxn ang="0">
                        <a:pos x="108" y="44"/>
                      </a:cxn>
                      <a:cxn ang="0">
                        <a:pos x="64" y="40"/>
                      </a:cxn>
                      <a:cxn ang="0">
                        <a:pos x="0" y="36"/>
                      </a:cxn>
                      <a:cxn ang="0">
                        <a:pos x="28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01" name="Freeform 41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37" y="13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02" name="Freeform 42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19" y="32"/>
                      </a:cxn>
                      <a:cxn ang="0">
                        <a:pos x="19" y="0"/>
                      </a:cxn>
                      <a:cxn ang="0">
                        <a:pos x="19" y="32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03" name="Freeform 43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4" y="9"/>
                      </a:cxn>
                      <a:cxn ang="0">
                        <a:pos x="20" y="33"/>
                      </a:cxn>
                      <a:cxn ang="0">
                        <a:pos x="24" y="49"/>
                      </a:cxn>
                      <a:cxn ang="0">
                        <a:pos x="36" y="53"/>
                      </a:cxn>
                      <a:cxn ang="0">
                        <a:pos x="24" y="73"/>
                      </a:cxn>
                      <a:cxn ang="0">
                        <a:pos x="0" y="21"/>
                      </a:cxn>
                      <a:cxn ang="0">
                        <a:pos x="4" y="9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04" name="Freeform 44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220" y="1"/>
                      </a:cxn>
                      <a:cxn ang="0">
                        <a:pos x="231" y="8"/>
                      </a:cxn>
                      <a:cxn ang="0">
                        <a:pos x="235" y="0"/>
                      </a:cxn>
                      <a:cxn ang="0">
                        <a:pos x="265" y="0"/>
                      </a:cxn>
                      <a:cxn ang="0">
                        <a:pos x="287" y="17"/>
                      </a:cxn>
                      <a:cxn ang="0">
                        <a:pos x="319" y="10"/>
                      </a:cxn>
                      <a:cxn ang="0">
                        <a:pos x="314" y="29"/>
                      </a:cxn>
                      <a:cxn ang="0">
                        <a:pos x="298" y="46"/>
                      </a:cxn>
                      <a:cxn ang="0">
                        <a:pos x="295" y="29"/>
                      </a:cxn>
                      <a:cxn ang="0">
                        <a:pos x="287" y="31"/>
                      </a:cxn>
                      <a:cxn ang="0">
                        <a:pos x="279" y="29"/>
                      </a:cxn>
                      <a:cxn ang="0">
                        <a:pos x="263" y="21"/>
                      </a:cxn>
                      <a:cxn ang="0">
                        <a:pos x="228" y="38"/>
                      </a:cxn>
                      <a:cxn ang="0">
                        <a:pos x="201" y="44"/>
                      </a:cxn>
                      <a:cxn ang="0">
                        <a:pos x="212" y="57"/>
                      </a:cxn>
                      <a:cxn ang="0">
                        <a:pos x="188" y="63"/>
                      </a:cxn>
                      <a:cxn ang="0">
                        <a:pos x="169" y="61"/>
                      </a:cxn>
                      <a:cxn ang="0">
                        <a:pos x="177" y="57"/>
                      </a:cxn>
                      <a:cxn ang="0">
                        <a:pos x="171" y="40"/>
                      </a:cxn>
                      <a:cxn ang="0">
                        <a:pos x="169" y="31"/>
                      </a:cxn>
                      <a:cxn ang="0">
                        <a:pos x="158" y="23"/>
                      </a:cxn>
                      <a:cxn ang="0">
                        <a:pos x="142" y="27"/>
                      </a:cxn>
                      <a:cxn ang="0">
                        <a:pos x="134" y="27"/>
                      </a:cxn>
                      <a:cxn ang="0">
                        <a:pos x="123" y="25"/>
                      </a:cxn>
                      <a:cxn ang="0">
                        <a:pos x="83" y="2"/>
                      </a:cxn>
                      <a:cxn ang="0">
                        <a:pos x="59" y="14"/>
                      </a:cxn>
                      <a:cxn ang="0">
                        <a:pos x="1" y="0"/>
                      </a:cxn>
                      <a:cxn ang="0">
                        <a:pos x="220" y="1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05" name="Freeform 45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105" y="31"/>
                      </a:cxn>
                      <a:cxn ang="0">
                        <a:pos x="30" y="1"/>
                      </a:cxn>
                      <a:cxn ang="0">
                        <a:pos x="285" y="0"/>
                      </a:cxn>
                      <a:cxn ang="0">
                        <a:pos x="296" y="14"/>
                      </a:cxn>
                      <a:cxn ang="0">
                        <a:pos x="264" y="16"/>
                      </a:cxn>
                      <a:cxn ang="0">
                        <a:pos x="105" y="3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06" name="Freeform 46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07" name="Freeform 47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08" name="Freeform 48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09" name="Freeform 49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10" name="Freeform 50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11" name="Freeform 51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12" name="Freeform 52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13" name="Freeform 53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14" name="Freeform 54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15" name="Freeform 55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16" name="Freeform 56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17" name="Freeform 57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18" name="Freeform 58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19" name="Freeform 59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20" name="Freeform 60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21" name="Freeform 61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22" name="Freeform 62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23" name="Freeform 63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24" name="Freeform 64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25" name="Freeform 65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26" name="Freeform 66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27" name="Freeform 67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</p:grpSp>
            <p:grpSp>
              <p:nvGrpSpPr>
                <p:cNvPr id="6205" name="Group 68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92229" name="Freeform 69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30" name="Freeform 70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31" name="Freeform 71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32" name="Freeform 72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33" name="Freeform 73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34" name="Freeform 74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35" name="Freeform 75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36" name="Freeform 76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37" name="Freeform 77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38" name="Freeform 78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39" name="Freeform 79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40" name="Freeform 80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41" name="Freeform 81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42" name="Freeform 82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43" name="Freeform 83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44" name="Freeform 84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45" name="Freeform 85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46" name="Freeform 86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47" name="Freeform 87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48" name="Freeform 88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49" name="Freeform 89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50" name="Freeform 90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51" name="Freeform 91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52" name="Freeform 92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53" name="Freeform 93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54" name="Freeform 94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55" name="Freeform 95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56" name="Freeform 96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57" name="Freeform 97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58" name="Freeform 98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59" name="Freeform 99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60" name="Freeform 100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61" name="Freeform 101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62" name="Freeform 102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63" name="Freeform 103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64" name="Freeform 104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65" name="Freeform 105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66" name="Freeform 106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67" name="Freeform 107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68" name="Freeform 108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69" name="Freeform 109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92270" name="Freeform 110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/>
                  </a:p>
                </p:txBody>
              </p:sp>
            </p:grpSp>
          </p:grpSp>
          <p:grpSp>
            <p:nvGrpSpPr>
              <p:cNvPr id="6156" name="Group 111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92272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73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74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75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76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77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78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79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80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81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82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83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84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85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86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87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88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89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90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91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92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6157" name="Group 133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92294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95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96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97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98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299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00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01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02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03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04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05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06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07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08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09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10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11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12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13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14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15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16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17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2318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  <p:pic>
          <p:nvPicPr>
            <p:cNvPr id="6153" name="Picture 159" descr="earth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26" Type="http://schemas.openxmlformats.org/officeDocument/2006/relationships/image" Target="../media/image41.png"/><Relationship Id="rId3" Type="http://schemas.openxmlformats.org/officeDocument/2006/relationships/image" Target="../media/image20.png"/><Relationship Id="rId21" Type="http://schemas.openxmlformats.org/officeDocument/2006/relationships/image" Target="../media/image38.jpg"/><Relationship Id="rId34" Type="http://schemas.openxmlformats.org/officeDocument/2006/relationships/image" Target="../media/image49.gif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0.jpeg"/><Relationship Id="rId3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29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gif"/><Relationship Id="rId11" Type="http://schemas.openxmlformats.org/officeDocument/2006/relationships/image" Target="../media/image28.jpe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19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6.jpeg"/><Relationship Id="rId4" Type="http://schemas.openxmlformats.org/officeDocument/2006/relationships/image" Target="../media/image21.png"/><Relationship Id="rId9" Type="http://schemas.openxmlformats.org/officeDocument/2006/relationships/image" Target="../media/image26.tiff"/><Relationship Id="rId14" Type="http://schemas.openxmlformats.org/officeDocument/2006/relationships/image" Target="../media/image31.png"/><Relationship Id="rId22" Type="http://schemas.openxmlformats.org/officeDocument/2006/relationships/oleObject" Target="../embeddings/oleObject1.bin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8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40.jpeg"/><Relationship Id="rId18" Type="http://schemas.openxmlformats.org/officeDocument/2006/relationships/image" Target="../media/image43.png"/><Relationship Id="rId3" Type="http://schemas.openxmlformats.org/officeDocument/2006/relationships/image" Target="../media/image5.gif"/><Relationship Id="rId7" Type="http://schemas.openxmlformats.org/officeDocument/2006/relationships/image" Target="../media/image54.jpe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image" Target="../media/image46.jpe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6.jpeg"/><Relationship Id="rId5" Type="http://schemas.openxmlformats.org/officeDocument/2006/relationships/image" Target="../media/image6.gif"/><Relationship Id="rId15" Type="http://schemas.openxmlformats.org/officeDocument/2006/relationships/image" Target="../media/image58.png"/><Relationship Id="rId10" Type="http://schemas.openxmlformats.org/officeDocument/2006/relationships/image" Target="../media/image49.gif"/><Relationship Id="rId19" Type="http://schemas.openxmlformats.org/officeDocument/2006/relationships/image" Target="../media/image44.png"/><Relationship Id="rId4" Type="http://schemas.openxmlformats.org/officeDocument/2006/relationships/image" Target="../media/image53.png"/><Relationship Id="rId9" Type="http://schemas.openxmlformats.org/officeDocument/2006/relationships/image" Target="../media/image48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00" y="281250"/>
            <a:ext cx="9080500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33CC"/>
                </a:solidFill>
              </a:rPr>
              <a:t>The South/Southeast</a:t>
            </a:r>
            <a:r>
              <a:rPr lang="en-US" sz="6600" baseline="0" dirty="0" smtClean="0">
                <a:solidFill>
                  <a:srgbClr val="0033CC"/>
                </a:solidFill>
              </a:rPr>
              <a:t> </a:t>
            </a:r>
            <a:r>
              <a:rPr lang="en-US" sz="6600" dirty="0" smtClean="0">
                <a:solidFill>
                  <a:srgbClr val="0033CC"/>
                </a:solidFill>
              </a:rPr>
              <a:t>Asia Research Initiative (SARI)  </a:t>
            </a:r>
          </a:p>
          <a:p>
            <a:pPr algn="ctr"/>
            <a:r>
              <a:rPr lang="en-US" sz="6600" dirty="0" smtClean="0">
                <a:solidFill>
                  <a:srgbClr val="0033CC"/>
                </a:solidFill>
              </a:rPr>
              <a:t>Update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500" y="305242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nstantia" panose="02030602050306030303" pitchFamily="18" charset="0"/>
              </a:rPr>
              <a:t>Krishna Prasad </a:t>
            </a:r>
            <a:r>
              <a:rPr lang="en-US" sz="4400" dirty="0" smtClean="0">
                <a:latin typeface="Constantia" panose="02030602050306030303" pitchFamily="18" charset="0"/>
              </a:rPr>
              <a:t>Vadrevu</a:t>
            </a:r>
          </a:p>
          <a:p>
            <a:pPr algn="ctr"/>
            <a:r>
              <a:rPr lang="en-US" sz="4400" dirty="0" smtClean="0">
                <a:latin typeface="Constantia" panose="02030602050306030303" pitchFamily="18" charset="0"/>
              </a:rPr>
              <a:t>NASA MSFC</a:t>
            </a:r>
          </a:p>
          <a:p>
            <a:pPr algn="ctr"/>
            <a:endParaRPr lang="en-US" sz="44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AutoShape 8" descr="data:image/jpeg;base64,/9j/4AAQSkZJRgABAQAAAQABAAD/2wCEAAkGBxQTEhUUEhQUFRQXFx4aGBgYGB0cHRwfIxwgHyAgIBwdHiggGh0lHB0XITEiJSorLi4uHh80ODMvNygtLisBCgoKDg0OGxAQGy8lHyQsLCwsLC4sLCwsLCwsLCwsLCwsLCwsLCwsLCwsLCwsLCwsLCwsLCwsLCwsLCwsLCwsLP/AABEIAKgApQMBIgACEQEDEQH/xAAcAAACAwEBAQEAAAAAAAAAAAAABwQFBgMBAgj/xABIEAACAQMCAgYGBQkGBAcAAAABAgMABBEFIRIxBgcTIkFRFDJhcYGRI0JSobFUYnKCkpPB0dIVFyQzU3M0RLLhFmODosLw8f/EABoBAAIDAQEAAAAAAAAAAAAAAAACAQMFBAb/xAAtEQACAgEDAgQFBAMAAAAAAAAAAQIDEQQSIQUxEyJBkVFhseHwMnGBkiMkQv/aAAwDAQACEQMRAD8AbVFFFZ5YFFFFABRRQfHO2OdC5AKMVkte6xrK1bgLmWTPqRDiOffyrHan1j6jI8SQWno/btwxtKCxOTgHcDH310Q01khGxvVwa9jHOSMfrr/PalLe6Pqs84WfUQi9mSWhY8PdJ4lKqfWqn0joXFMbjiuLoiN0UcIUOQVyWZXIJUE+HhV60a9WG4dw1OEnAmiJ/wBxf512huUc4R0Y+SsD+Br8vWellr9bYOzZl4OIZBIB+fKtvH0UXt0/s+9uYg07QvnbHDvleFssM+dNLRRXZkKQ76KS0WralbCTsL1LpIBxMHUlt9gO9vk1eWnWfNC/BqFk6cJ4TJF3gDgHcYwNmHjVE9HJconIzaKq9B6Q214vFbSq/mo9Ye9eYq0rmcXHhjIKKKKgkKKKKACiiigAooooAKKKwPTrp4YZFs7FRNdyHHPZCeW3i3jjw509dcrHhCtl10w6aW2npmVuOQjuxL6xPt+yPaaWuoS6nrEPagpFbsxCW4bBlxjIH2zijRdNihubgXrxXF0wXhkdeNOPftEx4uNth51M1GCzt4LZbqWaNO1ae3kSPgZOXEnBnZdhg1p10xr7csRsj2mgxQF0hXLBUvbV2XciM5liJ8G7p+dXfSHXoBjMpDI0d7G0rlhID3XjTfu4CkcPmapbTVNS1KS5TT04LSVmHG4xwAqFbDeBI32qfp/VrY25AvZ3uZv9KP8ADmSd81ZKSXMmQUlv0k060uO2tTcStNI7yEZQxoynurg7kMc5ryDpMO3Z4dOnnDFW45ZJO04l5Hj4ScbDblTR0zTVjH+F0+CEfakxxHHLYCrQR3Z5zxp7Ei5fNqpeoghkhBGS+XUP7Ra0k4u0MnDwnh5EYyBnkaurfp9wzhrize3hCSBFiBDB3wS4Ygd7I504uxuc4W83HnED9waucq3mCG9GnHhxJwk/jQ9VB90Di13E/p/TG1R7uYtLK2IzbrLuxZc44jk7DNay5eYWMCw8Uks27yrwvGZZDjhdSc7DAyOWKsda0SymUi8sOxPjLDuPmBkVlbnqwdSJ9Iu+PhPEEJwwI3G+fxqxWQl2ZBT6loJm1AW+m4iNpFiW4zwji9ZmJ95K/CtRY9PLnT5Eg1QCVGXKXMZzlc4ydu8M+O1ZiPpCA95BrEckLTqgZokwx4GB5eOfP21sxf2SiKJXgBaMAQFe0+h8I1OdpGPeJosjuWGsoMjAsLyOaNZYmV42GVZTkGu9I8xXOkXXaWmZUdWknthkrEnFgBj4MM86bXRfpFDfQLNCefrJ9ZD4g/z8az7dPKHmXYZMtqKDRXOOFFFFABRQKg65qiWtvJPJ6kakn2+Q+JxUpZeEBlOtHpoLGHsoj/iZR3fzVOxYnz8hWW6A6Za+iC5BV3BZ7m4ZsSW5HqlV5nOSSSap7Low+qhr25nMT3EhSBQpYEgE8JP1FGMZNZ/sr3R5g5Xsy6kDkySL4+xhWzVTGEdqfJU2brplrsESxmQCW74foVj/AMklv+YAxs7HHdz4V16P9CWcLf63Kznbghbcnyz/AEivnq66JpaxDUL1eKVv+Hh+8beeeXlTHsLBnft7nvS57q81jHkPNvbVN96gsIEsnGOGW4UKR6LbDZY02dh7T9UeyrCC1it1HCqoCQM+JJIAyeZ3IFTGOaznWHKUsJXHNCjj9V1NZ0puTLYQzJI0gpYdbvSaSNltYmKBl4pGB3Izsvurf6Fq8d1CssTBgw3xzB8QR4b5pedbnReWR1uoULgLwyBQSRjkcDwxmkOvSxirsWCtgmZGVkZlZTkMDuD76fXVx0ia8tcy4MiNwsfPyPvNIaCBnYJGpZycBVBJ+VPjq26PvZ2uJf8ANkbjYfZHID30Gh1Hw1X8zUTShVLMcADJPsHOq+40iOQiWMmKQ7iRNj8RyIqt6wdYS3spssBJIhVF8STty8qv7MfRp+gv4VKyuUY0q2o7jM65ax3C+j6nGCDslwmx9mfsmllf6LcaBdCcKs8D91ZMb8J5jx4WxtmntNGHUqwDKdiDVBc26wqYLgdrYyd3vbmM+R/N8j4V20anjDKmiiXUIruEFXWG0kZRK4OGd8d2AH27At76x0k/9n3TX1hHIIATHd259WMg4xx8m33Xao/SPT5NFmeJh2+nXG/C3IjOcA8lcDx8q1lxqUUltbxiPt3c9pFYwbhRghTK3kAcknxrrcVj5C5GBo+pR3MMc8R4kdcg/iD7Qc1MpVdEmfSb1bOZla2uu9G45JL4pz2H1fjTVrMur2SLEwoooqkkKUPWxqBur2CxUt2UZEk/DvjOOePsrn4mmzcXAjRpG5IpY+4DP8KSPQSa8b02/ghSUzNw5dwODLZOfYR3a7NJDLcxJGr06weKQS2E0ZtHOHVTmFIVRss2/EsjezHOst1f6FFfXctzIGWwtWJRCzFQeYA4uQ5HFROm9r6PEiC1NlPO2CsM/FGy5AwVzz38qZWlaJ2Fta6ev1l7Wcj7x8TgV1znsju9RS30pDcP6VIMAbQJjZV8/eau68QAAADAAGB7OVe1lSluLEFZvrFXOm3P6A/6h/KtJUDX7AT20sLEASIVBPgTsv8A7sbUpZW8WJn5x0/UZYG4oZGRs/VJHzHI1dQdPb9SD6QzY8CAQai6l0Vu4GKPbyHH1lUsD7QRVU9s6+sjj3qR+Io5PSYpsWeBx630xEemRXcKx9tMQoPCNjkhj8CDS4n6c37ZzcNv5ACqqXUXeGOA7pGWKAc+8ST+NeRaZO26wysPMI2PwqSqqiuvO45XF48jcUjs7ebMSeftO1fpuz/y0/RH4Uhuj3Qa6uJVDxNFGGHGzjGBz2BwSTT+RQAAOQAH3VBwdRsg9sYntfMsYYFWAIOxGOYr6oqU8GXgy93pKTRyadcbxupNu55jHhnwKn7qR3pN7ZPNp0TFGZ+FuEYZvLDc8EYNfojXrMyRErtIh40PtH8xkfGlb1z2IkittSiypbCSFdiCBtv5ggitLSXZ4YkkZOPoJqjYHZOCmXUO4BHiWAJ+NOzoBr/pllHI3+Yv0cv6a7E+4jesrpt8l5aW8S3UkaCBe3aPiabYb8TEbLn7JzULq4uBa6pcWio8cE6dpCJM8R4cYOD9pSx3+zTamLsi8+hCG1RRRWVyWmR62L7stLn2OXAQYPLJHzrI9FdCENvDIskdu7LvICZI5PELLGcAHwz4VO6+5SLS3APdM2488KSPhtS+tOsu7jI4Vt9gBjsxuB571raWDdXBVI0NraLedIIgyR93DS9mxZG4RsRkbb428Ka2kntLi6mPPjEa+5f+9KvqSlL3t5cMAD2TNsMAEnJx5U1eiaYtkPixLH4k1TrfL5SYlvRRRWfkdBWd6w486fP5hQwI5ghgQfmBWiqJqdkJoZIWOBIhUnyyNj8NqMjwltmmJ7TutO7jQKyxSYGOI5B+OOZqbB1uTZ+lto3XxwxBx47EYNUeo9XV/ExCxdqo5MhG/wADyqA/Q6+AJNrKABk8v51JvKvSyWUNG71WxtLY6jbwqXnxwjlltwRy7gzzxWQ/vZvOLPZw48t/xrLxvcXEcNoiF+yLlVA3yxJOfiTUqLoNqDf8q495UfxoFhRVBf5Hl/uTNc6wry6jMRKxo2zBBgkeXF5U9LMfRp+iPwpL6D1Y3ckimcCGMHvb5bHuHnTsjXAAHIDFDODWurKVZ9UUYoqEcAA1i9Y07tbTUbPHLMsfx73L2HNbSqcx4vseEtuyn4f/ALV9EmpCPsLHq0upf7NlVDK4SYBooAokPFnvF2YHAOK+9bZLW+0ydxJHKx+mWSXtJAOQ4mz7ayGgaDNJe3ENtcCBkLjJYrxANy2r66T9E2s0Wea6jllMgwgPExwckk+HKtZwTffuIfpJQDRULRtRE0Ecqeq6giisV4i8FgvuuyJXNgr44GucNnlggZ+7NRtV0azUM0dpZtICVA7cAcAX1z3fWz4V36+IswWjNns1n7xHMAr/ACBr1khWQcI04ab2frM+ZSOHfbOeLNaVDxWhH3KnqOA4dQxgHg8PDY8qsE6zktFWA27uUUDiDgZ5+BFVXUhMhvLyOL/LeMlAfLJA+6p0vQu1uULNO8M4JDM4Jj2258q79NDTSv8A9lNxFe7/AJJH98sf5JJ+8X+mj++aP8kk/eL/AE1nrzqpuxvA8VwmM8SnH3b1n7zoZfR+tbS/AZ/CvQ1dM6LZ2a9yp2WIYB65o/yR/wB6v9Nef3zp+SP+9H9NLePo7dk4FtMf1DVrZdXmoSEYt2X2vsKsn0fo8FmTX9iPEsNl/fOv5G370f0V4euYeFmf3o/oqpt+qp1wbu6ggz9XmT7t6vtP6B6euMLdXDeYUhT/AArhtp6JD9MXL9sjqVpn9N6zBFPPMtouZiCcSYIwMc+Hx51ZP1yN4Wij3yZ/Bav7joTZEYawmQfaVsn5Yqk1Dq5smGI5Z7dvOZDw/PYVXWujSfmra/PkyZTtfqcV65H8bRcf7hH8K8brll/JUH65/lVNf9V92o4oDHcJ9qM/w3rMX2gXMWe0glTHMlTWrT0/o1vMFH3Kt1iN8euSX8mj/aNef3yTfk8f7RpbRWzscKjE+wGrWy6J3kpwlvL8VIHzNXT6R0mHMopfz9w32GyPXJP4W8X7RrSdBelEmoXSSOix8AZQFOeY9vurK6b1S3GOO6mjt0HPO5x+ArcdENJgtp2S2JaOOEsWP1ifH3c6wOqLpkK9umj5vis/UshvfcXXQ+4Zdau1jdFdzKqBuTHizjPh47116ypbr0UCWzto4jIMTxNxEncYzgfGo/VtNLJf3UsSyd7jyycOUyefeBr56ykx2KtfT3DM4zG6gIvtGAATWTjE0/kWDb6u4+HTbUc8R/8AyNe1cadAIokjXkqgf/fnXtYlksybLV2Mt1tWXaaXPj6gD8ueCKXd10j0pocypJJJLCiPGgChSmMYYjmcc6d15bCWN4zydSp+Ix/GvzboXQ9ppLqNi3aWrKGjUZZxx8LY9wGa0NG04NS+IkkWfQbpDDHrEckMYggkPBwE54Qfb76cdlDKlxc28ZiPe7RVkBOQefKlR0q6JpaWhKKomhuONGU8TPHnILAeoV2G/lTCt9SW6tbW/BLcICThTg/ne3Y1fa0nuRCLafTm3L2JLY3aGThHyyK+VnRdg99EfIIWx8SDVrDpCNho7mQeI7+a7/2PceF7Jj9BDT+LHtn6/cjBSC/zyub79yP6KOyaQ7R3k48SziP7tquX0e48b6QD/bT+VcZNIQbzXcjfrhf+mo8SK5T/AD2QEJLB4wSI7WAecpLn5muTTofXvZZMc1hUcPw4VzX1NLp0JyT2jeRLPn55FfP/AIzgTaK3PwAH4UnjLuTg5/4Tn/jPfwyfyrvHIh2S7YeSXCjh+PEM/fXMdPfOA/tf9qlJ0ps5tpkx58ag4o8fPcMHGXTpRluwV878ds/Affg7Gvhr5xt20oOd1nhLL81AzVhDpVq/eglZCfsyH8CcCpf9nXC7pcdp+bIox8xvUq2LIwykGpnwmtR7oWzX2tzkZa8lP5sUe34ZqzW3vPFbQ/Bq6R213yPo6DzQHI+dO5xf59g5Ke3tlJDxW0kmMkSzNgDzyp3+6qO/1HsdPvrxsK0mUTHLbu4FXfSFXVViFw8s8jcKgYGB4kgeGM1geteQyva6Ra95lIZwNu9jIz4csmqt2+SGZA6s9MAs5pZ+4rnuSK3A+R7T3Su+d65Xlk0mq2dq90t7EG4wQFyF54YjYnYVrL+7EDW6Su0MaIiSJJEHgKKp4sMM95s7e6qfqj0mKS+u7yFOGBGZIBjYcRBz7woA/WNPOeFKRCG9RRRWPktQUnutOyazvob2NnjinYRzsh4TsRkZHIsnF+yacNVnSXREvLaS3k5ONj9lvA/OrNPZsmQ0YbWHs4omhJCidwUjtvpJblCNlZjuu5GTmqPoPqJ0y+exu07OC6wQhYNwFtlDHzxt76g9GNUlgD6d2ccN+jFIrgqMovNsseXmD7qtNV6LQNZ8MUhbiYyy3sn1ivJV8e9nY5rUa9H2ZWXOr6e1rKUycHdGB5iuC3sg5SyD9Y19dCde9KQ6bqOYruLuxM2xbbYe/wDEVYPFFAeyuoHMg+srbMPA8vGueSaYFY91Iecjn3sas7ewtvRhNMJSS/Acb7156VZ/k8n7f/arFru29CB7BjH2xHDx4OcDfOPKlJIum2tjLIsaiYE5xnYbDPga5aVaW7pcNKr/AEO44TzWpug3Vs1xGI4GRu9g8ZP1fdX3p1zbGK64YGAC5YcfrfdtQBXF7D/Tn+dSLvTYBcwRKG7OVQSCd9xtURtQtfyQn/1D/Kr6W8h9JtQYMsUThbjI4c5xtjegCnn9Ajd17KYFWwSG8RUjV7swCE27yoJE4+8xbb3E1w1G+thLKDaZIfc9qRnl4YqbrV7AFty1sGBiBX6QjhGdhy3oAqv/ABJd/wCsfkKjXGszv60z49hxUv8AtO3/ACMfvD/KplraQ4N3Ogt7WMZwTnjPvPh7KAONrcJp9rJqFxu+MQqTuSf4/wAKxvQHSJbiWfUZZOBnDhGAyQW2LDJwVA22qLf6ydavwWRhY2wLlF3bgGd8eJJxt5Zra2N+iwCeARIqRNK1qzZj7LOAeLA7NzkHGNzXQo7Vj1ZBnukup3NjatZyjj7WNIbXhPFGy/Wk33EhONvbTF6D6F6FZQw474Xik/TbBb4DJpcdXGkG/vnvnRltYnPYRsSwDHwGduFd/u8qcma5dVPGIe40UFFFFcI4UUUUAL3rV6CC8jNxCD6TGvL/AFFHh+kPCsr0Y1SK9EYvZUDQDsjA44V7P7Sf+cGwKdgpddYPV0LhvS7TuXKkMVx3ZCNx5cLbc/Gu7T6hfpmJKJl9YsYtQlkjEksN3ZxkIHQklI9w0kufWOdvLAqX0U6yYrlFtdUABBwlwDy8Bny9/jWT6Q9O7uRZYGiit3kOJ+BMO55d4nfwqt6IdDp9RMgg4PowCeI+fL8K0fCThmQg4NS6PSxrxxkTRHcOm+3tAr4Eq+gFeIcXbk48ccIHKlJ0d6XXmnOVik7oYho23QkHH8KY1p1iWU+BqFs1tIyg9onI+3zxXPOmUSS36K/8XH7n/wCk100r/Jvv0f4iuumW9q7rLZX0XFvwiTGdxjHOpkHRy6RJlURuJhgni9vhVLTRJk35Vp7lsXdkfzE/A1GPQ26+wn7VT7vRpQ0Uk80EHZKApJHhUAZ7WB/iJ/8AcNTdQPbrbJCDI6x4IHgcnnXHUtY0q3ZmnuDcSE5KxjIJ8tqzGrdaVw8Mh0+2FvAmA0mAWXJwNxyJq2NUmBsLm3tdPTttQkXi5rCpBJPu8aV3THpy+pTos2YrRXH0a8wM4JPmcV50S6Jy6u08slzwtGOJi4LE5+OwrHzxcLMuQeFiNvYa66qYrOe4uR4dHrVLdUjWOOSLBks75RyGclJT9RvWGazKB9Wu5Le0j9GgZuK7KPxI5U44hsNz5VG6C2V7fWwsYvobLjLTTAet48PPBPup26Do0VnCsEC8KL8yfEk+JrjusVbfqyUjrpGmx20KQwrwxouFHP5nxOc71LoorMby8stwFFFFQAUUUUAFFFFAGZ6Z9CrfUFy44JQO7IoGR7CPrD2Ultb6N6hpLOUZ+zYYMsWeEj877Nfo+vGAIIIyDzB3B+HjXVRq518PlCOJ+TdCs+3uYYiwAkkUMxOMDO5yfZmnJr8EFzLCsca9hOrrJORl+GEMSieAyF5+2rnpD1XWNz3lQwPuS0WwJ9oO1ZKHq+1Oxljks5451jZuBWPDgEYOQcjcbbGu96muznOBcFTNo+n3EdrPBBcRrLM0IjjYF2IzhwfgM+W9c9W6JyRCf0a7nlMMscZVC5wXGTnB+r41YnpHqFvOXutPYx8BjVY1ICAk5KFR6xJO9Z606VeixvHFHNbh7pJDzzwDGVJP1tqsWfQgtH6MXRbs/TpXOSAqls8XgOdcouikCmc311O8duiGUJnPG2e4OLPLb51Jt+sSBJjKFkJ9IaTO3qlWx8ckfKuC9MHkIc2LzGeMR3K8LBZiD3XXhGze7nR5gLW26LWNvGe0hM6ySxCOQthuzmOEIA8QQautV0c3Fn6MnEeyY274ZI4VZcMJZMjibYjGDzqs046zLM8sNrHArIiKsg2jVfVwGGcjc1Y6d1Uu7O99du4kfikjiyqsfbn4eFVStUOWyRNwW8wmaGAuzklMRE9/B9nMeNMzoZ1QsSst+QqjfsV5n9JvAezx86auiaBb2i8NvEkY8wNz7zzqyzXPbrnJYjwMonGztUiRY4lVEUYVVGABXY0UVwNtvLGwFFFFQSFFFFABRRRQAUUUUAFFFFABRRRQAZrhcWcT+vGj/pID+Ne0VKk12ZGDgNGtvyeD90n9NTEQKAFAAHIAAAfCiip3S+IYPaKKKUnAUUUUAFFFFABRRRQAUUUUAf/Z"/>
          <p:cNvSpPr>
            <a:spLocks noChangeAspect="1" noChangeArrowheads="1"/>
          </p:cNvSpPr>
          <p:nvPr/>
        </p:nvSpPr>
        <p:spPr bwMode="auto">
          <a:xfrm>
            <a:off x="63500" y="-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data:image/jpeg;base64,/9j/4AAQSkZJRgABAQAAAQABAAD/2wCEAAkGBhQREBQUExQUFBUUFhgYGBgWFhcXFxwXGBoXGBgXFRwXHCceGB4jHBsYHy8gIycpLCwsFR4xNTAsNSYrLCkBCQoKDgwOGg8PGiskHyQpLC8qLCwpLzQqLy8sLCwsLC0sLCwsNC8qLDAuKiwsLC8sLCwsKiksLCosLCosLDQsLP/AABEIANUA7AMBIgACEQEDEQH/xAAbAAEAAgMBAQAAAAAAAAAAAAAABQYCBAcDAf/EAEgQAAEDAQYCBgUJBQcDBQAAAAEAAhEDBAUGEiExQVETImFxgZEHMlKhsRQjNEJicpLB8DOCstHhFlNzg6LC0kOz8RUXJEST/8QAGgEBAAMBAQEAAAAAAAAAAAAAAAECAwQFBv/EADMRAAIBAgQDBgQGAwEAAAAAAAABAgMRBBIhMRNR8CJBYXGBkTKx0eEUIzOhwfEFJEIV/9oADAMBAAIRAxEAPwDuKIiAIiIAiIgCIvOtXawS4x+uCA9Fi+oG6kgd6rt74wp0pBcGnkOs/wAho3x81Trxx29xPRtj7Tuu7y2HjK6IYecyrmkdIq3swbSfcPeoa145os+uzwl/8K5pVtVotLo69U+yJd5MboPJSFlwNbKn/TLQeLy1nunN7l0rDQj8bKZ29kWW0+kdg2znua1o95lRtX0jOJ0afGofyasrP6K6p9epSb3Zn/k1b9L0Ut+tXnupAfFxT/XiR22bRxjYONoqH/Kq/wDBYtxhd/8AfVB/l1PyYvjfRbR41angGD8l8f6LaXCs/wAWtPwhZ/kc316Fu2bFHFF3u2tLh95r2/FgW9QvWzPMU7bTnl0jZ8swKgn+jBw9Wuw/foA+8uPwWjafR7aAP2dmrcoL6Z8mZB5lTlovaXXsheXIvjW1QJa5rx+v1uvaz2pxdlcwjt4LllS4n2ckmhbLN9qhUztB8B8ai3bvxBahHQ26lV09S0t6MzwGYyHH/MVXh7rRrryuhn5nUEVLZj2rQj5ZZKlMafOU+uzXt9XycVYbpxJZ7V+xqtcfZPVf+F0O8YWEqU4q7WhZSTJNERZFgiIgCIiAIiIAiIgCIiAIkquYjxQygw677AbuPIchzP6NoxcnZEN2JC9b8ZRaSXARuTsOztPYFzm/MaPqkimS0e19c/8AAd2qirZb6trfJ0aNgPVaOz+e5Vow3ghzwHnqN3DiJcfug7DtPvXoRpwoq89zK7lsQdzYPtFr6wGVh1zvkA9o+s/vGnarzdXo7s1IA1JrO+1ozwaP9xKtKLmqYmc9tEXUEjzs9mbTaGsa1jRsGgNHgAvRF51K7W7uA8Vzblz0RaVa96bd3fl8YUfXxnZ2/wDUZp9tv5SrqEnsiLonUWp8oqf3X+oJ01X+7H4gq2JNtFqfKqg3pHwcCn/qTR6wc3vCWYNtR144es9onpaTHE/WjK/8TYPvW9SrNd6pBWaJuL0BT6mC61n1sVoc0f3VTrMM7jaPNpOu6r94WWhmDbdZXWWoTpXs4hhdvOUS0njIl2vBdQXnXoNe0te0OadCHAEHvBW8a7T1+/XmUcEUWzV7fZWB9Go28bP2EmoANxxdPD6/cFP3DjWz2s5Q7o6sx0dSA6RuG8HbHQa8wFo2zBj6LzVsFQ0n8aZMsd2az26GRyyrZtmFKduoMdaqbadoLRmdT0cDyJ1Do5GQNYPFXk6cld+639V9CEmiyIqfdXy+yV6dCoPlVB7srauuZgiZedSAAD60zIAdMNVwXPOGV73Lp3CIioSEREAREQBEUNiK+20KbiTAA1jfsaO0q0YuTsgaeKcTMoUzrPAAHVx/4jif0eZudUtVUved/IDgAPgF9tFofa6xe7bgODW8v1uuiYQwuKbW1ag13Y08Ptu7eXL4ej2cPHxMdZs17mwQRSzOOR+hpgiQ1wgtdVH1tRq3lPHa4WZ7ixpe3K4gZmzmAPEA8RPFeijrwLqdRlVpJHqPZOhaTo9oOgc066btLtyGxwym6j1NLWJFRt43/SoiXOb3kwPDn3BVLEuPYJp0YcdubR/yPu71DXVhS1W49I92Rh+u/UmNCGNG8Hh1QtoYeyzVHZEOfciVvT0jDamC7/Q3y9Y+MKvuvq2WmRTDyOVJp+LZd5ldAurAdloalnSu51NR4N9X3E9qsLGBogAADYDQK3Gpw+CN/MjLJ7s5HSwPbqpl1MieL3N/Ml3uW9R9GFpmTUpN/feTP4PzXUEVXi6ndYcNHOf/AGvrHe0Nnj651751Xm70Z2lpllZkjbr1G/AGF0pFX8VU5k5Ec2OF7wpatdXd2UrWQPKqNR2ar46+bdZyekq1mgDa0WYOp+NWl1j3gLpSJ+Iv8STGTkUe7MZV+NnpVxEudZKgLv8A8X/OecKbu7G1lrOydJ0VTSWVgabgTw62hPYCV7XjhOzV9XUmh2+dnUdPOW7+MqEvLCtdrYBZbaY2p2kDpR/h1dwfEAKfyp+HXXIjtIuSLnN2F1J/R2Su+zVR/wDUtkupnkKTtwOUalWCx40DXilbKZslU7Fxmk7tZUGnnoJAklUlRa21+fXlclS5lmRfAV9WBcIiIAiIgCIiAIi+EwgNe3Wvo2zxO38/BcixFe5tdbK0ksadO08XHv8Ah4qyY5v0n5pnrVNI5M2A7Mx37AV5ejvDYe51eoA5jZayRo5x9ZxB4AGO8nkvQoxVKHEkZS7TsjcwVhgGKrx1Gnqj2nDj90fHuM3tYUqQa0NaAABAA2AC+VqwY0k/rsC46k3Ulc0SsY2u1tptLnH9fkO1cvxLit9peadE9XYuHHsHJvx4r7i3ErrTUNGkerMOI4/ZHYOfFTeDcHgNFWqOru1p+t2n7PIcd9t+uEI0Y557mbbk7I0cJ4Hc456oIpkAtP1ncxrqBxzcQeGhXQ7LZGUmhrGhrRwH61Pavlss/SU3MzOZI0c0w5p4OHaDrrI5ghfLC55pt6UAPGjsvqkgxmbqYB3AOomCuapUlU1ZeKy6I90RRl5Yho0BL3tHj8OJ8AVkk3oixJoqBePpOAkUmk9p0Hvk+4KO/tDeVf8AZ0nwdiKbo83S1dCw093p5lM6OnkrHpRzHmuWUr5t9B7g9tJzjEiq2S3SdMjmxII3nYLbs2IrfUJFOhZnkCYFN0wOP7Ucwq8KN7Zl7leLHY6UCvq58cUWin+2sTW+NWlP3SWFpPHdSV3Y2pkjO2tTHGctRvgQc3uVJwy7te6J4kdmy3otG7b8oWkTRqsqRuGuGYfebu3xC8rZiShSeWPeQ5sSA1x3E7gcis5dnfQs5JK7Z7Xrc1K0syVmB44cx907hYMuOn8nFCpNZgEfOnO49pPMcIiOC9LuvanXDjTdmyxOhG+24/UL3tVpbTYXuMNaJJgn4KVN20eg0epG3Dh4WTO1lWo6kYyU3nMKcTIYd4OmnZzJKl1FWbE1Co9rGvJc4wBlcPiF6W7EFGi/JUcQ6AYyuOh7golPN2myFKKWjJFFDf2vs3tn8D/5L0oYoszzAqAH7Qc0ebhCrmXMZ480SqIoe04ss7DGcuI9kEjz2PgVLaW5ZyS3JhFD2bFlneYzlpPtAgeew8VMSiaewUk9goy/7wFKkSTAAJPcOHjspNc39IV8TFMa5usQN8o0YI7Tr+6t6MM80iJOyK83PXe6pvUrVOipjtMZzts1pYzuqHkuv3Xd7aFFlJuzGgd54uPaTJ8VSsJXKRbQ1wgWOi0cYNWpJc4TuMxqifsN5aX9a4md2orbq37FYLvCoOPcTkDoqZ6zhuODeJ7z8O9WfEl7iz0XOPL+gHidPNULCdzutls6Srq1sVH8tdabPHR0eyIShBK9SWyJk+5G5gfCgeekqDqDf7R9nu5+S6QAvjWgbCO7t1PvX1Y1ajqSuyyVgo69g5uSqx2tMwWl0Nex0ZxyzCA5p5tiQHFbteuGNLnGAFzS/b9q3hW6GhPRzGn1uwdnxiTptNGm5vw7yJM3MQ46dUcaVmE8C7h4c+86dh3XvdPo4Lz0lsqF7jrkafc5x1PcNualMM4R+SPkhrw5szxpvGhDZ9YOB30ILTwdpaFrOqodml795VRvrI0bBcdCh+ypMYeYaM3i46nxK3kRcrberNDnWKvplX9z+Bi+4dqmla6YOknIf3hA98L5ir6ZV/d/7bFjfo6OuxzTqadJ/cQ0DXlq2fFcne34nnPSTlyZKY7tXzlNnstLj+8YH8J81WjRh+UjUGD5wVJ25wtNt0JcHva0djdAY7Bqte8fpVX/ABn/AMZSWruKnak34k5fGDiB0gc2sGCYrktqtA1PRWinFRuntZgqu3M92mZzjJ6zsziAJ1cfWMDfir7jC25LMWjeoQ3w3d7hH7ygcGWQOrue6IY3Sfadp8M3mt6tRzaizWqs01FHlg235LRlnSoMviNW/mP3lbcR/Rav3fzCoFppGjXIG9N/VP3TLT8Cr1fVoFSwveNnUw4eMFZwfZaJpPsSi+4puHvpVH735FbmM/pR+4381p4e+lUfvfkVuYz+lH7jfzVP+PUyX6b8z7cWGRaaZeahbDi2Ms7AGd+1Rl63f0FZ1MnNljWIkEA7cN1nZLxr0qZ6Nz2sLtSBpmIHGN4jSVjY7K60VcpeMzj6z3b+erj2KNGrJalXlaSS1JqteT//AExmplz+jn7IzGPIZVFXHY6VWoW1n5BGmoEnlJ0CuzrhYbN8n1ygb8c0zm89VTrfhevSPqGo3mzX/TuP1qryi1ZmtSElZtX0Ni9MKva/5gOqMIkGW6HkToD/AFVnw1RqsoBlZpaWEhskHq6EbE7SR4KhWe11KLuo5zCDqNtftA6HxCutzYnbUpTVIa8GDyO2o5b+5TBxuTRcM19iUvCrlpnmdPP+krmF2M+W3qzixrzUP3KXq+Bdl/EVdsZW/o6DiNCGGPvO6rfeq96K7FLrRW5Zabf4nf7F6dHsUpTOiWrSOhr4TC+rQvy2ClRc47QSe4CT/LxXIld2NChYvvD5RaRSM9HTBqVAPZaJy9hLYaDzqq34Mu40rK1zv2lYmq/vfqB2Q2NO9VfA9xttjbVVrtzNqOFPdzdiKjoIIMZsn4F0QBdVeSiuGu4zir6n1CUUFi6+vk9Axq93VaOZOgH65Fc0YuTsi7dir43xA6tU+TUiY+uRyP1fHj4DmrNhPDTbLTBI+ccNfsj2e/n/AEUV6PbgAputFQB76rjlJE9VrvWE8XOEzya08VdF0VZqK4cdluVir6s869EPY5pmHAgwS0wRBgtIIPaNQvK721AwNqnM5umbTrgbPIGxI3G0zGkLZWlelne5odSMVKZzNBJDXcHMfHBwkTBymHQYhc610LPmbqL4CtLo6z60l3R0mHRoguqGN3kjqN19UakgGQJaYSuCjYpfNsrRzb7mNCksUXe1tGhUa0AugPIAGZxY2C6NzDYk9inLfhSlWqOqONQF0TBEaAN0lvILctt0sq0RSdmyjLBBE9Xbgscj18Tm4T7V+8puDrNntQPsNc7x9UfxT4LRvH6VV/xn/wAZV7um4admLiwuJdAOYg7TtAHNatbB9F1Rzy6pLnFx1bEkz7Krw3axHBllSIDGdtz2gMG1MR+86Cfdl8lH2a4K9VgeymXNOxlo2McTKt1owdRe9z3Oqy4knrN3JnTqqYstmFNjWN2aABO+nNTw23dk8Fyk3I5nbbtqUSBUYW5pjUGY32JU9dttzXdXYd6f8LjI9+byVkva5adpDQ/MMswWkA67jUHkPJalnwnSY17Q6pFRuV0lu0gyOrv/ADKKDT0IVFxk7bFQw99Ko/e/Ircxn9KP3G/mrFY8JUaVRr2uqS0yJIjx6q9LzwzSr1M7y8GAOqQBp3gqMjy2CoyyZfEj8JWVtWx1GO2c9wP4WajtG6qVqs7qVRzDo5jokabbEe4hdIuq6mWdhYwuILs3WIJkgDgByWreeGqVd+dxcDAHVIExxMg6/wAlLg2kTKi3Fc0Ql5XnUq2OnWY97SwllXKS3UgamPA9mdamH8Smk93TOe9rgNSS4tInmdteHIK03bcFOgHhpc5rxDmvILePCO2FpWjBNFxlpezsBBHhmBPvRxluHCpdSW5AYovenaHsNMHqgguIgmYgc9Nd+aXPhl1ennnKJIE8QI1GnOR4Kfs+CaLTLi9/YSAPHKAfep5jA0AAAACABoAOQRQbd5CNFylmmUP0jWvq5ebx5Nbr74Ur6NbNksDXRBqPe4+DsgPk0KrekOtNRg7Hn8RA/JXvCFPLYLN20WO/EA7816dTSglzZqvjJdUz0j2/LRy+0QP9x9wA8Vc1zD0kVTUrMpt3Mgd7iGD+FZYaN6iLTdkXTBVi6KwUBxczOe+oS/XumPBTaxpUw1oaNgAB3DRZLGUs0myyVkCVzq+GVbfbHspCRQaOIEOqEMzakeq3M7nNPTdXm97UKdF7jsGny4+6VXfRtZj8nq13Rmr1XGexvVj8Wc+K2pPJFz9EVlq7Ezed407DQZDSWjLTY1vY0xJ4CGqAPpAd0gPRDooEiZfP1iDtA1AEaxMiYEnjK731qTAwCGvkkuDQNCBuY4qjWuyOpuyuyzE9VwcNZ4tMLbDUqVRdp9rU8/GYivRd4Ls6XfqdXpVQ4AtIIOxGoWFW1sa5jXOAc8kNbuTGpIA4DidhI5rk9jvR9Gp8y5zXbOLYgA+1Oh7t+Kz+V1M7qnS1c7tC7pHzA1DZB0aCTDRoJKv+AnfdFP8A1Kdk2mdDNzO+Vis49I2TDDIbSdlAFRoJIc4gFpO4zCIl0zC57dmL6zHjpnOq04IIyszbaEEAEmeZ2J4qQuDGTWUyyvmGQwx2riaf1c51OZo0J4xO5KwqUKq3Wx1UsXRns9+ZckXgLdTgnpGQBJOYQBzJnQKObiuzmoaYfMNJDtMhgSQ13Ex4LmSbOttLcmEVKsmP3Z/naYyGdGauHL1iAeXBSt341o1M+eaWXbNrmHPq8ezXhutJUakd0zGGJpT0jJE5aA4scGEB2U5Sdg6NCfFcws9716VQO6R5c0mQ57nNJ2IcCdR+tFtX1iWrWquNOpUZTnqhpLDHM5dTJ112lQ4dr+veu/DULfqLddeR5eNxWZJ0W9Hrrp89S6Wf0gNJAqUi0cS12aD2CBI8fNSWFb5faadRz4ltQgAcGkAgHnEkT2LnSufo/qNyVWyc+YEjhliGkeOb3KuKw0KUM0eZfBYypWqZZW2f8Elim8q1Cm19LJlE5y+OzKBLhJOugnZY4QtVarRL6zswLuoYgxsZjSJ2WxiW7HV7OWsjMCHAHYlv1TqIlRmEsTVLS9zHhkBmZpYCNiAQQSeY8lwpXg7LY9Nu01d79xaERFmahERAEREByLHrvnh/hj3veunXD9Es/wDg0/4GrmWPGfPN/wAMe5zpXSsNVc1isx50KXnkbK7q/wClEyj8TJJcrxIc152cc6lAedX+q6ouU4hMXnQPKrQPlU/oqYX4n5E1NjqyIi5DQrWP7Tksbu3TzIafcSt3B9DJYLMOdJrvF4zn3lQ/pMP/AMXxHxVguNzRZbPBGXoqYbrv1BETvouh/orzKf8ARpY1+hVPvU/+41c2zEugCGjcnj2Afmr7i+zVn0ajnOim1zMlOnJLuu2X1TE9zBoIkl2gbSHM5jzXbgksrV1c8b/JNqcZWdrbmLRErJYZeC+512xmo6S0PMnTc3eOv9b+pkvOsyRoYI1B7e3sWWbsKDUq7mu4pGm07y2W5iGzBiP58Vm0yF9WOTkoyuLuvUlzU1Z6cvuZIsZ7Ekq2ddIpw34e4J1hfQEAX39fqdlC07UiW7vJH+2fCVY8CWQm0OfpDGEHXWXREDeNN1jZ7noMqU6Vd8Vi3JkDSWl9RzixxdxgPaI+yNdFpX7cbrI+mA4uLmktc0ZTnBghoBkaFnHUkrzqldV+xt8u89ijhpYb8ze29t9bfLXQ6TXqhrXOJAABMnQCOJXPcK0qta1iq0iWnPUJgaPmQBG518t1tYxvE1Cyi1zszID2HQOe4NLTyMHnzVluHDzbKajmucekyyDHVy5oEjf1onsXEnkg+b+R6UlxKi5R+ZLoiLA6QiIgCIiAoOKLgq2is3omF0CoxxBaMubRpMkaak+Cs+E7FVo2OlTrAB7AQQDIjMcuo45YWzT6tocPaE/r3reW06jcVEqo63Co9+YPqWqu51N7KeUBsukkOFTO0gDQiJ4q8LTZ1a7h7bQfEafzVac3B3RLVzcCIizJK7ja632igKdMS4uECQOLZOpA0EnwXth24TSp0jXOerTptY0EgtphrQ2KYGkkDV3rGd4gCUt2jQ72XA+Gx9xWwteI8mUrlV7hVfGlx52Gu0EvY0AtAmW5t/3QXH/wrQirCbhJSRFSnGpFxlszmlHCtd9J1TIRGXK06OcDuRyga6rUtVx1qTM9RhYAQ0TEkuDjpE7ZfeF1G0WplMS9zWCYlxDRPKSud4gxC+0uy6NptOjQQ4FwLhnnKDqDtMLtpVatWdvfyPMxFChQp387eevXIhgPcsgFgBx+CyadF6VNra3r4Hj1k3rf08T6iItzlCIiAIiICdwhedKjVIqADPADyRlbl1EyNJPGeA71c7fdDa1WjULnA0SSIiDOXQyNtOHNcvXR8IWlz7JTzR1ZYInZnVEyd9F42Mo5Hnj3n0X+OxLqx4cu49LXh5j7Qys05HNMuygdfb1j3CPFSqIvPPWCIiAIiIAiIgNC8eq5j+Rg936nzW+vK00c7C3n8eCWZhawA6kBT3A9Vq22meq5oktOw5HQraRE7AIiKAfHNkEHY6L5SZlaBvAjVZIgCpGNX5aweyv1oDHU2OIc3Rzsxyu0mQIjiruoO88H0a9Q1C6o1zvWyuEGAAPWaY0HCFrSlGM05bGNeEp03GG/nb5FBtlsfWcHVHZ3NaGgkCYEngNdzqtfNyU1iXDpspBaXPpu0BI1aeTiNDOpGg5cJMMF7VGUJxtT0X7nzeIp1Kcm62r/AG69j5l0XxrlmvhatZRas49ddMwjNNNT5366fkfUWBEf+YQKOI72a168C3BjbMndeX3Msy+rA7FZq0JN7lKkFHVeXtYIvmZCVdSTM3FrdH0lXvD15NpfJ7LkLS+iKhJJ9dwzEQdeDj2QBHLSw9g8Ho61UgtLQ8U44mCM87xy/LQ2etZaPStquDBUAytcTBgzoPM+Z5rxsXXjVaUdkfRYDCzopuW7t7G2iIuA9QIiIAiIgCIiAIiIAiIgCIiAIiIAiIgNG+7rFpoPpZsuaIO+oIIkcRIXPr4uZ1mFMPIL3BxdBloggACQOHZxXT1TvSBZz8zU4dZh7zDh7g7yXVhZuNRK+jZw46mpUZStql9L/IqCIt+6bkq2l0MEN4vIOUc/vHsHjG69ydSMFeTPmadKdWWWCueN3Xa+0VOjpxmgnUwABGp8SB4rfvfCtShRbUdDtxUymQ3XquGgMEQDyPuvl23VToNAYxgOUBzg0Auji7iZ31JW2RK8Wpi5Tldbcj6SjgIU4ZXq+fXTOQLAe5Tl9XK75ZUp0aToMFoAhsZGudlJ0iZ476KEGq9KNSNW1vb+DxpUZUM2bna/8rryNy47MypaKVOoeo50HhOhIHi6B4q8NuwstjOis9JlJrSXVAxuYkggNbxEGD+tecvA/XxV2wbiR9QihUl5AJa/jA4P59/nzXn4qEr35eOx62CqRy27297bvpFuVK9IT2ZqYg58pIMiMvERvMgK6rVt92067ctRocPEHTtGq5ISyyTO+pFzi4o9LJUzU2GZloM7zovZVuneBDRZiHWRxdkokDpJawjXUQJGmvNWJlQOEggjmDI5Kti6ZkiIoJCIiAIiIAiIgCIiAIiIAiIgCIiAKLxNYemstRoEuAzN5y3WB3iR4qURSnZ3RDSaszj0rqtzsy2eiNopMHk0KrWvCYovrVn5XUaYdUbTBILoBdkfpDWg6aTIhSuE7/daRUa8AFhBECBkdMN7SII2Gkdq7cVV4yTitt/U83BUPw7cZPV7eS/ssCIi4T0wud2LDjH26rZy54axpIILc31ImQRs7kuiKoYgsz7Na22xoLmEjpI3GgZB7CIjhI1jRbUpNN2dnY568FJJtXSevl1r6EHiHDzrK4QS6m71XHcH2XRx5c/BTGCLje13Tv6rS0hoI1Mx1uwaQOc8tTOXffVC2NywCTqadQNzdUgzEkETBUurzrzcMkjOnhaSnxYd/XX9WLUr3pSZVZSc4B9T1RB18Ygdk7rK8baKNJ9Q/UaTHMgaDxOniubm1fK7SHWh7WNfoXAQ1rQ0wBmmBPE+0VnTp57vuRrWrcOyW7Ze8RXQ6vT+bLWvbqCW9YiD1A7dkmNRyWvhS5qtmY4VHNyky1g1DTxM9umg5dpXu287PZKNNjqogMGU+s4t4OhgOnbELyunEvymu5tOmeiaD84TGo7I48pnRVTlla7i7Uc6b38/4JxERUNAiIgCIiAIiIAiIgCIiAIiIAiIgCIiALVsd2UqJcabGsLt4ET/AE1OnatpEAREQELiO5KloyGnULC2Z1IBBj2dZ0HvUA611rGegtI6ShUDxIkuIcNcriRsTseZjgryo6+7jZamBri5paZa5vAnmDoR+tFpCa2lt+5jUg/ih8X7eq6ZQ7novFobUoMdVbTfpmytcQRrIBMGCdRpx7FesQXm+z0s9OmahzQRroIJLjA20965owvpvB1ZUYRwhzXDsPwO8rpWHr4+U0Q4tLXDqu0OUkcWHiPhsurFQkrTbuuf1OLA1YtSppWa3X0+hz6+b1daqge8NblaGgN7yZ17/cF42Oz9JUYzM1uYxLiQ0d5A47d5V1/sNSNSo5ziGOMsazq5faBmZE7ARAXpZsFUmVg+S5oHqO1686OkR5R2q6xNOEMsE07GcsHWqVVOo01fbr6lev8AcxlrFNlMEUqbKTQ93UzHrNc6ZlozjQ7xror7YieiZJaTlbJb6pMCS3s5KCteEBVtVSq94LHgdUCHAhrWggz2cuKkLVbqViosacxADWMaOs90AAADidlxTaaSXI9GmpJycrav7EmiwoVczWugjMAYOhEiYI4FZrM2CIiAIiIAiIgCIiAIiIAiIgCIiAIiIAiIgCIiAIiIDQvO5KVoaQ9gzEQHgDOOWVxGnwVKvy1VbC9tCjVeGBuYerMuLicxA117tI7SSKyk0UlBS3+/uRX9oq+bN0tSfvmNo9X1fcrfgK3PqMq53OdDx6zi46jhO2yIplNyVnb2RWNKMXdX92/my1KOFxs+Um0OLnOgBodq1kCDk5T+Z5oioakiiIgCIiAIiID/2Q=="/>
          <p:cNvSpPr>
            <a:spLocks noChangeAspect="1" noChangeArrowheads="1"/>
          </p:cNvSpPr>
          <p:nvPr/>
        </p:nvSpPr>
        <p:spPr bwMode="auto">
          <a:xfrm>
            <a:off x="2159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data:image/jpeg;base64,/9j/4AAQSkZJRgABAQAAAQABAAD/2wCEAAkGBhQREBQUExQUFBUUFhgYGBgWFhcXFxwXGBoXGBgXFRwXHCceGB4jHBsYHy8gIycpLCwsFR4xNTAsNSYrLCkBCQoKDgwOGg8PGiskHyQpLC8qLCwpLzQqLy8sLCwsLC0sLCwsNC8qLDAuKiwsLC8sLCwsKiksLCosLCosLDQsLP/AABEIANUA7AMBIgACEQEDEQH/xAAbAAEAAgMBAQAAAAAAAAAAAAAABQYCBAcDAf/EAEgQAAEDAQYCBgUJBQcDBQAAAAEAAhEDBAUGEiExQVETImFxgZEHMlKhsRQjNEJicpLB8DOCstHhFlNzg6LC0kOz8RUXJEST/8QAGgEBAAMBAQEAAAAAAAAAAAAAAAECAwQFBv/EADMRAAIBAgQDBgQGAwEAAAAAAAABAgMRBBIhMRNR8CJBYXGBkTKx0eEUIzOhwfEFJEIV/9oADAMBAAIRAxEAPwDuKIiAIiIAiIgCIvOtXawS4x+uCA9Fi+oG6kgd6rt74wp0pBcGnkOs/wAho3x81Trxx29xPRtj7Tuu7y2HjK6IYecyrmkdIq3swbSfcPeoa145os+uzwl/8K5pVtVotLo69U+yJd5MboPJSFlwNbKn/TLQeLy1nunN7l0rDQj8bKZ29kWW0+kdg2znua1o95lRtX0jOJ0afGofyasrP6K6p9epSb3Zn/k1b9L0Ut+tXnupAfFxT/XiR22bRxjYONoqH/Kq/wDBYtxhd/8AfVB/l1PyYvjfRbR41angGD8l8f6LaXCs/wAWtPwhZ/kc316Fu2bFHFF3u2tLh95r2/FgW9QvWzPMU7bTnl0jZ8swKgn+jBw9Wuw/foA+8uPwWjafR7aAP2dmrcoL6Z8mZB5lTlovaXXsheXIvjW1QJa5rx+v1uvaz2pxdlcwjt4LllS4n2ckmhbLN9qhUztB8B8ai3bvxBahHQ26lV09S0t6MzwGYyHH/MVXh7rRrryuhn5nUEVLZj2rQj5ZZKlMafOU+uzXt9XycVYbpxJZ7V+xqtcfZPVf+F0O8YWEqU4q7WhZSTJNERZFgiIgCIiAIiIAiIgCIiAIkquYjxQygw677AbuPIchzP6NoxcnZEN2JC9b8ZRaSXARuTsOztPYFzm/MaPqkimS0e19c/8AAd2qirZb6trfJ0aNgPVaOz+e5Vow3ghzwHnqN3DiJcfug7DtPvXoRpwoq89zK7lsQdzYPtFr6wGVh1zvkA9o+s/vGnarzdXo7s1IA1JrO+1ozwaP9xKtKLmqYmc9tEXUEjzs9mbTaGsa1jRsGgNHgAvRF51K7W7uA8Vzblz0RaVa96bd3fl8YUfXxnZ2/wDUZp9tv5SrqEnsiLonUWp8oqf3X+oJ01X+7H4gq2JNtFqfKqg3pHwcCn/qTR6wc3vCWYNtR144es9onpaTHE/WjK/8TYPvW9SrNd6pBWaJuL0BT6mC61n1sVoc0f3VTrMM7jaPNpOu6r94WWhmDbdZXWWoTpXs4hhdvOUS0njIl2vBdQXnXoNe0te0OadCHAEHvBW8a7T1+/XmUcEUWzV7fZWB9Go28bP2EmoANxxdPD6/cFP3DjWz2s5Q7o6sx0dSA6RuG8HbHQa8wFo2zBj6LzVsFQ0n8aZMsd2az26GRyyrZtmFKduoMdaqbadoLRmdT0cDyJ1Do5GQNYPFXk6cld+639V9CEmiyIqfdXy+yV6dCoPlVB7srauuZgiZedSAAD60zIAdMNVwXPOGV73Lp3CIioSEREAREQBEUNiK+20KbiTAA1jfsaO0q0YuTsgaeKcTMoUzrPAAHVx/4jif0eZudUtVUved/IDgAPgF9tFofa6xe7bgODW8v1uuiYQwuKbW1ag13Y08Ptu7eXL4ej2cPHxMdZs17mwQRSzOOR+hpgiQ1wgtdVH1tRq3lPHa4WZ7ixpe3K4gZmzmAPEA8RPFeijrwLqdRlVpJHqPZOhaTo9oOgc066btLtyGxwym6j1NLWJFRt43/SoiXOb3kwPDn3BVLEuPYJp0YcdubR/yPu71DXVhS1W49I92Rh+u/UmNCGNG8Hh1QtoYeyzVHZEOfciVvT0jDamC7/Q3y9Y+MKvuvq2WmRTDyOVJp+LZd5ldAurAdloalnSu51NR4N9X3E9qsLGBogAADYDQK3Gpw+CN/MjLJ7s5HSwPbqpl1MieL3N/Ml3uW9R9GFpmTUpN/feTP4PzXUEVXi6ndYcNHOf/AGvrHe0Nnj651751Xm70Z2lpllZkjbr1G/AGF0pFX8VU5k5Ec2OF7wpatdXd2UrWQPKqNR2ar46+bdZyekq1mgDa0WYOp+NWl1j3gLpSJ+Iv8STGTkUe7MZV+NnpVxEudZKgLv8A8X/OecKbu7G1lrOydJ0VTSWVgabgTw62hPYCV7XjhOzV9XUmh2+dnUdPOW7+MqEvLCtdrYBZbaY2p2kDpR/h1dwfEAKfyp+HXXIjtIuSLnN2F1J/R2Su+zVR/wDUtkupnkKTtwOUalWCx40DXilbKZslU7Fxmk7tZUGnnoJAklUlRa21+fXlclS5lmRfAV9WBcIiIAiIgCIiAIi+EwgNe3Wvo2zxO38/BcixFe5tdbK0ksadO08XHv8Ah4qyY5v0n5pnrVNI5M2A7Mx37AV5ejvDYe51eoA5jZayRo5x9ZxB4AGO8nkvQoxVKHEkZS7TsjcwVhgGKrx1Gnqj2nDj90fHuM3tYUqQa0NaAABAA2AC+VqwY0k/rsC46k3Ulc0SsY2u1tptLnH9fkO1cvxLit9peadE9XYuHHsHJvx4r7i3ErrTUNGkerMOI4/ZHYOfFTeDcHgNFWqOru1p+t2n7PIcd9t+uEI0Y557mbbk7I0cJ4Hc456oIpkAtP1ncxrqBxzcQeGhXQ7LZGUmhrGhrRwH61Pavlss/SU3MzOZI0c0w5p4OHaDrrI5ghfLC55pt6UAPGjsvqkgxmbqYB3AOomCuapUlU1ZeKy6I90RRl5Yho0BL3tHj8OJ8AVkk3oixJoqBePpOAkUmk9p0Hvk+4KO/tDeVf8AZ0nwdiKbo83S1dCw093p5lM6OnkrHpRzHmuWUr5t9B7g9tJzjEiq2S3SdMjmxII3nYLbs2IrfUJFOhZnkCYFN0wOP7Ucwq8KN7Zl7leLHY6UCvq58cUWin+2sTW+NWlP3SWFpPHdSV3Y2pkjO2tTHGctRvgQc3uVJwy7te6J4kdmy3otG7b8oWkTRqsqRuGuGYfebu3xC8rZiShSeWPeQ5sSA1x3E7gcis5dnfQs5JK7Z7Xrc1K0syVmB44cx907hYMuOn8nFCpNZgEfOnO49pPMcIiOC9LuvanXDjTdmyxOhG+24/UL3tVpbTYXuMNaJJgn4KVN20eg0epG3Dh4WTO1lWo6kYyU3nMKcTIYd4OmnZzJKl1FWbE1Co9rGvJc4wBlcPiF6W7EFGi/JUcQ6AYyuOh7golPN2myFKKWjJFFDf2vs3tn8D/5L0oYoszzAqAH7Qc0ebhCrmXMZ480SqIoe04ss7DGcuI9kEjz2PgVLaW5ZyS3JhFD2bFlneYzlpPtAgeew8VMSiaewUk9goy/7wFKkSTAAJPcOHjspNc39IV8TFMa5usQN8o0YI7Tr+6t6MM80iJOyK83PXe6pvUrVOipjtMZzts1pYzuqHkuv3Xd7aFFlJuzGgd54uPaTJ8VSsJXKRbQ1wgWOi0cYNWpJc4TuMxqifsN5aX9a4md2orbq37FYLvCoOPcTkDoqZ6zhuODeJ7z8O9WfEl7iz0XOPL+gHidPNULCdzutls6Srq1sVH8tdabPHR0eyIShBK9SWyJk+5G5gfCgeekqDqDf7R9nu5+S6QAvjWgbCO7t1PvX1Y1ajqSuyyVgo69g5uSqx2tMwWl0Nex0ZxyzCA5p5tiQHFbteuGNLnGAFzS/b9q3hW6GhPRzGn1uwdnxiTptNGm5vw7yJM3MQ46dUcaVmE8C7h4c+86dh3XvdPo4Lz0lsqF7jrkafc5x1PcNualMM4R+SPkhrw5szxpvGhDZ9YOB30ILTwdpaFrOqodml795VRvrI0bBcdCh+ypMYeYaM3i46nxK3kRcrberNDnWKvplX9z+Bi+4dqmla6YOknIf3hA98L5ir6ZV/d/7bFjfo6OuxzTqadJ/cQ0DXlq2fFcne34nnPSTlyZKY7tXzlNnstLj+8YH8J81WjRh+UjUGD5wVJ25wtNt0JcHva0djdAY7Bqte8fpVX/ABn/AMZSWruKnak34k5fGDiB0gc2sGCYrktqtA1PRWinFRuntZgqu3M92mZzjJ6zsziAJ1cfWMDfir7jC25LMWjeoQ3w3d7hH7ygcGWQOrue6IY3Sfadp8M3mt6tRzaizWqs01FHlg235LRlnSoMviNW/mP3lbcR/Rav3fzCoFppGjXIG9N/VP3TLT8Cr1fVoFSwveNnUw4eMFZwfZaJpPsSi+4puHvpVH735FbmM/pR+4381p4e+lUfvfkVuYz+lH7jfzVP+PUyX6b8z7cWGRaaZeahbDi2Ms7AGd+1Rl63f0FZ1MnNljWIkEA7cN1nZLxr0qZ6Nz2sLtSBpmIHGN4jSVjY7K60VcpeMzj6z3b+erj2KNGrJalXlaSS1JqteT//AExmplz+jn7IzGPIZVFXHY6VWoW1n5BGmoEnlJ0CuzrhYbN8n1ygb8c0zm89VTrfhevSPqGo3mzX/TuP1qryi1ZmtSElZtX0Ni9MKva/5gOqMIkGW6HkToD/AFVnw1RqsoBlZpaWEhskHq6EbE7SR4KhWe11KLuo5zCDqNtftA6HxCutzYnbUpTVIa8GDyO2o5b+5TBxuTRcM19iUvCrlpnmdPP+krmF2M+W3qzixrzUP3KXq+Bdl/EVdsZW/o6DiNCGGPvO6rfeq96K7FLrRW5Zabf4nf7F6dHsUpTOiWrSOhr4TC+rQvy2ClRc47QSe4CT/LxXIld2NChYvvD5RaRSM9HTBqVAPZaJy9hLYaDzqq34Mu40rK1zv2lYmq/vfqB2Q2NO9VfA9xttjbVVrtzNqOFPdzdiKjoIIMZsn4F0QBdVeSiuGu4zir6n1CUUFi6+vk9Axq93VaOZOgH65Fc0YuTsi7dir43xA6tU+TUiY+uRyP1fHj4DmrNhPDTbLTBI+ccNfsj2e/n/AEUV6PbgAputFQB76rjlJE9VrvWE8XOEzya08VdF0VZqK4cdluVir6s869EPY5pmHAgwS0wRBgtIIPaNQvK721AwNqnM5umbTrgbPIGxI3G0zGkLZWlelne5odSMVKZzNBJDXcHMfHBwkTBymHQYhc610LPmbqL4CtLo6z60l3R0mHRoguqGN3kjqN19UakgGQJaYSuCjYpfNsrRzb7mNCksUXe1tGhUa0AugPIAGZxY2C6NzDYk9inLfhSlWqOqONQF0TBEaAN0lvILctt0sq0RSdmyjLBBE9Xbgscj18Tm4T7V+8puDrNntQPsNc7x9UfxT4LRvH6VV/xn/wAZV7um4admLiwuJdAOYg7TtAHNatbB9F1Rzy6pLnFx1bEkz7Krw3axHBllSIDGdtz2gMG1MR+86Cfdl8lH2a4K9VgeymXNOxlo2McTKt1owdRe9z3Oqy4knrN3JnTqqYstmFNjWN2aABO+nNTw23dk8Fyk3I5nbbtqUSBUYW5pjUGY32JU9dttzXdXYd6f8LjI9+byVkva5adpDQ/MMswWkA67jUHkPJalnwnSY17Q6pFRuV0lu0gyOrv/ADKKDT0IVFxk7bFQw99Ko/e/Ircxn9KP3G/mrFY8JUaVRr2uqS0yJIjx6q9LzwzSr1M7y8GAOqQBp3gqMjy2CoyyZfEj8JWVtWx1GO2c9wP4WajtG6qVqs7qVRzDo5jokabbEe4hdIuq6mWdhYwuILs3WIJkgDgByWreeGqVd+dxcDAHVIExxMg6/wAlLg2kTKi3Fc0Ql5XnUq2OnWY97SwllXKS3UgamPA9mdamH8Smk93TOe9rgNSS4tInmdteHIK03bcFOgHhpc5rxDmvILePCO2FpWjBNFxlpezsBBHhmBPvRxluHCpdSW5AYovenaHsNMHqgguIgmYgc9Nd+aXPhl1ennnKJIE8QI1GnOR4Kfs+CaLTLi9/YSAPHKAfep5jA0AAAACABoAOQRQbd5CNFylmmUP0jWvq5ebx5Nbr74Ur6NbNksDXRBqPe4+DsgPk0KrekOtNRg7Hn8RA/JXvCFPLYLN20WO/EA7816dTSglzZqvjJdUz0j2/LRy+0QP9x9wA8Vc1zD0kVTUrMpt3Mgd7iGD+FZYaN6iLTdkXTBVi6KwUBxczOe+oS/XumPBTaxpUw1oaNgAB3DRZLGUs0myyVkCVzq+GVbfbHspCRQaOIEOqEMzakeq3M7nNPTdXm97UKdF7jsGny4+6VXfRtZj8nq13Rmr1XGexvVj8Wc+K2pPJFz9EVlq7Ezed407DQZDSWjLTY1vY0xJ4CGqAPpAd0gPRDooEiZfP1iDtA1AEaxMiYEnjK731qTAwCGvkkuDQNCBuY4qjWuyOpuyuyzE9VwcNZ4tMLbDUqVRdp9rU8/GYivRd4Ls6XfqdXpVQ4AtIIOxGoWFW1sa5jXOAc8kNbuTGpIA4DidhI5rk9jvR9Gp8y5zXbOLYgA+1Oh7t+Kz+V1M7qnS1c7tC7pHzA1DZB0aCTDRoJKv+AnfdFP8A1Kdk2mdDNzO+Vis49I2TDDIbSdlAFRoJIc4gFpO4zCIl0zC57dmL6zHjpnOq04IIyszbaEEAEmeZ2J4qQuDGTWUyyvmGQwx2riaf1c51OZo0J4xO5KwqUKq3Wx1UsXRns9+ZckXgLdTgnpGQBJOYQBzJnQKObiuzmoaYfMNJDtMhgSQ13Ex4LmSbOttLcmEVKsmP3Z/naYyGdGauHL1iAeXBSt341o1M+eaWXbNrmHPq8ezXhutJUakd0zGGJpT0jJE5aA4scGEB2U5Sdg6NCfFcws9716VQO6R5c0mQ57nNJ2IcCdR+tFtX1iWrWquNOpUZTnqhpLDHM5dTJ112lQ4dr+veu/DULfqLddeR5eNxWZJ0W9Hrrp89S6Wf0gNJAqUi0cS12aD2CBI8fNSWFb5faadRz4ltQgAcGkAgHnEkT2LnSufo/qNyVWyc+YEjhliGkeOb3KuKw0KUM0eZfBYypWqZZW2f8Elim8q1Cm19LJlE5y+OzKBLhJOugnZY4QtVarRL6zswLuoYgxsZjSJ2WxiW7HV7OWsjMCHAHYlv1TqIlRmEsTVLS9zHhkBmZpYCNiAQQSeY8lwpXg7LY9Nu01d79xaERFmahERAEREByLHrvnh/hj3veunXD9Es/wDg0/4GrmWPGfPN/wAMe5zpXSsNVc1isx50KXnkbK7q/wClEyj8TJJcrxIc152cc6lAedX+q6ouU4hMXnQPKrQPlU/oqYX4n5E1NjqyIi5DQrWP7Tksbu3TzIafcSt3B9DJYLMOdJrvF4zn3lQ/pMP/AMXxHxVguNzRZbPBGXoqYbrv1BETvouh/orzKf8ARpY1+hVPvU/+41c2zEugCGjcnj2Afmr7i+zVn0ajnOim1zMlOnJLuu2X1TE9zBoIkl2gbSHM5jzXbgksrV1c8b/JNqcZWdrbmLRErJYZeC+512xmo6S0PMnTc3eOv9b+pkvOsyRoYI1B7e3sWWbsKDUq7mu4pGm07y2W5iGzBiP58Vm0yF9WOTkoyuLuvUlzU1Z6cvuZIsZ7Ekq2ddIpw34e4J1hfQEAX39fqdlC07UiW7vJH+2fCVY8CWQm0OfpDGEHXWXREDeNN1jZ7noMqU6Vd8Vi3JkDSWl9RzixxdxgPaI+yNdFpX7cbrI+mA4uLmktc0ZTnBghoBkaFnHUkrzqldV+xt8u89ijhpYb8ze29t9bfLXQ6TXqhrXOJAABMnQCOJXPcK0qta1iq0iWnPUJgaPmQBG518t1tYxvE1Cyi1zszID2HQOe4NLTyMHnzVluHDzbKajmucekyyDHVy5oEjf1onsXEnkg+b+R6UlxKi5R+ZLoiLA6QiIgCIiAoOKLgq2is3omF0CoxxBaMubRpMkaak+Cs+E7FVo2OlTrAB7AQQDIjMcuo45YWzT6tocPaE/r3reW06jcVEqo63Co9+YPqWqu51N7KeUBsukkOFTO0gDQiJ4q8LTZ1a7h7bQfEafzVac3B3RLVzcCIizJK7ja632igKdMS4uECQOLZOpA0EnwXth24TSp0jXOerTptY0EgtphrQ2KYGkkDV3rGd4gCUt2jQ72XA+Gx9xWwteI8mUrlV7hVfGlx52Gu0EvY0AtAmW5t/3QXH/wrQirCbhJSRFSnGpFxlszmlHCtd9J1TIRGXK06OcDuRyga6rUtVx1qTM9RhYAQ0TEkuDjpE7ZfeF1G0WplMS9zWCYlxDRPKSud4gxC+0uy6NptOjQQ4FwLhnnKDqDtMLtpVatWdvfyPMxFChQp387eevXIhgPcsgFgBx+CyadF6VNra3r4Hj1k3rf08T6iItzlCIiAIiICdwhedKjVIqADPADyRlbl1EyNJPGeA71c7fdDa1WjULnA0SSIiDOXQyNtOHNcvXR8IWlz7JTzR1ZYInZnVEyd9F42Mo5Hnj3n0X+OxLqx4cu49LXh5j7Qys05HNMuygdfb1j3CPFSqIvPPWCIiAIiIAiIgNC8eq5j+Rg936nzW+vK00c7C3n8eCWZhawA6kBT3A9Vq22meq5oktOw5HQraRE7AIiKAfHNkEHY6L5SZlaBvAjVZIgCpGNX5aweyv1oDHU2OIc3Rzsxyu0mQIjiruoO88H0a9Q1C6o1zvWyuEGAAPWaY0HCFrSlGM05bGNeEp03GG/nb5FBtlsfWcHVHZ3NaGgkCYEngNdzqtfNyU1iXDpspBaXPpu0BI1aeTiNDOpGg5cJMMF7VGUJxtT0X7nzeIp1Kcm62r/AG69j5l0XxrlmvhatZRas49ddMwjNNNT5366fkfUWBEf+YQKOI72a168C3BjbMndeX3Msy+rA7FZq0JN7lKkFHVeXtYIvmZCVdSTM3FrdH0lXvD15NpfJ7LkLS+iKhJJ9dwzEQdeDj2QBHLSw9g8Ho61UgtLQ8U44mCM87xy/LQ2etZaPStquDBUAytcTBgzoPM+Z5rxsXXjVaUdkfRYDCzopuW7t7G2iIuA9QIiIAiIgCIiAIiIAiIgCIiAIiIAiIgNG+7rFpoPpZsuaIO+oIIkcRIXPr4uZ1mFMPIL3BxdBloggACQOHZxXT1TvSBZz8zU4dZh7zDh7g7yXVhZuNRK+jZw46mpUZStql9L/IqCIt+6bkq2l0MEN4vIOUc/vHsHjG69ydSMFeTPmadKdWWWCueN3Xa+0VOjpxmgnUwABGp8SB4rfvfCtShRbUdDtxUymQ3XquGgMEQDyPuvl23VToNAYxgOUBzg0Auji7iZ31JW2RK8Wpi5Tldbcj6SjgIU4ZXq+fXTOQLAe5Tl9XK75ZUp0aToMFoAhsZGudlJ0iZ476KEGq9KNSNW1vb+DxpUZUM2bna/8rryNy47MypaKVOoeo50HhOhIHi6B4q8NuwstjOis9JlJrSXVAxuYkggNbxEGD+tecvA/XxV2wbiR9QihUl5AJa/jA4P59/nzXn4qEr35eOx62CqRy27297bvpFuVK9IT2ZqYg58pIMiMvERvMgK6rVt92067ctRocPEHTtGq5ISyyTO+pFzi4o9LJUzU2GZloM7zovZVuneBDRZiHWRxdkokDpJawjXUQJGmvNWJlQOEggjmDI5Kti6ZkiIoJCIiAIiIAiIgCIiAIiIAiIgCIiAKLxNYemstRoEuAzN5y3WB3iR4qURSnZ3RDSaszj0rqtzsy2eiNopMHk0KrWvCYovrVn5XUaYdUbTBILoBdkfpDWg6aTIhSuE7/daRUa8AFhBECBkdMN7SII2Gkdq7cVV4yTitt/U83BUPw7cZPV7eS/ssCIi4T0wud2LDjH26rZy54axpIILc31ImQRs7kuiKoYgsz7Na22xoLmEjpI3GgZB7CIjhI1jRbUpNN2dnY568FJJtXSevl1r6EHiHDzrK4QS6m71XHcH2XRx5c/BTGCLje13Tv6rS0hoI1Mx1uwaQOc8tTOXffVC2NywCTqadQNzdUgzEkETBUurzrzcMkjOnhaSnxYd/XX9WLUr3pSZVZSc4B9T1RB18Ygdk7rK8baKNJ9Q/UaTHMgaDxOniubm1fK7SHWh7WNfoXAQ1rQ0wBmmBPE+0VnTp57vuRrWrcOyW7Ze8RXQ6vT+bLWvbqCW9YiD1A7dkmNRyWvhS5qtmY4VHNyky1g1DTxM9umg5dpXu287PZKNNjqogMGU+s4t4OhgOnbELyunEvymu5tOmeiaD84TGo7I48pnRVTlla7i7Uc6b38/4JxERUNAiIgCIiAIiIAiIgCIiAIiIAiIgCIiALVsd2UqJcabGsLt4ET/AE1OnatpEAREQELiO5KloyGnULC2Z1IBBj2dZ0HvUA611rGegtI6ShUDxIkuIcNcriRsTseZjgryo6+7jZamBri5paZa5vAnmDoR+tFpCa2lt+5jUg/ih8X7eq6ZQ7novFobUoMdVbTfpmytcQRrIBMGCdRpx7FesQXm+z0s9OmahzQRroIJLjA20965owvpvB1ZUYRwhzXDsPwO8rpWHr4+U0Q4tLXDqu0OUkcWHiPhsurFQkrTbuuf1OLA1YtSppWa3X0+hz6+b1daqge8NblaGgN7yZ17/cF42Oz9JUYzM1uYxLiQ0d5A47d5V1/sNSNSo5ziGOMsazq5faBmZE7ARAXpZsFUmVg+S5oHqO1686OkR5R2q6xNOEMsE07GcsHWqVVOo01fbr6lev8AcxlrFNlMEUqbKTQ93UzHrNc6ZlozjQ7xror7YieiZJaTlbJb6pMCS3s5KCteEBVtVSq94LHgdUCHAhrWggz2cuKkLVbqViosacxADWMaOs90AAADidlxTaaSXI9GmpJycrav7EmiwoVczWugjMAYOhEiYI4FZrM2CIiAIiIAiIgCIiAIiIAiIgCIiAIiIAiIgCIiAIiIDQvO5KVoaQ9gzEQHgDOOWVxGnwVKvy1VbC9tCjVeGBuYerMuLicxA117tI7SSKyk0UlBS3+/uRX9oq+bN0tSfvmNo9X1fcrfgK3PqMq53OdDx6zi46jhO2yIplNyVnb2RWNKMXdX92/my1KOFxs+Um0OLnOgBodq1kCDk5T+Z5oioakiiIgCIiAIiID/2Q=="/>
          <p:cNvSpPr>
            <a:spLocks noChangeAspect="1" noChangeArrowheads="1"/>
          </p:cNvSpPr>
          <p:nvPr/>
        </p:nvSpPr>
        <p:spPr bwMode="auto">
          <a:xfrm>
            <a:off x="3683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4058"/>
            <a:ext cx="2784996" cy="960343"/>
          </a:xfrm>
          <a:prstGeom prst="rect">
            <a:avLst/>
          </a:prstGeom>
        </p:spPr>
      </p:pic>
      <p:pic>
        <p:nvPicPr>
          <p:cNvPr id="9" name="Picture 8" descr="GOFC-GOLDlogo_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6224230"/>
            <a:ext cx="1789643" cy="3829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93" y="6279551"/>
            <a:ext cx="1861929" cy="3160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905246"/>
            <a:ext cx="1015239" cy="859908"/>
          </a:xfrm>
          <a:prstGeom prst="rect">
            <a:avLst/>
          </a:prstGeom>
        </p:spPr>
      </p:pic>
      <p:pic>
        <p:nvPicPr>
          <p:cNvPr id="14" name="Picture 1026" descr="http://2050.nies.go.jp/s3/images/NIES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5831144"/>
            <a:ext cx="132014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02578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Forests</a:t>
            </a:r>
            <a:endParaRPr lang="en-US" sz="4400" dirty="0">
              <a:solidFill>
                <a:srgbClr val="0000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Spatiotemporal </a:t>
            </a:r>
            <a:r>
              <a:rPr lang="en-US" sz="3200" dirty="0"/>
              <a:t>Drivers of Fine-Scale Forest Plantation Establishment in Village-Based Economies of Andhra Pradesh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Consequences </a:t>
            </a:r>
            <a:r>
              <a:rPr lang="en-US" sz="3200" dirty="0"/>
              <a:t>of Changing Mangrove Forests in South Asia on the Provision of Global Ecosystem Goods and </a:t>
            </a:r>
            <a:r>
              <a:rPr lang="en-US" sz="3200" dirty="0" smtClean="0"/>
              <a:t>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Complex </a:t>
            </a:r>
            <a:r>
              <a:rPr lang="en-US" sz="3200" dirty="0"/>
              <a:t>Forest Landscapes and Sociopolitical Drivers of Deforestation - The Interplay of Land-use Policies, Armed Conflict, and Human Displacement in </a:t>
            </a:r>
            <a:r>
              <a:rPr lang="en-US" sz="3200" dirty="0" smtClean="0"/>
              <a:t>Myanmar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Impacts </a:t>
            </a:r>
            <a:r>
              <a:rPr lang="en-US" sz="3200" dirty="0"/>
              <a:t>of Afforestation on Sustainable Livelihoods in Rural Communities in </a:t>
            </a:r>
            <a:r>
              <a:rPr lang="en-US" sz="3200" dirty="0" smtClean="0"/>
              <a:t>India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Tropical </a:t>
            </a:r>
            <a:r>
              <a:rPr lang="en-US" sz="3200" dirty="0"/>
              <a:t>Deciduous Forests of South Asia: Monitoring Degradation and Assessing Impacts of Urbanization</a:t>
            </a:r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335272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2015-2016 LCLUC South Asia Projects 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28027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4704"/>
            <a:ext cx="9144000" cy="682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4400" dirty="0">
                <a:solidFill>
                  <a:srgbClr val="0000FF"/>
                </a:solidFill>
              </a:rPr>
              <a:t>Agriculture and Food </a:t>
            </a:r>
            <a:r>
              <a:rPr lang="en-US" sz="4400" dirty="0" smtClean="0">
                <a:solidFill>
                  <a:srgbClr val="0000FF"/>
                </a:solidFill>
              </a:rPr>
              <a:t>security 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Landscapes </a:t>
            </a:r>
            <a:r>
              <a:rPr lang="en-US" sz="2800" dirty="0"/>
              <a:t>In Flux: The Influence of Demographic Change and Institutional Mechanisms on Land Cover Change, Climate Adaptability and Food Security in Rural India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Future of Food Security in India: Can Farmers Adapt to Environmental Change?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Understanding Changes in Agricultural Land Use and Land Cover in the Breadbasket Area of the Ganges Basin 2000-2015: A Socioeconomic-Ecological Analysis</a:t>
            </a:r>
          </a:p>
          <a:p>
            <a:endParaRPr lang="en-US" sz="2800" dirty="0"/>
          </a:p>
          <a:p>
            <a:r>
              <a:rPr lang="en-US" sz="4400" dirty="0">
                <a:solidFill>
                  <a:srgbClr val="0000FF"/>
                </a:solidFill>
              </a:rPr>
              <a:t>Urban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Urban </a:t>
            </a:r>
            <a:r>
              <a:rPr lang="en-US" sz="2800" dirty="0"/>
              <a:t>Growth, Land-Use Change, and Growing Vulnerability in the Greater Himalaya Mountain Range Across India, Nepal, and Bhutan</a:t>
            </a:r>
          </a:p>
          <a:p>
            <a:r>
              <a:rPr lang="en-US" sz="2800" dirty="0"/>
              <a:t> </a:t>
            </a:r>
          </a:p>
          <a:p>
            <a:r>
              <a:rPr lang="en-US" sz="4400" dirty="0">
                <a:solidFill>
                  <a:srgbClr val="0000FF"/>
                </a:solidFill>
              </a:rPr>
              <a:t>Human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Understanding the Role of Land Cover/Land Use Nexus in Malaria Transmission Under Changing Socio-Economic Climate in Myanmar</a:t>
            </a:r>
          </a:p>
          <a:p>
            <a:r>
              <a:rPr lang="en-US" sz="28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335272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2015-2016 LCLUC South Asia Projects 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16166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3448" y="-78072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Agriculture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5596926"/>
          </a:xfrm>
        </p:spPr>
        <p:txBody>
          <a:bodyPr>
            <a:noAutofit/>
          </a:bodyPr>
          <a:lstStyle/>
          <a:p>
            <a:r>
              <a:rPr lang="en-US" sz="1800" dirty="0" smtClean="0"/>
              <a:t>Long- term Food Security is a major concern for the region; 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/>
              <a:t>Agricultural production and land use is changing </a:t>
            </a:r>
          </a:p>
          <a:p>
            <a:pPr lvl="1"/>
            <a:r>
              <a:rPr lang="en-US" sz="1800" dirty="0"/>
              <a:t>Crop water requirements; </a:t>
            </a:r>
          </a:p>
          <a:p>
            <a:pPr lvl="1"/>
            <a:r>
              <a:rPr lang="en-US" sz="1800" dirty="0"/>
              <a:t>Extreme events (flooding and drought (almost every year!)</a:t>
            </a:r>
          </a:p>
          <a:p>
            <a:pPr lvl="1"/>
            <a:r>
              <a:rPr lang="en-US" sz="1800" dirty="0"/>
              <a:t>Adaptation options needs to be explored to address food </a:t>
            </a:r>
            <a:r>
              <a:rPr lang="en-US" sz="1800" dirty="0" smtClean="0"/>
              <a:t>security questions    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RS data needed to monitor agriculture </a:t>
            </a:r>
            <a:r>
              <a:rPr lang="en-US" sz="1800" dirty="0"/>
              <a:t>(</a:t>
            </a:r>
            <a:r>
              <a:rPr lang="en-US" sz="1800" dirty="0" smtClean="0"/>
              <a:t>within season) and forecast crop production (integrating Landsat+ Sentinel + other high resolution data); 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1800" dirty="0" smtClean="0"/>
              <a:t>Transitioning from research to </a:t>
            </a:r>
            <a:r>
              <a:rPr lang="en-US" sz="1800" u="sng" dirty="0" smtClean="0"/>
              <a:t>operational research</a:t>
            </a:r>
          </a:p>
          <a:p>
            <a:pPr lvl="1"/>
            <a:r>
              <a:rPr lang="en-US" sz="1800" dirty="0" smtClean="0"/>
              <a:t>3-year research projects (</a:t>
            </a:r>
            <a:r>
              <a:rPr lang="en-US" sz="1800" dirty="0" err="1" smtClean="0"/>
              <a:t>eg</a:t>
            </a:r>
            <a:r>
              <a:rPr lang="en-US" sz="1800" dirty="0" smtClean="0"/>
              <a:t>: 6-different teams working on Rice mapping in Mekong; coordination required and transitioning from research to operations; </a:t>
            </a:r>
          </a:p>
          <a:p>
            <a:pPr lvl="2"/>
            <a:r>
              <a:rPr lang="en-US" sz="1800" dirty="0" smtClean="0"/>
              <a:t>Crop type and area statistics</a:t>
            </a:r>
          </a:p>
          <a:p>
            <a:pPr lvl="2"/>
            <a:r>
              <a:rPr lang="en-US" sz="1800" dirty="0" smtClean="0"/>
              <a:t>Production estimates</a:t>
            </a:r>
          </a:p>
          <a:p>
            <a:pPr lvl="2"/>
            <a:r>
              <a:rPr lang="en-US" sz="1800" dirty="0" smtClean="0"/>
              <a:t>Yield forecasting</a:t>
            </a:r>
          </a:p>
          <a:p>
            <a:pPr lvl="3"/>
            <a:r>
              <a:rPr lang="en-US" sz="1800" dirty="0" smtClean="0"/>
              <a:t>GEOGLAM working on some of the above activities.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13765568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Water Resources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8321" y="1153042"/>
            <a:ext cx="8987358" cy="553562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Water management policies and systems need to be enhanced to accommodate the current and future trends (extreme events, limited flow, ground water management) 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Shortage of freshwater because of urbanization, agriculture and aquaculture; Nutrient and pesticide residue issues need attention;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Inconsistent </a:t>
            </a:r>
            <a:r>
              <a:rPr lang="en-US" dirty="0"/>
              <a:t>data at national and regional data on water resources; Upstream countries need to share data more </a:t>
            </a:r>
            <a:r>
              <a:rPr lang="en-US" dirty="0" smtClean="0"/>
              <a:t>effectively</a:t>
            </a:r>
            <a:r>
              <a:rPr lang="en-US" dirty="0"/>
              <a:t>;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Data </a:t>
            </a:r>
            <a:r>
              <a:rPr lang="en-US" dirty="0"/>
              <a:t>on water quantity and water quality including sediment transport; subsidence, change of water bodies (RS for mapping/monitoring); Need for more detailed at temporal scale on water resource datasets; </a:t>
            </a:r>
          </a:p>
          <a:p>
            <a:endParaRPr lang="en-US" dirty="0" smtClean="0"/>
          </a:p>
          <a:p>
            <a:r>
              <a:rPr lang="en-US" dirty="0" smtClean="0"/>
              <a:t>Science </a:t>
            </a:r>
            <a:r>
              <a:rPr lang="en-US" dirty="0"/>
              <a:t>results need to be communicated to </a:t>
            </a:r>
            <a:r>
              <a:rPr lang="en-US" dirty="0" smtClean="0"/>
              <a:t>decision makers.  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3225713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35696" y="-9939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Urban Environments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892480" cy="5782959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sz="3800" dirty="0" smtClean="0"/>
              <a:t>Rapid Urban Change in this region including mega cities - some planning  </a:t>
            </a:r>
          </a:p>
          <a:p>
            <a:pPr lvl="1"/>
            <a:r>
              <a:rPr lang="en-US" sz="3800" dirty="0" smtClean="0"/>
              <a:t>But largely uncontrolled development and industrial infrastructure– displacing rural communities</a:t>
            </a:r>
          </a:p>
          <a:p>
            <a:pPr marL="457200" lvl="1" indent="0">
              <a:buNone/>
            </a:pPr>
            <a:endParaRPr lang="en-US" sz="3800" dirty="0" smtClean="0"/>
          </a:p>
          <a:p>
            <a:r>
              <a:rPr lang="en-US" sz="3800" dirty="0" smtClean="0"/>
              <a:t>Traffic and pollution unprecedented – with human health impacts;</a:t>
            </a:r>
          </a:p>
          <a:p>
            <a:pPr marL="0" indent="0">
              <a:buNone/>
            </a:pPr>
            <a:endParaRPr lang="en-US" sz="3800" dirty="0" smtClean="0"/>
          </a:p>
          <a:p>
            <a:r>
              <a:rPr lang="en-US" sz="3800" dirty="0"/>
              <a:t>How infrastructure can cope up with the sewage/drainage/flooding related issues); Urban development tied to health/diseases – thus need attention; </a:t>
            </a:r>
          </a:p>
          <a:p>
            <a:pPr marL="0" indent="0">
              <a:buNone/>
            </a:pPr>
            <a:endParaRPr lang="en-US" sz="3800" dirty="0" smtClean="0"/>
          </a:p>
          <a:p>
            <a:r>
              <a:rPr lang="en-US" sz="3800" dirty="0" smtClean="0"/>
              <a:t>Need for timely monitoring and transparency (satellite based approaches still not robust!)</a:t>
            </a:r>
          </a:p>
          <a:p>
            <a:endParaRPr lang="en-US" sz="3800" dirty="0" smtClean="0"/>
          </a:p>
          <a:p>
            <a:r>
              <a:rPr lang="en-US" sz="3800" dirty="0" smtClean="0"/>
              <a:t>Need for land zoning to update land records;  </a:t>
            </a:r>
          </a:p>
          <a:p>
            <a:endParaRPr lang="en-US" sz="3800" dirty="0" smtClean="0"/>
          </a:p>
          <a:p>
            <a:pPr marL="0" indent="0">
              <a:buNone/>
            </a:pPr>
            <a:endParaRPr lang="en-US" sz="3800" dirty="0" smtClean="0"/>
          </a:p>
          <a:p>
            <a:r>
              <a:rPr lang="en-US" sz="3800" dirty="0" smtClean="0"/>
              <a:t> Comprehensive urban planning is a challenge but very much needed.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588564021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1640" y="-74628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Emissions Inventories and GHG’s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7249044"/>
          </a:xfrm>
        </p:spPr>
        <p:txBody>
          <a:bodyPr>
            <a:normAutofit/>
          </a:bodyPr>
          <a:lstStyle/>
          <a:p>
            <a:r>
              <a:rPr lang="en-US" sz="1900" dirty="0" smtClean="0"/>
              <a:t>Policy mandate – national contribution (Intended Naturally Determined Contributions (INDC’s) – MRV; </a:t>
            </a:r>
          </a:p>
          <a:p>
            <a:pPr marL="0" indent="0">
              <a:buNone/>
            </a:pPr>
            <a:endParaRPr lang="en-US" sz="1900" dirty="0" smtClean="0"/>
          </a:p>
          <a:p>
            <a:r>
              <a:rPr lang="en-US" sz="1900" dirty="0" smtClean="0"/>
              <a:t>Underlying data sets still in development especially w.r.t AFOLU – forestry and agriculture (inventory) (</a:t>
            </a:r>
            <a:r>
              <a:rPr lang="en-US" sz="1900" dirty="0" err="1" smtClean="0"/>
              <a:t>eg</a:t>
            </a:r>
            <a:r>
              <a:rPr lang="en-US" sz="1900" dirty="0" smtClean="0"/>
              <a:t>: Cambodia almost no GHG data); Vietnam no standardized methodologies;)</a:t>
            </a:r>
          </a:p>
          <a:p>
            <a:pPr marL="457200" lvl="1" indent="0">
              <a:buNone/>
            </a:pPr>
            <a:endParaRPr lang="en-US" sz="1900" dirty="0"/>
          </a:p>
          <a:p>
            <a:r>
              <a:rPr lang="en-US" sz="1900" dirty="0" smtClean="0"/>
              <a:t>Need for enhanced national GHG monitoring systems</a:t>
            </a:r>
          </a:p>
          <a:p>
            <a:pPr lvl="1"/>
            <a:r>
              <a:rPr lang="en-US" sz="1900" dirty="0" smtClean="0"/>
              <a:t>Using Instrumentation and integrating satellite remote sensing data;</a:t>
            </a:r>
          </a:p>
          <a:p>
            <a:pPr lvl="1"/>
            <a:r>
              <a:rPr lang="en-US" sz="1900" dirty="0" smtClean="0"/>
              <a:t>Robust methodologies to develop spatially explicit GHG inventories;</a:t>
            </a:r>
          </a:p>
          <a:p>
            <a:pPr lvl="1"/>
            <a:r>
              <a:rPr lang="en-US" sz="1900" dirty="0" smtClean="0"/>
              <a:t>Emissions data linking with public health.</a:t>
            </a:r>
          </a:p>
          <a:p>
            <a:pPr marL="457200" lvl="1" indent="0">
              <a:buNone/>
            </a:pPr>
            <a:endParaRPr lang="en-US" sz="1900" dirty="0" smtClean="0"/>
          </a:p>
          <a:p>
            <a:r>
              <a:rPr lang="en-US" sz="1900" dirty="0" smtClean="0"/>
              <a:t>Need a closer partnership with policy formulation community to inform the policy development; </a:t>
            </a:r>
          </a:p>
          <a:p>
            <a:endParaRPr lang="en-US" sz="1900" dirty="0"/>
          </a:p>
          <a:p>
            <a:r>
              <a:rPr lang="en-US" sz="1900" dirty="0"/>
              <a:t>Training on GHG inventory expertise is needed for the country; Need for capacity building and training in air pollution inventory </a:t>
            </a:r>
            <a:r>
              <a:rPr lang="en-US" sz="1900" dirty="0" smtClean="0"/>
              <a:t>methodologies.</a:t>
            </a:r>
            <a:endParaRPr lang="en-US" sz="19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2839280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3697" y="-87204"/>
            <a:ext cx="8770303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Data and Analysis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055796"/>
            <a:ext cx="8640960" cy="5472608"/>
          </a:xfrm>
        </p:spPr>
        <p:txBody>
          <a:bodyPr>
            <a:normAutofit fontScale="40000" lnSpcReduction="20000"/>
          </a:bodyPr>
          <a:lstStyle/>
          <a:p>
            <a:r>
              <a:rPr lang="en-US" sz="4800" dirty="0" smtClean="0"/>
              <a:t>Many Data Management Challenges (many countries yet to develop Spatial Data Infrastructure (SDI) </a:t>
            </a:r>
          </a:p>
          <a:p>
            <a:pPr lvl="1"/>
            <a:r>
              <a:rPr lang="en-US" sz="4800" dirty="0" smtClean="0"/>
              <a:t>Need for adequate funding and Efficiencies can be made at the national level (data stewardship) </a:t>
            </a:r>
          </a:p>
          <a:p>
            <a:pPr lvl="1"/>
            <a:r>
              <a:rPr lang="en-US" sz="4800" dirty="0" smtClean="0"/>
              <a:t>Cloud computing and </a:t>
            </a:r>
            <a:r>
              <a:rPr lang="en-US" sz="4800" dirty="0"/>
              <a:t>P</a:t>
            </a:r>
            <a:r>
              <a:rPr lang="en-US" sz="4800" dirty="0" smtClean="0"/>
              <a:t>rivate Clouds offer an opportunity – IT/Science partnerships </a:t>
            </a:r>
          </a:p>
          <a:p>
            <a:pPr marL="457200" lvl="1" indent="0">
              <a:buNone/>
            </a:pPr>
            <a:endParaRPr lang="en-US" sz="4800" dirty="0" smtClean="0"/>
          </a:p>
          <a:p>
            <a:r>
              <a:rPr lang="en-US" sz="4800" dirty="0" smtClean="0"/>
              <a:t>Priority for high resolution datasets; time series analysis at large spatial scales in LCLUC;</a:t>
            </a:r>
          </a:p>
          <a:p>
            <a:endParaRPr lang="en-US" sz="4800" dirty="0"/>
          </a:p>
          <a:p>
            <a:r>
              <a:rPr lang="en-US" sz="4800" dirty="0" smtClean="0"/>
              <a:t>Metadata </a:t>
            </a:r>
            <a:r>
              <a:rPr lang="en-US" sz="4800" dirty="0"/>
              <a:t>is poor (data quality is always questionable);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dirty="0" smtClean="0"/>
              <a:t>Need authentic data (to be approved by </a:t>
            </a:r>
            <a:r>
              <a:rPr lang="en-US" sz="4800" dirty="0" err="1" smtClean="0"/>
              <a:t>Govt</a:t>
            </a:r>
            <a:r>
              <a:rPr lang="en-US" sz="4800" dirty="0" smtClean="0"/>
              <a:t>; otherwise, it becomes to difficult to convince the results); 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dirty="0" smtClean="0"/>
              <a:t>Data transfer/sharing mechanisms;.</a:t>
            </a:r>
          </a:p>
          <a:p>
            <a:endParaRPr lang="en-US" sz="4800" dirty="0"/>
          </a:p>
          <a:p>
            <a:r>
              <a:rPr lang="en-US" sz="5000" b="1" dirty="0" smtClean="0"/>
              <a:t>Transitioning </a:t>
            </a:r>
            <a:r>
              <a:rPr lang="en-US" sz="5000" b="1" dirty="0"/>
              <a:t>the data to users in a useful manner is very important (</a:t>
            </a:r>
            <a:r>
              <a:rPr lang="en-US" sz="5000" b="1" dirty="0" err="1"/>
              <a:t>eg</a:t>
            </a:r>
            <a:r>
              <a:rPr lang="en-US" sz="5000" b="1" dirty="0"/>
              <a:t>: SERVIR application projects; GEOGLAM crop monitor</a:t>
            </a:r>
            <a:r>
              <a:rPr lang="en-US" sz="5000" b="1" dirty="0" smtClean="0"/>
              <a:t>;)</a:t>
            </a:r>
            <a:endParaRPr lang="en-US" sz="5000" b="1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7910525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5547" y="1282684"/>
            <a:ext cx="8643809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 smtClean="0"/>
              <a:t>Involving National Researchers and Practitioners – Universities, Institutes and Operational Agencies;</a:t>
            </a:r>
          </a:p>
          <a:p>
            <a:endParaRPr lang="en-US" sz="3600" dirty="0"/>
          </a:p>
          <a:p>
            <a:r>
              <a:rPr lang="en-US" sz="3600" dirty="0" smtClean="0"/>
              <a:t>Strong emphasis on </a:t>
            </a:r>
            <a:r>
              <a:rPr lang="en-US" sz="3600" u="sng" dirty="0" smtClean="0"/>
              <a:t>Applied Research </a:t>
            </a:r>
            <a:r>
              <a:rPr lang="en-US" sz="3600" dirty="0" smtClean="0"/>
              <a:t>with regional / national societal applications and benefits.</a:t>
            </a:r>
          </a:p>
          <a:p>
            <a:endParaRPr lang="en-US" sz="3600" dirty="0"/>
          </a:p>
          <a:p>
            <a:r>
              <a:rPr lang="en-US" sz="3600" dirty="0"/>
              <a:t>Facilitate strengthening regional/national projects through co-design and collaborations;</a:t>
            </a:r>
          </a:p>
          <a:p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3697" y="-87204"/>
            <a:ext cx="8770303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SARI Priority 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0756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ge result for NA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38" y="1080186"/>
            <a:ext cx="735213" cy="5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Image result for University of Maryland College P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13" y="1052735"/>
            <a:ext cx="681187" cy="6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Image result for GEOGL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0" y="2542459"/>
            <a:ext cx="1386508" cy="38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Image result for START international Inc, Washington D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864" y="1256278"/>
            <a:ext cx="1393060" cy="3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Image result for SERVI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19" y="1056680"/>
            <a:ext cx="660651" cy="5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Image result for Indraprastha University, logo New Delh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3" y="1052735"/>
            <a:ext cx="631071" cy="68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45" y="1830969"/>
            <a:ext cx="559597" cy="728136"/>
          </a:xfrm>
          <a:prstGeom prst="rect">
            <a:avLst/>
          </a:prstGeom>
        </p:spPr>
      </p:pic>
      <p:pic>
        <p:nvPicPr>
          <p:cNvPr id="9" name="Picture 2" descr="Image result for GOFC GOLD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3" y="1916832"/>
            <a:ext cx="1276969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GLobal Land Projec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071" y="1910591"/>
            <a:ext cx="1037782" cy="5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pload.wikimedia.org/wikipedia/en/thumb/3/38/Ministry_of_Environmental_Conservation_and_Foresty.svg/1024px-Ministry_of_Environmental_Conservation_and_Foresty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8" y="3158726"/>
            <a:ext cx="796993" cy="79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2vfinx3dr03gflz3227fpf2152k.wpengine.netdna-cdn.com/wp-content/uploads/2013/12/Suntac-Technologies-654x435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t="38609" r="9803" b="38914"/>
          <a:stretch/>
        </p:blipFill>
        <p:spPr bwMode="auto">
          <a:xfrm>
            <a:off x="1049579" y="3631101"/>
            <a:ext cx="2201475" cy="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University of Yang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03" y="3064719"/>
            <a:ext cx="2170825" cy="40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s://www.parallax.com/sites/default/files/styles/full-size-product/public/81005.png?itok=CtDjWyur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2" b="13203"/>
          <a:stretch/>
        </p:blipFill>
        <p:spPr bwMode="auto">
          <a:xfrm>
            <a:off x="3810889" y="943863"/>
            <a:ext cx="1212875" cy="86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s://pbs.twimg.com/profile_images/428200758945652736/ekwCxl6Z_400x40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4084"/>
            <a:ext cx="937713" cy="9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http://www.mandalay-technology.com/img/logo2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58726"/>
            <a:ext cx="1538146" cy="4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https://upload.wikimedia.org/wikipedia/commons/thumb/2/2c/Myanmar_Ministry_of_Education_seal.svg/2000px-Myanmar_Ministry_of_Education_seal.svg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889" y="2037892"/>
            <a:ext cx="887933" cy="88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47" y="5686125"/>
            <a:ext cx="994610" cy="10358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03" y="4174084"/>
            <a:ext cx="747835" cy="7478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" r="89013"/>
          <a:stretch/>
        </p:blipFill>
        <p:spPr>
          <a:xfrm>
            <a:off x="2150316" y="4250860"/>
            <a:ext cx="1039022" cy="860937"/>
          </a:xfrm>
          <a:prstGeom prst="rect">
            <a:avLst/>
          </a:prstGeom>
        </p:spPr>
      </p:pic>
      <p:graphicFrame>
        <p:nvGraphicFramePr>
          <p:cNvPr id="21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02846"/>
              </p:ext>
            </p:extLst>
          </p:nvPr>
        </p:nvGraphicFramePr>
        <p:xfrm>
          <a:off x="5016868" y="2174837"/>
          <a:ext cx="3568864" cy="626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Picture" r:id="rId22" imgW="0" imgH="0" progId="StaticMetafile">
                  <p:embed/>
                </p:oleObj>
              </mc:Choice>
              <mc:Fallback>
                <p:oleObj name="Picture" r:id="rId22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868" y="2174837"/>
                        <a:ext cx="3568864" cy="62694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90" y="1020002"/>
            <a:ext cx="1794365" cy="6970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20" y="3281391"/>
            <a:ext cx="1392945" cy="6677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2" y="4951057"/>
            <a:ext cx="2604304" cy="5045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56" y="4459624"/>
            <a:ext cx="2117036" cy="379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04" y="5480598"/>
            <a:ext cx="2104924" cy="12174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21" y="5820984"/>
            <a:ext cx="1422999" cy="877077"/>
          </a:xfrm>
          <a:prstGeom prst="rect">
            <a:avLst/>
          </a:prstGeom>
        </p:spPr>
      </p:pic>
      <p:pic>
        <p:nvPicPr>
          <p:cNvPr id="33" name="Picture 2" descr="https://upload.wikimedia.org/wikipedia/en/thumb/a/aa/Centre_national_d'%C3%A9tudes_spatiales_logo.png/200px-Centre_national_d'%C3%A9tudes_spatiales_logo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60" y="2949760"/>
            <a:ext cx="1224324" cy="12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644" y="4425013"/>
            <a:ext cx="1034103" cy="8279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05" y="5858708"/>
            <a:ext cx="1436316" cy="596545"/>
          </a:xfrm>
          <a:prstGeom prst="rect">
            <a:avLst/>
          </a:prstGeom>
        </p:spPr>
      </p:pic>
      <p:pic>
        <p:nvPicPr>
          <p:cNvPr id="36" name="Picture 35" descr="\\ducthe\SHARE DATA\DATA Phong QHDN\QHQT\Tuan\Ban do BK\Untitled-1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32" y="3670681"/>
            <a:ext cx="617425" cy="63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0" y="5365002"/>
            <a:ext cx="843830" cy="8279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766" y="3862046"/>
            <a:ext cx="1008515" cy="10085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35" y="5036897"/>
            <a:ext cx="1314059" cy="1156011"/>
          </a:xfrm>
          <a:prstGeom prst="rect">
            <a:avLst/>
          </a:prstGeom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336343" y="238427"/>
            <a:ext cx="877030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b="1" kern="0" baseline="0" dirty="0" smtClean="0">
                <a:solidFill>
                  <a:srgbClr val="C00000"/>
                </a:solidFill>
              </a:rPr>
              <a:t>Collaborations are the </a:t>
            </a:r>
            <a:r>
              <a:rPr lang="en-US" sz="3200" kern="0" baseline="0" dirty="0" smtClean="0">
                <a:solidFill>
                  <a:srgbClr val="C00000"/>
                </a:solidFill>
              </a:rPr>
              <a:t>Key !</a:t>
            </a:r>
            <a:endParaRPr lang="en-US" sz="3200" b="1" kern="0" baseline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39605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175" t="18921" r="27425" b="18921"/>
          <a:stretch/>
        </p:blipFill>
        <p:spPr>
          <a:xfrm>
            <a:off x="31998" y="-14288"/>
            <a:ext cx="5200650" cy="687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2648" y="174813"/>
            <a:ext cx="39113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aseline="0" dirty="0" smtClean="0"/>
          </a:p>
          <a:p>
            <a:r>
              <a:rPr lang="en-US" sz="3200" baseline="0" dirty="0" smtClean="0"/>
              <a:t>    October, 2017</a:t>
            </a:r>
          </a:p>
          <a:p>
            <a:endParaRPr lang="en-US" sz="3200" baseline="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aseline="0" dirty="0" smtClean="0"/>
              <a:t>Total Meeting Participants =140</a:t>
            </a:r>
          </a:p>
          <a:p>
            <a:endParaRPr lang="en-US" sz="3200" baseline="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aseline="0" dirty="0" smtClean="0"/>
              <a:t>Training Participants = 90</a:t>
            </a:r>
          </a:p>
          <a:p>
            <a:endParaRPr lang="en-US" sz="3200" baseline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aseline="0" dirty="0" smtClean="0"/>
              <a:t>3-Day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aseline="0" dirty="0" smtClean="0"/>
              <a:t>3-Day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aseline="0" dirty="0" smtClean="0"/>
              <a:t>including tea/coffee breaks + lunches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033678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96752"/>
            <a:ext cx="9144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0" baseline="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aseline="0" dirty="0" smtClean="0"/>
              <a:t>Background to the SARI initiative </a:t>
            </a:r>
          </a:p>
          <a:p>
            <a:endParaRPr lang="en-US" sz="32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aseline="0" dirty="0"/>
              <a:t>Regional science issues from the </a:t>
            </a:r>
            <a:r>
              <a:rPr lang="en-US" sz="3200" baseline="0" dirty="0" smtClean="0"/>
              <a:t>SARI meetings (2015-2016)</a:t>
            </a:r>
            <a:endParaRPr lang="en-US" sz="3200" baseline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aseline="0" dirty="0" smtClean="0"/>
              <a:t>SARI next steps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aseline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baseline="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baseline="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baseline="0" dirty="0" smtClean="0">
              <a:latin typeface="+mn-lt"/>
            </a:endParaRPr>
          </a:p>
          <a:p>
            <a:endParaRPr lang="en-US" sz="2200" baseline="0" dirty="0" smtClean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88640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Presentation topics</a:t>
            </a:r>
            <a:r>
              <a:rPr lang="en-US" sz="5400" baseline="0" dirty="0" smtClean="0">
                <a:solidFill>
                  <a:srgbClr val="C00000"/>
                </a:solidFill>
              </a:rPr>
              <a:t> 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7572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5576" y="1020615"/>
            <a:ext cx="6984776" cy="5040560"/>
            <a:chOff x="544952" y="448119"/>
            <a:chExt cx="7136667" cy="5492124"/>
          </a:xfrm>
        </p:grpSpPr>
        <p:grpSp>
          <p:nvGrpSpPr>
            <p:cNvPr id="3" name="Group 2"/>
            <p:cNvGrpSpPr/>
            <p:nvPr/>
          </p:nvGrpSpPr>
          <p:grpSpPr>
            <a:xfrm>
              <a:off x="544952" y="448119"/>
              <a:ext cx="7136667" cy="5492124"/>
              <a:chOff x="2379060" y="598842"/>
              <a:chExt cx="3842972" cy="226303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424363" y="598842"/>
                <a:ext cx="2680990" cy="34241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en-US" sz="1600" b="1" dirty="0" smtClean="0">
                    <a:solidFill>
                      <a:schemeClr val="bg1"/>
                    </a:solidFill>
                  </a:rPr>
                  <a:t>Ho Chi Minh City University of Technology</a:t>
                </a:r>
              </a:p>
              <a:p>
                <a:pPr algn="ctr"/>
                <a:endParaRPr lang="en-US" sz="1600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b="1" dirty="0" smtClean="0">
                    <a:solidFill>
                      <a:schemeClr val="bg1"/>
                    </a:solidFill>
                  </a:rPr>
                  <a:t>Vietnam National University-Ho Chi Minh City 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" name="Picture 5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535" y="942327"/>
                <a:ext cx="680518" cy="455645"/>
              </a:xfrm>
              <a:prstGeom prst="rect">
                <a:avLst/>
              </a:prstGeom>
            </p:spPr>
          </p:pic>
          <p:pic>
            <p:nvPicPr>
              <p:cNvPr id="7" name="Picture 6" descr="GOFC-GOLDlogo_n.gif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134873" y="1081353"/>
                <a:ext cx="1279961" cy="30775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3952" y="1038024"/>
                <a:ext cx="909698" cy="383613"/>
              </a:xfrm>
              <a:prstGeom prst="rect">
                <a:avLst/>
              </a:prstGeom>
            </p:spPr>
          </p:pic>
          <p:pic>
            <p:nvPicPr>
              <p:cNvPr id="9" name="Picture 8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2029" y="1120310"/>
                <a:ext cx="925657" cy="22984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9060" y="2447988"/>
                <a:ext cx="953554" cy="39657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8" t="78146" r="10749"/>
              <a:stretch/>
            </p:blipFill>
            <p:spPr>
              <a:xfrm>
                <a:off x="4886691" y="2550805"/>
                <a:ext cx="1335341" cy="25921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3158" y="2541236"/>
                <a:ext cx="533356" cy="320637"/>
              </a:xfrm>
              <a:prstGeom prst="rect">
                <a:avLst/>
              </a:prstGeom>
            </p:spPr>
          </p:pic>
          <p:pic>
            <p:nvPicPr>
              <p:cNvPr id="13" name="Picture 12" descr="\\ducthe\SHARE DATA\DATA Phong QHDN\QHQT\Tuan\Ban do BK\Untitled-1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5111" y="607893"/>
                <a:ext cx="279524" cy="287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420" y="646965"/>
                <a:ext cx="248863" cy="24449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961"/>
              <a:stretch/>
            </p:blipFill>
            <p:spPr>
              <a:xfrm>
                <a:off x="3695859" y="1455465"/>
                <a:ext cx="1318963" cy="22001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535" y="1693335"/>
                <a:ext cx="818079" cy="318233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9286" y="1779195"/>
                <a:ext cx="457228" cy="21947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0898" y="1705084"/>
                <a:ext cx="411481" cy="34207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6691" y="1771739"/>
                <a:ext cx="1314450" cy="161423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4145" y="2119808"/>
                <a:ext cx="1039042" cy="20157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6904" y="2190853"/>
                <a:ext cx="694909" cy="12469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0893" y="2133696"/>
                <a:ext cx="606492" cy="35126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7637" y="2541426"/>
                <a:ext cx="467094" cy="288285"/>
              </a:xfrm>
              <a:prstGeom prst="rect">
                <a:avLst/>
              </a:prstGeom>
            </p:spPr>
          </p:pic>
        </p:grpSp>
        <p:pic>
          <p:nvPicPr>
            <p:cNvPr id="4" name="Picture 2" descr="https://upload.wikimedia.org/wikipedia/en/thumb/a/aa/Centre_national_d'%C3%A9tudes_spatiales_logo.png/200px-Centre_national_d'%C3%A9tudes_spatiales_logo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853" y="4139334"/>
              <a:ext cx="809605" cy="809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1192151" y="-143803"/>
            <a:ext cx="757951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aseline="0" dirty="0" smtClean="0">
                <a:solidFill>
                  <a:srgbClr val="C00000"/>
                </a:solidFill>
              </a:rPr>
              <a:t>22-different institution contribution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21425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22 different institutions/programs</a:t>
            </a:r>
            <a:r>
              <a:rPr lang="en-US" sz="3200" i="1" baseline="0" dirty="0" smtClean="0"/>
              <a:t> </a:t>
            </a:r>
            <a:r>
              <a:rPr lang="en-US" sz="3200" i="1" dirty="0" smtClean="0"/>
              <a:t>– Collaborations are the key to success !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93447599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iop.org/journals_icons/Info/1748-9326/cover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9" y="713088"/>
            <a:ext cx="2076387" cy="2868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earthsystemgovernance.org/sites/default/files/publications/images/Journal_Environmental_Manag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448" y="703034"/>
            <a:ext cx="2318631" cy="29251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extranet.elsevier.com/inca_covers_store/issn/0269749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9" y="3883813"/>
            <a:ext cx="2230639" cy="2974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75" y="3668960"/>
            <a:ext cx="2539163" cy="32849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60" y="350624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Volume-I</a:t>
            </a:r>
            <a:endParaRPr lang="en-US" dirty="0"/>
          </a:p>
        </p:txBody>
      </p:sp>
      <p:pic>
        <p:nvPicPr>
          <p:cNvPr id="12" name="Picture 2" descr="http://images.iop.org/journals_icons/Info/1748-9326/cover_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65" y="708362"/>
            <a:ext cx="2155075" cy="2976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79974" y="3503131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Volume-II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7782" t="13001" r="1970" b="5235"/>
          <a:stretch/>
        </p:blipFill>
        <p:spPr>
          <a:xfrm>
            <a:off x="5818703" y="3924550"/>
            <a:ext cx="3325298" cy="29604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96552" y="199400"/>
            <a:ext cx="10416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SARI </a:t>
            </a:r>
            <a:r>
              <a:rPr lang="en-US" sz="6000" dirty="0" smtClean="0"/>
              <a:t>- Peer </a:t>
            </a:r>
            <a:r>
              <a:rPr lang="en-US" sz="6000" dirty="0"/>
              <a:t>Reviewed Publications</a:t>
            </a:r>
          </a:p>
        </p:txBody>
      </p:sp>
    </p:spTree>
    <p:extLst>
      <p:ext uri="{BB962C8B-B14F-4D97-AF65-F5344CB8AC3E}">
        <p14:creationId xmlns:p14="http://schemas.microsoft.com/office/powerpoint/2010/main" val="393891260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2151" y="-143803"/>
            <a:ext cx="757951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aseline="0" dirty="0" smtClean="0">
                <a:solidFill>
                  <a:srgbClr val="C00000"/>
                </a:solidFill>
              </a:rPr>
              <a:t>SARI Outputs-2015-2016-2017</a:t>
            </a:r>
            <a:r>
              <a:rPr lang="en-US" baseline="0" dirty="0" smtClean="0">
                <a:solidFill>
                  <a:srgbClr val="C00000"/>
                </a:solidFill>
              </a:rPr>
              <a:t> (in just 2.5 years)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299" y="5157192"/>
            <a:ext cx="9168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33CC"/>
                </a:solidFill>
              </a:rPr>
              <a:t>SARI Peer Reviewed  Publications: 102</a:t>
            </a:r>
            <a:endParaRPr lang="en-US" sz="5400" i="1" dirty="0" smtClean="0">
              <a:solidFill>
                <a:srgbClr val="0033CC"/>
              </a:solidFill>
            </a:endParaRPr>
          </a:p>
          <a:p>
            <a:r>
              <a:rPr lang="en-US" sz="3600" i="1" dirty="0" smtClean="0">
                <a:solidFill>
                  <a:srgbClr val="0033CC"/>
                </a:solidFill>
              </a:rPr>
              <a:t>NASA LCLUC South Asia projects just started (March-1, 20177)</a:t>
            </a:r>
          </a:p>
          <a:p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" y="980728"/>
            <a:ext cx="4735817" cy="3744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89" y="1268760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7659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4/42/Portable_Hard_Disk_1TB_Western_Digit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29" y="3144127"/>
            <a:ext cx="1726121" cy="12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558" t="15369" r="40134" b="2255"/>
          <a:stretch/>
        </p:blipFill>
        <p:spPr>
          <a:xfrm>
            <a:off x="5434849" y="188640"/>
            <a:ext cx="3709151" cy="60909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46" y="1183154"/>
            <a:ext cx="51833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Landsat images for the whole country of Myanmar 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Landsat 8 for</a:t>
            </a:r>
            <a:r>
              <a:rPr lang="en-US" sz="4000" baseline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period of January-March, 2015.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843537" y="6519446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LANDSAT-8 – 2015 – CLOUD FREE IMAGES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188640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FREE LANDSAT-8 DATA</a:t>
            </a:r>
            <a:endParaRPr lang="en-US" dirty="0"/>
          </a:p>
        </p:txBody>
      </p:sp>
      <p:sp>
        <p:nvSpPr>
          <p:cNvPr id="10" name="AutoShape 2" descr="data:image/jpeg;base64,/9j/4AAQSkZJRgABAQAAAQABAAD/2wCEAAkGBxAPEA8PEA8PEBAODw8PEA8QDxAPDw0PFREWFhURFRUYHSggGBolGxUVITEhJSkrLi4vFx8zODMsNygtLisBCgoKDg0OFxAQFy0dIB4tLS8rLS0tLS0rLS0rLS0rKy0tKy0tKy0rLS0rLS0tLSstLy0tLS03LS0tLS0tLS0tLf/AABEIAMIBAwMBEQACEQEDEQH/xAAcAAEAAgMBAQEAAAAAAAAAAAAAAQUEBgcDAgj/xAA6EAACAQMBBAcFBgcAAwAAAAAAAQIDBBEFBhIhMQciQVFxgZETUmGCoSMyQpKx0RRDYnKiwfAVU+H/xAAaAQEBAAMBAQAAAAAAAAAAAAAAAQIDBAUG/8QAMhEBAAICAAUCBAQFBQEAAAAAAAECAxEEBRIhMUFREyIycWGhwfBCgZGx4RQjUmLxBv/aAAwDAQACEQMRAD8A7iAAAAAAAAAAAAAAAAAAAAAAAAAAAAAAAAAAAAAAAAAAAAAAAAAAAAAAAAAAAAAAAAAAAAAAAAAAAAAAAAAAAAAAAAAAAAAAAAAAAAAAAAAAAAAAAAAAAAAAAAAAAPitVjCMpzkowgnKUpNKMYri22+SCxEzOoc+1fpXt6cnC2oyrpPHtJS9lB/GKw2144Oa3E1jx3evh5Pe0byW6fw8yxbPpYy/tLVY74VXleTjx9USOJ94bbcm7fLf8v8ALZLPbuzrY3ans5e7VW7/AJfd+psjNWXFk5bnx/w7+372sIa4n2ZT7VxTMutyTj0zKGpwl2mUWYTVlwqp8mXaafZUAAAAAAAAAAAAAAAAAAAAAAAAAAAAAOSdMW0rlNafSliMN2dxh/em+MKb+CWJNd7j3HHxOT+CP5voOUcJqvxrR58frP6f1cubOV7ehNobTT2p3Uo9pdi10/XqtL7lSUfgnwflyMovMNeTDjyfXXbZ9P22lwVSMZ/GPUl+xtjN7vPy8qpPek6/Ns+m7U0Z4xV3H7tTgvXl9TbXLE+rzcvL81P4d/Zsdtq74N4a708pm2LOGaa7LGjqcJfAy6mE1ZcK0XyZdsdPQqAAAAAAAAAAAAAAAAAAAAAAAABX7QarCytq1zPlSg2o+/N8IwXi2l5mN7RWJmW7h8M5slccer81311OtUqVaj3p1ZynN98pPLPLmZmdy+1pSKVitfEMcjICAAqaTGTQGRSvJR7Sm1rp+vVKT6lSUfBvD8VyZlFpjw15MOPJ9Vdtn0/bWfBVIxmu9dSX7GyM0+rz8vKaT3pOvzbNp+1NCeMVHTfdU4L15G6uWJebl5dmp6b+zYbfVXhPKknyaeUzbFnBamu0rCjqUXzMoswmrLhXi+0u2OnomVEgAAAAAAAAAAAAAAAAAAAA5B0x7Qe0qwsYS6tDFStjtqyXVi/CLz867ji4m+56X0XJ+G6azmn17R9vX83Mzle2AAAEBABgoBNPuFRoG2VRvpILtaWGuVKbzCpKHg8J+K7TKLTDXkw48kfNG2zWG2lRYVSMai711JfTh9DbGafV52XlOOfonX5tksNqqE8faOm+6fBevI3Vy1l5uXluanpv7L+21R4TTUk+1PKZsizgtjmJ1PZYUdTi+f1MoswmrMhcRfaZbY6eqkiokAAAAAAAAAAAAAAABXbQ6tCytq1zPlSjmMeW/N8IQ85NIxvaKxMy3cPhnNkrjj1/cvzbe3M61SdWpLenUnKc5e9KTy2eXM7ncvtaUilYrXxDwIyAIAkCAAQKARAACUwj0hWa7Qu2VRv2gu1lY6zOm8wnKD+Daz495lFpjwxyYceSNWjbZLDbKosKpGNRd/3Jeq4fQ21zT6vNy8px270nX5tj0/auhPHXdJ90+XquBtrlrLzcvLc1PEdX2bBb6o2k01KPY4tNM2xZ59scxOpjTOo6onzeDLqYTVnUrpMy2x0908lRIAAAAAAAAAAAAcf6Ytf9pWhYwl1LfFSth8JVpLqxf9sXn5vgcXE33PTD6Pk/DdNJzT69o+3/AK5qcr2gABAEgAIAgIFAIkCAAAIJgesLiS7QvUyqV+1zC7WNlq0oPMKkoP8Apk1nx7zKLTDG+KmSNWjbZNO2wqRwqqVSPvJKM1/pm2uafV5mflVLd8c6n8m5adqMZxjUpz3oS/5prsZ0VtvvDwsuK2O01tGphs1jcbyRthzzCwMmIAAAAAAAAAAVu0erwsrWtczw/Zx6sffqPhCHm2jG9umsy38PhnNlrjj1/cvzdeXM6s51Jy3p1JynOT/FKTy36s8qZmZ3L7StIpWK18Q8QyQFAAAIAGBARAAAAKgBAQAAZunU116klmMI+OX/AN+plVwcbe3y46TqbSyFbRk8OHs5Y3luyynEy1EuaeJyY46q3648d4eFOruycc5w2smEw9fDkm9ItMa23DYW+ftpUc9WpFyS7pxxx9H9EbsM99PN5tiiaRf1h1fTY8EdkPm5W8eRnDBIAAAAAAAAABx3ph1/2teFlB9S2xOrh/eryXBfLF/5vuOHib7npj0fScn4bppOWfNvH2/zLm5zPaAAACQAQAgCAAQKIIBUAARAAC5or2dGKa4yzUaTSljny7fwrzM47Q8bLM5c8zHp2j9+nrL5touEZ1JJrCeOsnFp8cx4vGXjgWPczzGS1cVZ9e/v7d/HiFXT5mD2I7eG7dHFs53Mp9lOnj5pvh9IyN+Cu7beXzbJrFFfef7OyWUOCO185KwKxAAAAAAAAAFXtNrEbG1rXMsNwjiEX+Oq+EI+uPLJhe/RWZb+GwTny1xx6/29X5vuq8qk51Jycp1JSnOT5ynJ5b9WeXM77y+2rWKxFY8Q8SKFAABIQAAQBAAAAYRAAqAQAhhFlHUoyW7VpqS74/s/3Mt+7z54K1Z6sV9Pm7r0/ZqnTbxvZaecpZzjj8SzMaXBhy/FnJl9mLSRi73VOjiy3KCk1xqyc34co/RZ8zuwV1V81zPL15pj27Oj2nYb3mSzAgAAAAAAAAA410wa/wC2uI2cH9na9apjlKvJcvli8eMn3HDxWTc9Mej6bk/DdGOcs+bePt/mXOjleykABAQKAQAAQwIAkAACBUAiGACAAolAZVtS3pRj70lHPdl4LWNzphlvFKTafR1PQdQhuRVGcJxilHqyUsY4dh6Hh8haeqZmW2WOsR4J8PEy21zVc0buMu1F2x0yFJMqJAAAAAABVbUazGxtK1zLDcI4hF/jqy4Qj6teWTC9+isy6OFwTny1xx6/29X5vua0qkpTnJynOTnOT5ylJ5bfi2eVM7ncvt61isRERqIeQVIQABEFAIAQBDAAAiQAAqAQAgIAAJgVH1dXDpQck8NLEX3SfBfq38pvwV3bbzOa5enFFPf9FNb3lSi1KnUcWuTjLB2vm206X0hXNLCrKNaPe+rP8y/+kmsMotLfNnNtKFy1GnN06n/rm/veD5MxmJhlExLedN1fOFLg/wBSxKTVfUa6kZMNPZFQAAAAHL+l+6lVqW1nF9WMXXmvelJuMPRKf5jh4y/ir6f/AOf4eJrfLP2j+8/o59V0Oslncljvwcerez6HWOe0WhX1bWUeaY2lsUw8HBl21TVBWGkFQAAQEAICAAolBACAiQARAEACpL0pIEK/WavGMeOFxfDt5Jfq/mO7BXVXzPMsvXmmPbsrG/gjc848OHw7/ICadRwaaeGnzTA6dsdtqqijRuZYqLCjVfBS+Eu5/Exmvszrb3dL0/WN3ClxXY0SLLNfZsNnfqaymZRLCYZsaqZWL7yUSAA5/wBI+ztSrJXdLL3YKMkuccN8fDicnE4pt80Pf5Px9cX+1b1lqem7TTofZ1oKSXDiv9nLXJNe0vey8Jjz/NSemVtv2F4uShJ+C4mz/bu59cZw/wD2hWajsU2t6jJTXiYWwT/DLbj5jjt2yR0y1e+0SrSbUoNeRqmJjy7Iil+9J2rJ0GuwbYWxzDyki7a5h8lYgEMCAgUSEAAAIAAiAIKgVjLItYbzSXb/AM2WteqYhry5Ix0m0+iwjsffPNWju1oy4unlb2O7dlwfDHaep0vj7TMzMyp73TNyW5Xt6tvU/pjKPnuT/wBMmpYqq6sdxZU4TXnGS8Ysgwmyq9raMnJKL4vlxwEXuk7SXVtOKdaoob0XKMlvw3M7rcU+C8u1EmIlYmYdg0HaK3r4/h7iEm/5cnuz/K+fkYamGzcS2m31GS+8mi7TpZi1KPeXbHS4MmIAA1jXdiba6zKK9jN9sUnBv4x/bBpvhrZ6XDczzYe094aHq+wN3QzKmvaRXbSbl6x5nJfhZjw97hudYr9pnX3U9DUrq2eMy4c08/oavno9GfgZo+aFza7XU6nVr00+zODOM/paHPbl2u+G+nrV02zuuNOSi32F6KX8SfH4nD2yV3Cl1HY+pHLglJfAwthtHhupxmHJ2ntLW7rTJweHFryNe5jy3ziie8d2FOk0XbVNJh5tFa9ICBQCAEhAABAQAhlSUIrBebOWntJ5xyaj68X9Fj5jo4evfbzOZ5dY4p7/AKOwaHabsVwO589K8qWFKtHcq0oVYP8ADOEZr0YYqC86MdNqveUKtLPZTqdX0kngD4p9FWmrmq8vGcF+kUTasXU+iDT6sWqcq9GfZJSjNLxi1/tAaxadDFzGdSMrykqcYxdF+zdSM5cVuzhL7qxl8G+aINY1vo31CzblKhOdNPPt7J+1SXe6bxIDy0nanU7VfY3EbunB4dKp1qkV8YS66+XgRdryHS20kqlit9fexUlFZ8HF49SaXbvRkxAAAABg6jo9vcrFajCb97GJr5lxMbVi3mG7FxGXF9FtNN1jo1pzy7eph+5UX6SX7HPfhonw9fBzu9e2SP6NK1TZe8s224TUV+JdaH5lwOW+C1Xu8PzTFl7Rb+Txs9ormhwllr48UYxe9W++HBm8xpc0No7a4W7WppN9uDZ8Wtvqho/0WXH3w32+bjZ22rpyo1Es9jJOKs/TKxxeSnbLRr2o7LVaeerld64mucdqt9MuLJ4lQ17KUeaZjtbYmNKDRltqmsw+SsQIkIAAARAEMrGSJWLouxOmdWm2uLSm/GXH9N1eR3Ya6rD5zj8vXmn8O39P8um2NHCRvedK0pRCMhEEgAAACl1zZSwvk/4m1pVJP+Zjcqr544l9QNUn0RWuXuXl9Th+GCqQagu5NxyB0UAAAAAAAA0BRarslZ3OXKkoSf46XUfmuT9DXbFW3mHZh4/Pi8W3H4tI1noyqLMrecai7Iv7Of7P1Rz34X2ezw/O6+Lxpp93p13aSxKNSDXZJOOfDvOW2K1XtYuNx5Y7TEsm02orU+FRZXxQjJaPLK3D4cnjssY6laXCxOKi32mXXS3mE+Dmx/RbcMW72ap1ONKafwyScf8AxlY4j0yV01++0GrTzmLx4GExMeWyK0v9Mqupbtc0IlqtimHk4lapjSCoBAAUfLYYSydMtva1adPsnJJ/2rjL6JmdY6piGnNk+Hjtf2ds2cs8RTxz4now+TtLaaEDJrZtNEHqAAAAAAAAAAAAAAAAAAAHncUIVIuNSEZxfOMoqSfkxrbKtprO6zpqur9H9nXy6alQk/d60Pyv/TRptgrP4PRwc1z4/PzQ0XWejm7o5lTj7WK7aTzL8vP0yc1+GmPHd7PD85x27TPTP4ta37i3eOsnF8U8prxRzzS1Xr14il4791ja7Tv7tWOV8UWMkx5Jw47d6zpmP+Eue6Mi/Jb8DWan/aFfebMvnTakiTSY8HxKW7W7KG60ycOcWvIx3onDvvDClSaLtptSYfDRWuYQypL4ZWuZbXsFY+0qyqNcIJQX9z4v0SX5jo4evfby+Z5dUinv3dm02huxR2PBmVrSQYsqCA+gAAAAAAAAAAAAAAAAAAAAAAGFqOk29ysVqMKnxa6y8JLiiTWJ8w248+THO6W00vWejGlUzK3qOD9yot6PlJcV6M57cNE+Hq4OcXr2yRv7ND1jY68tMylSnur8cOvDxyuXng5r8PaPR7XD8zx5Ppt3V1vqVejzbaNOpjw9D4tL/VC1t9fp1OrVin5GXX7wfCjzjtp6VdNt63GDSbJ01nwTa9frjanvdnpx4x6y+BJiYNUv4UdzbuPNNFiWjLjmrE3jY5Jl13o+0rcoU8rjJe0l4y448luryO7DXVXznHZevLOvTt/R0OhTwbXAzqUAPYAAAAAAACAJAAAAAAAAAAAAAAAAAIAo9X2SsrrLnRUZv+ZS6kvF44PzRhbHW3mHXh43Ni8W7fi0XWui6osytqkaq9yX2dTwzyf0Oa/Dez18HOa+MkaaVfaXdWkt2pCpTfdJNZ8Hyfkc1sU18w9rDxtbxuttpoa3Uhwnx8TD5odHXjt5hiapfQq8cYZNTtlfJTp0rtI093VzRoJNqpNb2PcXWl/imdOOu5iHi8VkilZtHo/Qmj2DhFcOJ6D5W07leUaOOYYvdAAAAAAAAQwIyB9AAAAAAAAAAAAAAAAAEAAqAPO4oQqRcKkIzi+cZxUovyYZVtNZ3E6apqvR5Y1suCnQk/ceYflly8sGq2Ck/g78XM89O0z1fdrF30TVG/s69GS/rjOD+iZq/wBN7S7I5vWfqqvdhdgP/H1qlxWlTnNw9nTUN5qCbzJvKXHgl6mzHi6Z24uM46M1YrWNN6UUuw3POSAAAAAAABAACMAfQAAAAAAAAAAAAAAAAAAgCMBQABOAiQAAAAAAAIAZAjIEAMkH2UAAAAAAAAAAAAAAAAAABDABQCQgAAAAAACCAUQyCBIgAUf/2Q=="/>
          <p:cNvSpPr>
            <a:spLocks noChangeAspect="1" noChangeArrowheads="1"/>
          </p:cNvSpPr>
          <p:nvPr/>
        </p:nvSpPr>
        <p:spPr bwMode="auto">
          <a:xfrm>
            <a:off x="155575" y="-1981200"/>
            <a:ext cx="55149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vr-zone.com/uploads/15459/WD.jpg?4285f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01" y="3021044"/>
            <a:ext cx="2618541" cy="19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www.start.org/images/new-st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6" y="6018744"/>
            <a:ext cx="2719809" cy="83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09443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437" t="13549" r="21126" b="5351"/>
          <a:stretch/>
        </p:blipFill>
        <p:spPr>
          <a:xfrm>
            <a:off x="0" y="0"/>
            <a:ext cx="533575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116632"/>
            <a:ext cx="39604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Dates: May 2-4 2017</a:t>
            </a:r>
          </a:p>
          <a:p>
            <a:endParaRPr lang="en-US" baseline="0" dirty="0"/>
          </a:p>
          <a:p>
            <a:r>
              <a:rPr lang="en-US" baseline="0" dirty="0" smtClean="0"/>
              <a:t>Venue: </a:t>
            </a:r>
            <a:r>
              <a:rPr lang="en-US" baseline="0" dirty="0" err="1" smtClean="0"/>
              <a:t>GGIndraprastha</a:t>
            </a:r>
            <a:r>
              <a:rPr lang="en-US" baseline="0" dirty="0" smtClean="0"/>
              <a:t> University, New Delhi</a:t>
            </a:r>
          </a:p>
          <a:p>
            <a:endParaRPr lang="en-US" baseline="0" dirty="0"/>
          </a:p>
          <a:p>
            <a:r>
              <a:rPr lang="en-US" baseline="0" dirty="0" smtClean="0"/>
              <a:t>Total participants: 80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2304" y="2668840"/>
            <a:ext cx="4067944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Topics</a:t>
            </a:r>
          </a:p>
          <a:p>
            <a:r>
              <a:rPr lang="en-US" sz="3200" dirty="0" smtClean="0"/>
              <a:t>Remote </a:t>
            </a:r>
            <a:r>
              <a:rPr lang="en-US" sz="3200" dirty="0"/>
              <a:t>sensing of agriculture i.e., crop identification and crop phenology/growth mapping/monitoring, yield estimation/prediction, key biophysical, biochemical and environmental parameters governing crop production, crop damage/disaster monitoring, precision farming, crop residue management, </a:t>
            </a:r>
            <a:r>
              <a:rPr lang="en-US" sz="3200" dirty="0" smtClean="0"/>
              <a:t>etc.</a:t>
            </a:r>
            <a:endParaRPr lang="en-US" sz="3200" i="1" dirty="0"/>
          </a:p>
          <a:p>
            <a:endParaRPr lang="en-US" sz="3600" i="1" dirty="0" smtClean="0"/>
          </a:p>
          <a:p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782488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351" t="27277" r="16473" b="4714"/>
          <a:stretch/>
        </p:blipFill>
        <p:spPr>
          <a:xfrm>
            <a:off x="0" y="0"/>
            <a:ext cx="8748464" cy="5454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841" y="5681787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http://explore.tandfonline.com/cfp/est/tres-remote-sensing-in-asia-cfp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895" y="6586130"/>
            <a:ext cx="7776864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Deadline: December 31st, 2017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93296"/>
            <a:ext cx="867645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/>
              <a:t>Eds</a:t>
            </a:r>
            <a:r>
              <a:rPr lang="en-US" sz="2800" i="1" dirty="0" smtClean="0"/>
              <a:t>: Krishna Vadrevu, Vinay </a:t>
            </a:r>
            <a:r>
              <a:rPr lang="en-US" sz="2800" i="1" dirty="0" err="1" smtClean="0"/>
              <a:t>Dadhwal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Garik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Gutman</a:t>
            </a:r>
            <a:r>
              <a:rPr lang="en-US" sz="2800" i="1" dirty="0" smtClean="0"/>
              <a:t> and Chris Justice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57129259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16638" y="980728"/>
            <a:ext cx="9148446" cy="6336704"/>
          </a:xfrm>
        </p:spPr>
        <p:txBody>
          <a:bodyPr/>
          <a:lstStyle/>
          <a:p>
            <a:r>
              <a:rPr lang="en-US" sz="2000" b="1" dirty="0" smtClean="0">
                <a:latin typeface="Garamond" panose="02020404030301010803" pitchFamily="18" charset="0"/>
              </a:rPr>
              <a:t> 2017 – Operational Mapping/Monitoring of Agricultural crops in </a:t>
            </a:r>
          </a:p>
          <a:p>
            <a:pPr marL="0" indent="0">
              <a:buNone/>
            </a:pP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smtClean="0">
                <a:latin typeface="Garamond" panose="02020404030301010803" pitchFamily="18" charset="0"/>
              </a:rPr>
              <a:t>                South/Southeast Asia 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</a:rPr>
              <a:t>Meeting Focus: Agriculture 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</a:rPr>
              <a:t>Dates: May 2-4</a:t>
            </a:r>
            <a:r>
              <a:rPr lang="en-US" sz="2000" b="1" baseline="30000" dirty="0" smtClean="0">
                <a:latin typeface="Garamond" panose="02020404030301010803" pitchFamily="18" charset="0"/>
              </a:rPr>
              <a:t>th</a:t>
            </a:r>
            <a:r>
              <a:rPr lang="en-US" sz="2000" b="1" dirty="0" smtClean="0">
                <a:latin typeface="Garamond" panose="02020404030301010803" pitchFamily="18" charset="0"/>
              </a:rPr>
              <a:t>, 2017</a:t>
            </a:r>
          </a:p>
          <a:p>
            <a:pPr marL="457200" lvl="1" indent="0">
              <a:buNone/>
            </a:pPr>
            <a:endParaRPr lang="en-US" sz="2000" b="1" dirty="0" smtClean="0">
              <a:latin typeface="Garamond" panose="02020404030301010803" pitchFamily="18" charset="0"/>
            </a:endParaRPr>
          </a:p>
          <a:p>
            <a:r>
              <a:rPr lang="en-US" sz="2000" b="1" dirty="0" smtClean="0">
                <a:latin typeface="Garamond" panose="02020404030301010803" pitchFamily="18" charset="0"/>
              </a:rPr>
              <a:t>2017  - SARI LCLUC regional meeting in Thailand 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</a:rPr>
              <a:t>Meeting: July 17-18-19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</a:rPr>
              <a:t>Training: July 20-21-22</a:t>
            </a:r>
          </a:p>
          <a:p>
            <a:pPr marL="457200" lvl="1" indent="0">
              <a:buNone/>
            </a:pPr>
            <a:endParaRPr lang="en-US" sz="2000" b="1" dirty="0" smtClean="0">
              <a:latin typeface="Garamond" panose="02020404030301010803" pitchFamily="18" charset="0"/>
            </a:endParaRPr>
          </a:p>
          <a:p>
            <a:r>
              <a:rPr lang="en-US" sz="2000" b="1" dirty="0" smtClean="0">
                <a:latin typeface="Garamond" panose="02020404030301010803" pitchFamily="18" charset="0"/>
              </a:rPr>
              <a:t>2018  </a:t>
            </a:r>
            <a:r>
              <a:rPr lang="en-US" sz="2000" b="1" dirty="0">
                <a:latin typeface="Garamond" panose="02020404030301010803" pitchFamily="18" charset="0"/>
              </a:rPr>
              <a:t>- </a:t>
            </a:r>
            <a:r>
              <a:rPr lang="en-US" sz="2000" b="1" dirty="0" smtClean="0">
                <a:latin typeface="Garamond" panose="02020404030301010803" pitchFamily="18" charset="0"/>
              </a:rPr>
              <a:t>LCLUC and Emissions Meeting in Laos</a:t>
            </a:r>
            <a:endParaRPr lang="en-US" sz="2000" b="1" dirty="0">
              <a:latin typeface="Garamond" panose="02020404030301010803" pitchFamily="18" charset="0"/>
            </a:endParaRPr>
          </a:p>
          <a:p>
            <a:pPr lvl="1"/>
            <a:r>
              <a:rPr lang="en-US" sz="2000" b="1" dirty="0" smtClean="0">
                <a:latin typeface="Garamond" panose="02020404030301010803" pitchFamily="18" charset="0"/>
              </a:rPr>
              <a:t>Dates</a:t>
            </a:r>
            <a:r>
              <a:rPr lang="en-US" sz="2000" b="1" dirty="0">
                <a:latin typeface="Garamond" panose="02020404030301010803" pitchFamily="18" charset="0"/>
              </a:rPr>
              <a:t>: </a:t>
            </a:r>
            <a:r>
              <a:rPr lang="en-US" sz="2000" b="1" dirty="0" smtClean="0">
                <a:latin typeface="Garamond" panose="02020404030301010803" pitchFamily="18" charset="0"/>
              </a:rPr>
              <a:t>TBD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</a:rPr>
              <a:t>Training</a:t>
            </a:r>
          </a:p>
          <a:p>
            <a:pPr marL="457200" lvl="1" indent="0">
              <a:buNone/>
            </a:pPr>
            <a:endParaRPr lang="en-US" sz="2000" b="1" dirty="0">
              <a:latin typeface="Garamond" panose="02020404030301010803" pitchFamily="18" charset="0"/>
            </a:endParaRPr>
          </a:p>
          <a:p>
            <a:r>
              <a:rPr lang="en-US" sz="2000" b="1" dirty="0">
                <a:latin typeface="Garamond" panose="02020404030301010803" pitchFamily="18" charset="0"/>
              </a:rPr>
              <a:t>2018  - LCLUC </a:t>
            </a:r>
            <a:r>
              <a:rPr lang="en-US" sz="2000" b="1" dirty="0" smtClean="0">
                <a:latin typeface="Garamond" panose="02020404030301010803" pitchFamily="18" charset="0"/>
              </a:rPr>
              <a:t>in Mountain Environments, Bhutan</a:t>
            </a:r>
            <a:endParaRPr lang="en-US" sz="2000" b="1" dirty="0">
              <a:latin typeface="Garamond" panose="02020404030301010803" pitchFamily="18" charset="0"/>
            </a:endParaRPr>
          </a:p>
          <a:p>
            <a:pPr lvl="1"/>
            <a:r>
              <a:rPr lang="en-US" sz="2000" b="1" dirty="0">
                <a:latin typeface="Garamond" panose="02020404030301010803" pitchFamily="18" charset="0"/>
              </a:rPr>
              <a:t>Dates: </a:t>
            </a:r>
            <a:r>
              <a:rPr lang="en-US" sz="2000" b="1" dirty="0" smtClean="0">
                <a:latin typeface="Garamond" panose="02020404030301010803" pitchFamily="18" charset="0"/>
              </a:rPr>
              <a:t>TBD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</a:rPr>
              <a:t>Training</a:t>
            </a:r>
          </a:p>
          <a:p>
            <a:pPr lvl="1"/>
            <a:endParaRPr lang="en-US" sz="2400" b="1" dirty="0"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22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3600" dirty="0">
              <a:latin typeface="Garamond" panose="02020404030301010803" pitchFamily="18" charset="0"/>
            </a:endParaRPr>
          </a:p>
          <a:p>
            <a:endParaRPr lang="en-US" sz="36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43608" y="260648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aseline="0" dirty="0" smtClean="0">
                <a:solidFill>
                  <a:srgbClr val="C00000"/>
                </a:solidFill>
              </a:rPr>
              <a:t>SARI forthcoming meetings (2017-2018)</a:t>
            </a:r>
            <a:endParaRPr lang="en-US" sz="2800" baseline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2536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821" t="10080" r="21251" b="6321"/>
          <a:stretch/>
        </p:blipFill>
        <p:spPr>
          <a:xfrm>
            <a:off x="-1" y="0"/>
            <a:ext cx="576568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8144" y="343396"/>
            <a:ext cx="3275856" cy="614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0" dirty="0"/>
              <a:t>Dates: </a:t>
            </a:r>
            <a:r>
              <a:rPr lang="en-US" baseline="0" dirty="0" smtClean="0"/>
              <a:t>July 17-19</a:t>
            </a:r>
            <a:r>
              <a:rPr lang="en-US" dirty="0" smtClean="0"/>
              <a:t>th</a:t>
            </a:r>
            <a:r>
              <a:rPr lang="en-US" baseline="0" dirty="0" smtClean="0"/>
              <a:t>, 2017 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Venue: </a:t>
            </a:r>
            <a:r>
              <a:rPr lang="en-US" baseline="0" dirty="0" smtClean="0"/>
              <a:t>Chiang Mai, Thailand.</a:t>
            </a:r>
          </a:p>
          <a:p>
            <a:endParaRPr lang="en-US" baseline="0" dirty="0"/>
          </a:p>
          <a:p>
            <a:r>
              <a:rPr lang="en-US" baseline="0" dirty="0" smtClean="0"/>
              <a:t>Training: 20-22</a:t>
            </a:r>
            <a:r>
              <a:rPr lang="en-US" dirty="0" smtClean="0"/>
              <a:t>nd</a:t>
            </a:r>
            <a:r>
              <a:rPr lang="en-US" baseline="0" dirty="0" smtClean="0"/>
              <a:t>, 2017</a:t>
            </a:r>
          </a:p>
          <a:p>
            <a:endParaRPr lang="en-US" baseline="0" dirty="0" smtClean="0"/>
          </a:p>
          <a:p>
            <a:r>
              <a:rPr lang="en-US" sz="2800" dirty="0" smtClean="0"/>
              <a:t>Themes: LCLUC relating to (1</a:t>
            </a:r>
            <a:r>
              <a:rPr lang="en-US" sz="2800" dirty="0"/>
              <a:t>) agriculture and water resources, </a:t>
            </a:r>
            <a:r>
              <a:rPr lang="en-US" sz="2800" dirty="0" smtClean="0"/>
              <a:t>2</a:t>
            </a:r>
            <a:r>
              <a:rPr lang="en-US" sz="2800" dirty="0"/>
              <a:t>) biomass burning, including land-atmosphere interactions, 3) urbanization, and 4) land use in coastal zones and estuaries, and 5) land use in forests and mountain regions</a:t>
            </a:r>
            <a:endParaRPr lang="en-US" sz="2800" baseline="0" dirty="0" smtClean="0"/>
          </a:p>
          <a:p>
            <a:endParaRPr lang="en-US" baseline="0" dirty="0" smtClean="0"/>
          </a:p>
          <a:p>
            <a:endParaRPr lang="en-US" baseline="0" dirty="0"/>
          </a:p>
        </p:txBody>
      </p:sp>
      <p:sp>
        <p:nvSpPr>
          <p:cNvPr id="2" name="TextBox 1"/>
          <p:cNvSpPr txBox="1"/>
          <p:nvPr/>
        </p:nvSpPr>
        <p:spPr>
          <a:xfrm>
            <a:off x="4355976" y="630932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www.lcluc.umd.edu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433370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8479" y="0"/>
            <a:ext cx="9057997" cy="5661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05264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aseline="0" dirty="0" smtClean="0"/>
              <a:t>SARI website  </a:t>
            </a:r>
          </a:p>
          <a:p>
            <a:pPr algn="ctr"/>
            <a:r>
              <a:rPr lang="en-US" sz="3600" baseline="0" dirty="0" smtClean="0"/>
              <a:t>www.sari.umd.edu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41145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1389" y="344463"/>
            <a:ext cx="8272611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How it started - strong interest in a SARI from local scientists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9" b="15713"/>
          <a:stretch/>
        </p:blipFill>
        <p:spPr>
          <a:xfrm>
            <a:off x="85384" y="908720"/>
            <a:ext cx="8870795" cy="3592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84" y="4624381"/>
            <a:ext cx="880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Jan-10-13th, 2013-Regional Science Meeting, Coimbatore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4784871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baseline="0" dirty="0" smtClean="0"/>
              <a:t>Total participants =120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1390" y="5369646"/>
            <a:ext cx="7873018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0" dirty="0" smtClean="0"/>
              <a:t>US – 18 researchers</a:t>
            </a:r>
          </a:p>
          <a:p>
            <a:pPr algn="ctr"/>
            <a:r>
              <a:rPr lang="en-US" sz="1600" baseline="0" dirty="0" smtClean="0"/>
              <a:t>Nepal-3; Srilanka-2; Myanmar-1; Afghanistan, Myanmar, Bangladesh-1 each</a:t>
            </a:r>
          </a:p>
          <a:p>
            <a:pPr algn="ctr"/>
            <a:r>
              <a:rPr lang="en-US" sz="1600" baseline="0" dirty="0" smtClean="0"/>
              <a:t>Pakistan, China invited but could not attend – Visa issues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baseline="0" dirty="0" smtClean="0"/>
              <a:t>India – University Researchers, Government, Non-Government, NGO’s </a:t>
            </a:r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18787880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334010"/>
            <a:ext cx="788315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Meeting Summary-The Earth Observer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048438"/>
            <a:ext cx="806489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March/April 2013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465005"/>
            <a:ext cx="8820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http://eospso.gsfc.nasa.gov/eos_homepage/for_scientists/earth_observer.php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67" t="10940" r="52165" b="6531"/>
          <a:stretch/>
        </p:blipFill>
        <p:spPr>
          <a:xfrm>
            <a:off x="683568" y="1029423"/>
            <a:ext cx="7632848" cy="49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2496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1394" y="181694"/>
            <a:ext cx="9404604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000" b="1" kern="0" baseline="0" dirty="0" smtClean="0">
                <a:solidFill>
                  <a:srgbClr val="C00000"/>
                </a:solidFill>
                <a:latin typeface="+mn-lt"/>
              </a:rPr>
              <a:t>Agricultural land use in South/SE Asia</a:t>
            </a:r>
            <a:endParaRPr lang="en-US" sz="3000" b="1" kern="0" baseline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5403" r="6528" b="6264"/>
          <a:stretch/>
        </p:blipFill>
        <p:spPr>
          <a:xfrm>
            <a:off x="165044" y="908720"/>
            <a:ext cx="3795396" cy="5328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5938" r="6604" b="6770"/>
          <a:stretch/>
        </p:blipFill>
        <p:spPr>
          <a:xfrm>
            <a:off x="4788024" y="908720"/>
            <a:ext cx="3754900" cy="5369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80528" y="6381328"/>
            <a:ext cx="979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Significant increase in Agricultural Land Area (x 1000ha) in Several South and Southeast Asian Countries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1121" y="6611421"/>
            <a:ext cx="2448272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Data Source: FAO, 2015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30565" y="6678106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Vadrevu et al., 2017, ERL (in press)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56634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6250" r="7648" b="7084"/>
          <a:stretch/>
        </p:blipFill>
        <p:spPr>
          <a:xfrm>
            <a:off x="4644009" y="908721"/>
            <a:ext cx="3808462" cy="547260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79512" y="-99392"/>
            <a:ext cx="94046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000" b="1" kern="0" baseline="0" dirty="0" smtClean="0">
                <a:solidFill>
                  <a:srgbClr val="C00000"/>
                </a:solidFill>
                <a:latin typeface="+mn-lt"/>
              </a:rPr>
              <a:t>Forest Area in South/SE Asia</a:t>
            </a:r>
            <a:endParaRPr lang="en-US" sz="3000" b="1" kern="0" baseline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t="5937" r="7201" b="5729"/>
          <a:stretch/>
        </p:blipFill>
        <p:spPr>
          <a:xfrm>
            <a:off x="467544" y="908720"/>
            <a:ext cx="3781690" cy="5481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08972" y="6380321"/>
            <a:ext cx="979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Significant decrease in Forest</a:t>
            </a:r>
            <a:r>
              <a:rPr lang="en-US" baseline="0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Area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>
                <a:solidFill>
                  <a:srgbClr val="0000FF"/>
                </a:solidFill>
              </a:rPr>
              <a:t>x 1000ha) </a:t>
            </a:r>
            <a:r>
              <a:rPr lang="en-US" dirty="0" smtClean="0">
                <a:solidFill>
                  <a:srgbClr val="0000FF"/>
                </a:solidFill>
              </a:rPr>
              <a:t>in Several South and Southeast Asian Countries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5728" y="6669360"/>
            <a:ext cx="2448272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Data Source: FAO, 2015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668661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Vadrevu et al., 2015, ERL (in Press)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89809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335272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SARI - Goal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678" y="889165"/>
            <a:ext cx="896032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3600" u="sng" dirty="0"/>
          </a:p>
          <a:p>
            <a:r>
              <a:rPr lang="en-US" sz="6000" dirty="0" smtClean="0"/>
              <a:t>To </a:t>
            </a:r>
            <a:r>
              <a:rPr lang="en-US" sz="6000" dirty="0"/>
              <a:t>develop an innovative </a:t>
            </a:r>
            <a:r>
              <a:rPr lang="en-US" sz="6000" u="sng" dirty="0">
                <a:solidFill>
                  <a:srgbClr val="0000FF"/>
                </a:solidFill>
              </a:rPr>
              <a:t>research</a:t>
            </a:r>
            <a:r>
              <a:rPr lang="en-US" sz="6000" dirty="0"/>
              <a:t>, education, and capacity building program involving state-of-the-art remote sensing, natural sciences, engineering and social sciences to enrich LCLUC science in </a:t>
            </a:r>
            <a:r>
              <a:rPr lang="en-US" sz="6000" dirty="0" smtClean="0"/>
              <a:t>South/Southeast </a:t>
            </a:r>
            <a:r>
              <a:rPr lang="en-US" sz="6000" dirty="0"/>
              <a:t>Asia. </a:t>
            </a:r>
          </a:p>
        </p:txBody>
      </p:sp>
    </p:spTree>
    <p:extLst>
      <p:ext uri="{BB962C8B-B14F-4D97-AF65-F5344CB8AC3E}">
        <p14:creationId xmlns:p14="http://schemas.microsoft.com/office/powerpoint/2010/main" val="92821655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700808"/>
            <a:ext cx="7560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aseline="0" dirty="0" smtClean="0"/>
              <a:t>Regional Science Issues – Inputs from SARI Workshops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8872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566" t="17033" r="8799"/>
          <a:stretch/>
        </p:blipFill>
        <p:spPr>
          <a:xfrm>
            <a:off x="4752020" y="938528"/>
            <a:ext cx="2808312" cy="32167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" y="1124744"/>
            <a:ext cx="4035556" cy="2844316"/>
          </a:xfrm>
          <a:prstGeom prst="rect">
            <a:avLst/>
          </a:prstGeom>
        </p:spPr>
      </p:pic>
      <p:pic>
        <p:nvPicPr>
          <p:cNvPr id="5122" name="Picture 2" descr="Han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7" y="4221088"/>
            <a:ext cx="4846942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6863" y="16773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aseline="0" dirty="0" smtClean="0">
                <a:solidFill>
                  <a:srgbClr val="C00000"/>
                </a:solidFill>
              </a:rPr>
              <a:t>SARI meetings - funded by NIES, Japan and several other international, regional and local partners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www.sari.umd.edu/sites/default/files/Group_Pic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426712" y="4221088"/>
            <a:ext cx="3609784" cy="24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09553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al">
  <a:themeElements>
    <a:clrScheme name="Global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33375</TotalTime>
  <Words>1371</Words>
  <Application>Microsoft Office PowerPoint</Application>
  <PresentationFormat>On-screen Show (4:3)</PresentationFormat>
  <Paragraphs>208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Constantia</vt:lpstr>
      <vt:lpstr>Garamond</vt:lpstr>
      <vt:lpstr>Tahoma</vt:lpstr>
      <vt:lpstr>Times New Roman</vt:lpstr>
      <vt:lpstr>Global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Agriculture </vt:lpstr>
      <vt:lpstr>Water Resources </vt:lpstr>
      <vt:lpstr>Urban Environments</vt:lpstr>
      <vt:lpstr>Emissions Inventories and GHG’s </vt:lpstr>
      <vt:lpstr>Data and Analysis</vt:lpstr>
      <vt:lpstr>SARI Priority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the South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sensing from airborne platforms</dc:title>
  <dc:creator>George P Petropoulos</dc:creator>
  <cp:lastModifiedBy>Krishna P. Vadrevu</cp:lastModifiedBy>
  <cp:revision>2504</cp:revision>
  <cp:lastPrinted>2015-09-29T15:08:33Z</cp:lastPrinted>
  <dcterms:created xsi:type="dcterms:W3CDTF">2004-01-27T17:52:06Z</dcterms:created>
  <dcterms:modified xsi:type="dcterms:W3CDTF">2017-04-13T14:41:13Z</dcterms:modified>
</cp:coreProperties>
</file>