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323" r:id="rId2"/>
    <p:sldId id="431" r:id="rId3"/>
    <p:sldId id="433" r:id="rId4"/>
    <p:sldId id="435" r:id="rId5"/>
    <p:sldId id="387" r:id="rId6"/>
    <p:sldId id="356" r:id="rId7"/>
    <p:sldId id="432" r:id="rId8"/>
    <p:sldId id="388" r:id="rId9"/>
    <p:sldId id="366" r:id="rId10"/>
    <p:sldId id="367" r:id="rId11"/>
    <p:sldId id="371" r:id="rId12"/>
    <p:sldId id="385" r:id="rId13"/>
    <p:sldId id="389" r:id="rId14"/>
    <p:sldId id="377" r:id="rId15"/>
    <p:sldId id="378" r:id="rId16"/>
    <p:sldId id="375" r:id="rId17"/>
    <p:sldId id="379" r:id="rId18"/>
    <p:sldId id="380" r:id="rId19"/>
    <p:sldId id="382" r:id="rId20"/>
    <p:sldId id="381" r:id="rId21"/>
    <p:sldId id="390" r:id="rId22"/>
    <p:sldId id="383" r:id="rId23"/>
    <p:sldId id="384" r:id="rId24"/>
    <p:sldId id="391" r:id="rId25"/>
    <p:sldId id="450" r:id="rId26"/>
    <p:sldId id="392" r:id="rId27"/>
    <p:sldId id="393" r:id="rId28"/>
    <p:sldId id="394" r:id="rId29"/>
    <p:sldId id="395" r:id="rId30"/>
    <p:sldId id="396" r:id="rId31"/>
    <p:sldId id="398" r:id="rId32"/>
    <p:sldId id="397" r:id="rId33"/>
    <p:sldId id="451" r:id="rId34"/>
    <p:sldId id="452" r:id="rId35"/>
    <p:sldId id="401" r:id="rId36"/>
    <p:sldId id="402" r:id="rId37"/>
    <p:sldId id="404" r:id="rId38"/>
    <p:sldId id="403" r:id="rId39"/>
    <p:sldId id="399" r:id="rId40"/>
    <p:sldId id="409" r:id="rId41"/>
    <p:sldId id="407" r:id="rId42"/>
    <p:sldId id="457" r:id="rId43"/>
    <p:sldId id="458" r:id="rId44"/>
    <p:sldId id="459" r:id="rId45"/>
    <p:sldId id="412" r:id="rId46"/>
    <p:sldId id="460" r:id="rId47"/>
    <p:sldId id="461" r:id="rId48"/>
    <p:sldId id="462" r:id="rId49"/>
    <p:sldId id="417" r:id="rId50"/>
    <p:sldId id="465" r:id="rId51"/>
    <p:sldId id="418" r:id="rId52"/>
    <p:sldId id="424" r:id="rId53"/>
    <p:sldId id="426" r:id="rId54"/>
    <p:sldId id="425" r:id="rId55"/>
    <p:sldId id="420" r:id="rId56"/>
    <p:sldId id="464" r:id="rId57"/>
    <p:sldId id="447" r:id="rId58"/>
    <p:sldId id="448" r:id="rId59"/>
    <p:sldId id="445" r:id="rId60"/>
    <p:sldId id="421" r:id="rId61"/>
    <p:sldId id="422" r:id="rId62"/>
    <p:sldId id="423" r:id="rId63"/>
    <p:sldId id="436" r:id="rId64"/>
    <p:sldId id="419" r:id="rId65"/>
    <p:sldId id="455" r:id="rId66"/>
    <p:sldId id="446" r:id="rId67"/>
    <p:sldId id="428" r:id="rId68"/>
    <p:sldId id="430" r:id="rId69"/>
    <p:sldId id="442" r:id="rId70"/>
    <p:sldId id="438" r:id="rId71"/>
    <p:sldId id="463" r:id="rId72"/>
    <p:sldId id="365" r:id="rId73"/>
    <p:sldId id="429"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B4E"/>
    <a:srgbClr val="01F55E"/>
    <a:srgbClr val="00CC00"/>
    <a:srgbClr val="669900"/>
    <a:srgbClr val="00FF00"/>
    <a:srgbClr val="66FF33"/>
    <a:srgbClr val="009900"/>
    <a:srgbClr val="77933C"/>
    <a:srgbClr val="59595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5" autoAdjust="0"/>
    <p:restoredTop sz="87112" autoAdjust="0"/>
  </p:normalViewPr>
  <p:slideViewPr>
    <p:cSldViewPr>
      <p:cViewPr varScale="1">
        <p:scale>
          <a:sx n="59" d="100"/>
          <a:sy n="59" d="100"/>
        </p:scale>
        <p:origin x="1552" y="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4" d="100"/>
        <a:sy n="84" d="100"/>
      </p:scale>
      <p:origin x="0" y="-14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r>
              <a:rPr lang="en-US"/>
              <a:t>U.S. Employment</a:t>
            </a: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06310840891724"/>
          <c:y val="0.15529558465166426"/>
          <c:w val="0.86541745572942619"/>
          <c:h val="0.71301248560333963"/>
        </c:manualLayout>
      </c:layout>
      <c:lineChart>
        <c:grouping val="standard"/>
        <c:varyColors val="0"/>
        <c:ser>
          <c:idx val="0"/>
          <c:order val="0"/>
          <c:tx>
            <c:strRef>
              <c:f>Sheet1!$E$1</c:f>
              <c:strCache>
                <c:ptCount val="1"/>
                <c:pt idx="0">
                  <c:v>Manufacturing</c:v>
                </c:pt>
              </c:strCache>
            </c:strRef>
          </c:tx>
          <c:spPr>
            <a:ln w="50800" cap="rnd">
              <a:solidFill>
                <a:schemeClr val="accent1"/>
              </a:solidFill>
              <a:round/>
            </a:ln>
            <a:effectLst/>
          </c:spPr>
          <c:marker>
            <c:symbol val="none"/>
          </c:marker>
          <c:cat>
            <c:strRef>
              <c:f>Sheet1!$C$2:$C$18</c:f>
              <c:strCache>
                <c:ptCount val="17"/>
                <c:pt idx="0">
                  <c:v>1850</c:v>
                </c:pt>
                <c:pt idx="1">
                  <c:v>1860</c:v>
                </c:pt>
                <c:pt idx="2">
                  <c:v>1870</c:v>
                </c:pt>
                <c:pt idx="3">
                  <c:v>1880</c:v>
                </c:pt>
                <c:pt idx="4">
                  <c:v>1900</c:v>
                </c:pt>
                <c:pt idx="5">
                  <c:v>1910</c:v>
                </c:pt>
                <c:pt idx="6">
                  <c:v>1920</c:v>
                </c:pt>
                <c:pt idx="7">
                  <c:v>1930</c:v>
                </c:pt>
                <c:pt idx="8">
                  <c:v>1940</c:v>
                </c:pt>
                <c:pt idx="9">
                  <c:v>1950</c:v>
                </c:pt>
                <c:pt idx="10">
                  <c:v>1960</c:v>
                </c:pt>
                <c:pt idx="11">
                  <c:v>1970</c:v>
                </c:pt>
                <c:pt idx="12">
                  <c:v>1980</c:v>
                </c:pt>
                <c:pt idx="13">
                  <c:v>1990</c:v>
                </c:pt>
                <c:pt idx="14">
                  <c:v>2000</c:v>
                </c:pt>
                <c:pt idx="15">
                  <c:v>2008</c:v>
                </c:pt>
                <c:pt idx="16">
                  <c:v>2010</c:v>
                </c:pt>
              </c:strCache>
            </c:strRef>
          </c:cat>
          <c:val>
            <c:numRef>
              <c:f>Sheet1!$E$2:$E$18</c:f>
              <c:numCache>
                <c:formatCode>0%</c:formatCode>
                <c:ptCount val="17"/>
                <c:pt idx="0">
                  <c:v>0.20487524569034576</c:v>
                </c:pt>
                <c:pt idx="1">
                  <c:v>0.18809543550014496</c:v>
                </c:pt>
                <c:pt idx="2">
                  <c:v>0.17703603208065033</c:v>
                </c:pt>
                <c:pt idx="3">
                  <c:v>0.1632276177406311</c:v>
                </c:pt>
                <c:pt idx="4">
                  <c:v>0.20367565751075745</c:v>
                </c:pt>
                <c:pt idx="5">
                  <c:v>0.25173553824424744</c:v>
                </c:pt>
                <c:pt idx="6">
                  <c:v>0.29521888494491577</c:v>
                </c:pt>
                <c:pt idx="7">
                  <c:v>0.2853010892868042</c:v>
                </c:pt>
                <c:pt idx="8">
                  <c:v>0.3169378936290741</c:v>
                </c:pt>
                <c:pt idx="9">
                  <c:v>0.334930419921875</c:v>
                </c:pt>
                <c:pt idx="10">
                  <c:v>0.32470962405204773</c:v>
                </c:pt>
                <c:pt idx="11">
                  <c:v>0.29756549000740051</c:v>
                </c:pt>
                <c:pt idx="12">
                  <c:v>0.27750357985496521</c:v>
                </c:pt>
                <c:pt idx="13">
                  <c:v>0.23932735621929169</c:v>
                </c:pt>
                <c:pt idx="14">
                  <c:v>0.21776925027370453</c:v>
                </c:pt>
                <c:pt idx="15">
                  <c:v>0.19097660481929779</c:v>
                </c:pt>
                <c:pt idx="16">
                  <c:v>0.18430618941783905</c:v>
                </c:pt>
              </c:numCache>
            </c:numRef>
          </c:val>
          <c:smooth val="0"/>
          <c:extLst xmlns:c16r2="http://schemas.microsoft.com/office/drawing/2015/06/chart">
            <c:ext xmlns:c16="http://schemas.microsoft.com/office/drawing/2014/chart" uri="{C3380CC4-5D6E-409C-BE32-E72D297353CC}">
              <c16:uniqueId val="{00000000-ABCD-4C84-AD81-72D4ADE384FD}"/>
            </c:ext>
          </c:extLst>
        </c:ser>
        <c:ser>
          <c:idx val="1"/>
          <c:order val="1"/>
          <c:tx>
            <c:strRef>
              <c:f>Sheet1!$D$1</c:f>
              <c:strCache>
                <c:ptCount val="1"/>
                <c:pt idx="0">
                  <c:v>Agriculture</c:v>
                </c:pt>
              </c:strCache>
            </c:strRef>
          </c:tx>
          <c:spPr>
            <a:ln w="50800" cap="rnd">
              <a:solidFill>
                <a:srgbClr val="FFC000"/>
              </a:solidFill>
              <a:round/>
            </a:ln>
            <a:effectLst/>
          </c:spPr>
          <c:marker>
            <c:symbol val="none"/>
          </c:marker>
          <c:cat>
            <c:strRef>
              <c:f>Sheet1!$C$2:$C$18</c:f>
              <c:strCache>
                <c:ptCount val="17"/>
                <c:pt idx="0">
                  <c:v>1850</c:v>
                </c:pt>
                <c:pt idx="1">
                  <c:v>1860</c:v>
                </c:pt>
                <c:pt idx="2">
                  <c:v>1870</c:v>
                </c:pt>
                <c:pt idx="3">
                  <c:v>1880</c:v>
                </c:pt>
                <c:pt idx="4">
                  <c:v>1900</c:v>
                </c:pt>
                <c:pt idx="5">
                  <c:v>1910</c:v>
                </c:pt>
                <c:pt idx="6">
                  <c:v>1920</c:v>
                </c:pt>
                <c:pt idx="7">
                  <c:v>1930</c:v>
                </c:pt>
                <c:pt idx="8">
                  <c:v>1940</c:v>
                </c:pt>
                <c:pt idx="9">
                  <c:v>1950</c:v>
                </c:pt>
                <c:pt idx="10">
                  <c:v>1960</c:v>
                </c:pt>
                <c:pt idx="11">
                  <c:v>1970</c:v>
                </c:pt>
                <c:pt idx="12">
                  <c:v>1980</c:v>
                </c:pt>
                <c:pt idx="13">
                  <c:v>1990</c:v>
                </c:pt>
                <c:pt idx="14">
                  <c:v>2000</c:v>
                </c:pt>
                <c:pt idx="15">
                  <c:v>2008</c:v>
                </c:pt>
                <c:pt idx="16">
                  <c:v>2010</c:v>
                </c:pt>
              </c:strCache>
            </c:strRef>
          </c:cat>
          <c:val>
            <c:numRef>
              <c:f>Sheet1!$D$2:$D$18</c:f>
              <c:numCache>
                <c:formatCode>0%</c:formatCode>
                <c:ptCount val="17"/>
                <c:pt idx="0">
                  <c:v>0.596221923828125</c:v>
                </c:pt>
                <c:pt idx="1">
                  <c:v>0.49658182263374329</c:v>
                </c:pt>
                <c:pt idx="2">
                  <c:v>0.53822845220565796</c:v>
                </c:pt>
                <c:pt idx="3">
                  <c:v>0.5368461012840271</c:v>
                </c:pt>
                <c:pt idx="4">
                  <c:v>0.43051367998123169</c:v>
                </c:pt>
                <c:pt idx="5">
                  <c:v>0.34423235058784485</c:v>
                </c:pt>
                <c:pt idx="6">
                  <c:v>0.2788245677947998</c:v>
                </c:pt>
                <c:pt idx="7">
                  <c:v>0.23350906372070313</c:v>
                </c:pt>
                <c:pt idx="8">
                  <c:v>0.19021692872047424</c:v>
                </c:pt>
                <c:pt idx="9">
                  <c:v>0.15583983063697815</c:v>
                </c:pt>
                <c:pt idx="10">
                  <c:v>7.4387803673744202E-2</c:v>
                </c:pt>
                <c:pt idx="11">
                  <c:v>4.3683633208274841E-2</c:v>
                </c:pt>
                <c:pt idx="12">
                  <c:v>3.4785691648721695E-2</c:v>
                </c:pt>
                <c:pt idx="13">
                  <c:v>3.6496486514806747E-2</c:v>
                </c:pt>
                <c:pt idx="14">
                  <c:v>3.060004860162735E-2</c:v>
                </c:pt>
                <c:pt idx="15">
                  <c:v>2.6857953518629074E-2</c:v>
                </c:pt>
                <c:pt idx="16">
                  <c:v>2.8035175055265427E-2</c:v>
                </c:pt>
              </c:numCache>
            </c:numRef>
          </c:val>
          <c:smooth val="0"/>
          <c:extLst xmlns:c16r2="http://schemas.microsoft.com/office/drawing/2015/06/chart">
            <c:ext xmlns:c16="http://schemas.microsoft.com/office/drawing/2014/chart" uri="{C3380CC4-5D6E-409C-BE32-E72D297353CC}">
              <c16:uniqueId val="{00000001-ABCD-4C84-AD81-72D4ADE384FD}"/>
            </c:ext>
          </c:extLst>
        </c:ser>
        <c:ser>
          <c:idx val="2"/>
          <c:order val="2"/>
          <c:tx>
            <c:strRef>
              <c:f>Sheet1!$F$1</c:f>
              <c:strCache>
                <c:ptCount val="1"/>
                <c:pt idx="0">
                  <c:v>Service</c:v>
                </c:pt>
              </c:strCache>
            </c:strRef>
          </c:tx>
          <c:spPr>
            <a:ln w="50800" cap="rnd">
              <a:solidFill>
                <a:srgbClr val="C00000"/>
              </a:solidFill>
              <a:round/>
            </a:ln>
            <a:effectLst/>
          </c:spPr>
          <c:marker>
            <c:symbol val="none"/>
          </c:marker>
          <c:cat>
            <c:strRef>
              <c:f>Sheet1!$C$2:$C$18</c:f>
              <c:strCache>
                <c:ptCount val="17"/>
                <c:pt idx="0">
                  <c:v>1850</c:v>
                </c:pt>
                <c:pt idx="1">
                  <c:v>1860</c:v>
                </c:pt>
                <c:pt idx="2">
                  <c:v>1870</c:v>
                </c:pt>
                <c:pt idx="3">
                  <c:v>1880</c:v>
                </c:pt>
                <c:pt idx="4">
                  <c:v>1900</c:v>
                </c:pt>
                <c:pt idx="5">
                  <c:v>1910</c:v>
                </c:pt>
                <c:pt idx="6">
                  <c:v>1920</c:v>
                </c:pt>
                <c:pt idx="7">
                  <c:v>1930</c:v>
                </c:pt>
                <c:pt idx="8">
                  <c:v>1940</c:v>
                </c:pt>
                <c:pt idx="9">
                  <c:v>1950</c:v>
                </c:pt>
                <c:pt idx="10">
                  <c:v>1960</c:v>
                </c:pt>
                <c:pt idx="11">
                  <c:v>1970</c:v>
                </c:pt>
                <c:pt idx="12">
                  <c:v>1980</c:v>
                </c:pt>
                <c:pt idx="13">
                  <c:v>1990</c:v>
                </c:pt>
                <c:pt idx="14">
                  <c:v>2000</c:v>
                </c:pt>
                <c:pt idx="15">
                  <c:v>2008</c:v>
                </c:pt>
                <c:pt idx="16">
                  <c:v>2010</c:v>
                </c:pt>
              </c:strCache>
            </c:strRef>
          </c:cat>
          <c:val>
            <c:numRef>
              <c:f>Sheet1!$F$2:$F$18</c:f>
              <c:numCache>
                <c:formatCode>0%</c:formatCode>
                <c:ptCount val="17"/>
                <c:pt idx="0">
                  <c:v>0.19890284538269043</c:v>
                </c:pt>
                <c:pt idx="1">
                  <c:v>0.31532272696495056</c:v>
                </c:pt>
                <c:pt idx="2">
                  <c:v>0.28473556041717529</c:v>
                </c:pt>
                <c:pt idx="3">
                  <c:v>0.29992631077766418</c:v>
                </c:pt>
                <c:pt idx="4">
                  <c:v>0.36581066250801086</c:v>
                </c:pt>
                <c:pt idx="5">
                  <c:v>0.40403211116790771</c:v>
                </c:pt>
                <c:pt idx="6">
                  <c:v>0.42595651745796204</c:v>
                </c:pt>
                <c:pt idx="7">
                  <c:v>0.48118984699249268</c:v>
                </c:pt>
                <c:pt idx="8">
                  <c:v>0.49284520745277405</c:v>
                </c:pt>
                <c:pt idx="9">
                  <c:v>0.50922971963882446</c:v>
                </c:pt>
                <c:pt idx="10">
                  <c:v>0.60090255737304688</c:v>
                </c:pt>
                <c:pt idx="11">
                  <c:v>0.65875089168548584</c:v>
                </c:pt>
                <c:pt idx="12">
                  <c:v>0.68771076202392578</c:v>
                </c:pt>
                <c:pt idx="13">
                  <c:v>0.72417616844177246</c:v>
                </c:pt>
                <c:pt idx="14">
                  <c:v>0.75163072347640991</c:v>
                </c:pt>
                <c:pt idx="15">
                  <c:v>0.78216546773910522</c:v>
                </c:pt>
                <c:pt idx="16">
                  <c:v>0.78765863180160522</c:v>
                </c:pt>
              </c:numCache>
            </c:numRef>
          </c:val>
          <c:smooth val="0"/>
          <c:extLst xmlns:c16r2="http://schemas.microsoft.com/office/drawing/2015/06/chart">
            <c:ext xmlns:c16="http://schemas.microsoft.com/office/drawing/2014/chart" uri="{C3380CC4-5D6E-409C-BE32-E72D297353CC}">
              <c16:uniqueId val="{00000002-ABCD-4C84-AD81-72D4ADE384FD}"/>
            </c:ext>
          </c:extLst>
        </c:ser>
        <c:dLbls>
          <c:showLegendKey val="0"/>
          <c:showVal val="0"/>
          <c:showCatName val="0"/>
          <c:showSerName val="0"/>
          <c:showPercent val="0"/>
          <c:showBubbleSize val="0"/>
        </c:dLbls>
        <c:smooth val="0"/>
        <c:axId val="93494416"/>
        <c:axId val="93489520"/>
      </c:lineChart>
      <c:catAx>
        <c:axId val="9349441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3489520"/>
        <c:crosses val="autoZero"/>
        <c:auto val="1"/>
        <c:lblAlgn val="ctr"/>
        <c:lblOffset val="100"/>
        <c:tickLblSkip val="2"/>
        <c:noMultiLvlLbl val="0"/>
      </c:catAx>
      <c:valAx>
        <c:axId val="934895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3494416"/>
        <c:crosses val="autoZero"/>
        <c:crossBetween val="between"/>
        <c:majorUnit val="0.2"/>
      </c:valAx>
      <c:spPr>
        <a:noFill/>
        <a:ln>
          <a:noFill/>
        </a:ln>
        <a:effectLst/>
      </c:spPr>
    </c:plotArea>
    <c:legend>
      <c:legendPos val="b"/>
      <c:layout>
        <c:manualLayout>
          <c:xMode val="edge"/>
          <c:yMode val="edge"/>
          <c:x val="0.13246984949666102"/>
          <c:y val="0.16122769550763669"/>
          <c:w val="0.7899124555633078"/>
          <c:h val="7.593264865723131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ysClr val="window" lastClr="FFFFFF"/>
    </a:solidFill>
    <a:ln w="25400" cap="flat" cmpd="sng" algn="ctr">
      <a:solidFill>
        <a:sysClr val="windowText" lastClr="000000"/>
      </a:solidFill>
      <a:prstDash val="solid"/>
    </a:ln>
    <a:effectLst/>
  </c:spPr>
  <c:txPr>
    <a:bodyPr/>
    <a:lstStyle/>
    <a:p>
      <a:pPr>
        <a:defRPr sz="2000">
          <a:solidFill>
            <a:sysClr val="windowText" lastClr="000000"/>
          </a:solidFill>
          <a:latin typeface="+mn-lt"/>
          <a:ea typeface="+mn-ea"/>
          <a:cs typeface="+mn-cs"/>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30737424945169"/>
          <c:y val="0.10031834994674087"/>
          <c:w val="0.75637741343975839"/>
          <c:h val="0.72596416193837787"/>
        </c:manualLayout>
      </c:layout>
      <c:lineChart>
        <c:grouping val="standard"/>
        <c:varyColors val="0"/>
        <c:ser>
          <c:idx val="1"/>
          <c:order val="0"/>
          <c:tx>
            <c:strRef>
              <c:f>ForestChange!$Q$112</c:f>
              <c:strCache>
                <c:ptCount val="1"/>
                <c:pt idx="0">
                  <c:v>Whole U.S.</c:v>
                </c:pt>
              </c:strCache>
            </c:strRef>
          </c:tx>
          <c:spPr>
            <a:ln w="50800" cap="rnd">
              <a:solidFill>
                <a:schemeClr val="tx1">
                  <a:lumMod val="85000"/>
                  <a:lumOff val="15000"/>
                </a:schemeClr>
              </a:solidFill>
              <a:round/>
            </a:ln>
            <a:effectLst/>
          </c:spPr>
          <c:marker>
            <c:symbol val="none"/>
          </c:marker>
          <c:cat>
            <c:numRef>
              <c:f>ForestChange!$R$61:$AL$61</c:f>
              <c:numCache>
                <c:formatCode>0</c:formatCode>
                <c:ptCount val="21"/>
                <c:pt idx="0">
                  <c:v>1800</c:v>
                </c:pt>
                <c:pt idx="1">
                  <c:v>1810</c:v>
                </c:pt>
                <c:pt idx="2">
                  <c:v>1820</c:v>
                </c:pt>
                <c:pt idx="3">
                  <c:v>1830</c:v>
                </c:pt>
                <c:pt idx="4">
                  <c:v>1840</c:v>
                </c:pt>
                <c:pt idx="5">
                  <c:v>1850</c:v>
                </c:pt>
                <c:pt idx="6">
                  <c:v>1860</c:v>
                </c:pt>
                <c:pt idx="7">
                  <c:v>1870</c:v>
                </c:pt>
                <c:pt idx="8">
                  <c:v>1880</c:v>
                </c:pt>
                <c:pt idx="9">
                  <c:v>1890</c:v>
                </c:pt>
                <c:pt idx="10">
                  <c:v>1900</c:v>
                </c:pt>
                <c:pt idx="11">
                  <c:v>1910</c:v>
                </c:pt>
                <c:pt idx="12">
                  <c:v>1920</c:v>
                </c:pt>
                <c:pt idx="13">
                  <c:v>1930</c:v>
                </c:pt>
                <c:pt idx="14">
                  <c:v>1940</c:v>
                </c:pt>
                <c:pt idx="15">
                  <c:v>1950</c:v>
                </c:pt>
                <c:pt idx="16">
                  <c:v>1960</c:v>
                </c:pt>
                <c:pt idx="17">
                  <c:v>1970</c:v>
                </c:pt>
                <c:pt idx="18">
                  <c:v>1980</c:v>
                </c:pt>
                <c:pt idx="19">
                  <c:v>1990</c:v>
                </c:pt>
                <c:pt idx="20">
                  <c:v>2000</c:v>
                </c:pt>
              </c:numCache>
            </c:numRef>
          </c:cat>
          <c:val>
            <c:numRef>
              <c:f>ForestChange!$R$112:$AL$112</c:f>
              <c:numCache>
                <c:formatCode>0%</c:formatCode>
                <c:ptCount val="21"/>
                <c:pt idx="0">
                  <c:v>0.98064458570902502</c:v>
                </c:pt>
                <c:pt idx="1">
                  <c:v>0.97467245613093734</c:v>
                </c:pt>
                <c:pt idx="2">
                  <c:v>0.9663733411383284</c:v>
                </c:pt>
                <c:pt idx="3">
                  <c:v>0.95523735025654499</c:v>
                </c:pt>
                <c:pt idx="4">
                  <c:v>0.9375393109030965</c:v>
                </c:pt>
                <c:pt idx="5">
                  <c:v>0.90829750295331613</c:v>
                </c:pt>
                <c:pt idx="6">
                  <c:v>0.87041088159474289</c:v>
                </c:pt>
                <c:pt idx="7">
                  <c:v>0.84173382371931305</c:v>
                </c:pt>
                <c:pt idx="8">
                  <c:v>0.80459425980572685</c:v>
                </c:pt>
                <c:pt idx="9">
                  <c:v>0.7772286177524188</c:v>
                </c:pt>
                <c:pt idx="10">
                  <c:v>0.74756441098681414</c:v>
                </c:pt>
                <c:pt idx="11">
                  <c:v>0.73407448725430346</c:v>
                </c:pt>
                <c:pt idx="12">
                  <c:v>0.70339636903232639</c:v>
                </c:pt>
                <c:pt idx="13">
                  <c:v>0.71509307572913994</c:v>
                </c:pt>
                <c:pt idx="14">
                  <c:v>0.72678978242595305</c:v>
                </c:pt>
                <c:pt idx="15">
                  <c:v>0.72330369654737026</c:v>
                </c:pt>
                <c:pt idx="16">
                  <c:v>0.72882197362820267</c:v>
                </c:pt>
                <c:pt idx="17">
                  <c:v>0.72661906287813205</c:v>
                </c:pt>
                <c:pt idx="18">
                  <c:v>0.71131442892193197</c:v>
                </c:pt>
                <c:pt idx="19">
                  <c:v>0.70568710632416176</c:v>
                </c:pt>
                <c:pt idx="20">
                  <c:v>0.71538641809390346</c:v>
                </c:pt>
              </c:numCache>
            </c:numRef>
          </c:val>
          <c:smooth val="1"/>
          <c:extLst xmlns:c16r2="http://schemas.microsoft.com/office/drawing/2015/06/chart">
            <c:ext xmlns:c16="http://schemas.microsoft.com/office/drawing/2014/chart" uri="{C3380CC4-5D6E-409C-BE32-E72D297353CC}">
              <c16:uniqueId val="{00000000-122D-4ED4-ADD0-639B52E1DDA2}"/>
            </c:ext>
          </c:extLst>
        </c:ser>
        <c:dLbls>
          <c:showLegendKey val="0"/>
          <c:showVal val="0"/>
          <c:showCatName val="0"/>
          <c:showSerName val="0"/>
          <c:showPercent val="0"/>
          <c:showBubbleSize val="0"/>
        </c:dLbls>
        <c:smooth val="0"/>
        <c:axId val="93492240"/>
        <c:axId val="93493328"/>
      </c:lineChart>
      <c:catAx>
        <c:axId val="9349224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493328"/>
        <c:crosses val="autoZero"/>
        <c:auto val="1"/>
        <c:lblAlgn val="ctr"/>
        <c:lblOffset val="100"/>
        <c:noMultiLvlLbl val="0"/>
      </c:catAx>
      <c:valAx>
        <c:axId val="9349332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smtClean="0"/>
                  <a:t>U.S. Forest area</a:t>
                </a:r>
                <a:endParaRPr lang="en-US" sz="2400" dirty="0"/>
              </a:p>
            </c:rich>
          </c:tx>
          <c:layout>
            <c:manualLayout>
              <c:xMode val="edge"/>
              <c:yMode val="edge"/>
              <c:x val="1.1013252858814323E-2"/>
              <c:y val="0.241067142607271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492240"/>
        <c:crosses val="autoZero"/>
        <c:crossBetween val="between"/>
      </c:valAx>
      <c:spPr>
        <a:noFill/>
        <a:ln>
          <a:noFill/>
        </a:ln>
        <a:effectLst/>
      </c:spPr>
    </c:plotArea>
    <c:legend>
      <c:legendPos val="b"/>
      <c:layout>
        <c:manualLayout>
          <c:xMode val="edge"/>
          <c:yMode val="edge"/>
          <c:x val="0.17804308487219422"/>
          <c:y val="0.60898173664425925"/>
          <c:w val="0.68873963075096933"/>
          <c:h val="0.1446929356156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30737424945169"/>
          <c:y val="0.10031834994674087"/>
          <c:w val="0.75637741343975839"/>
          <c:h val="0.72596416193837787"/>
        </c:manualLayout>
      </c:layout>
      <c:lineChart>
        <c:grouping val="standard"/>
        <c:varyColors val="0"/>
        <c:ser>
          <c:idx val="1"/>
          <c:order val="0"/>
          <c:tx>
            <c:strRef>
              <c:f>ForestChange!$Q$112</c:f>
              <c:strCache>
                <c:ptCount val="1"/>
                <c:pt idx="0">
                  <c:v>Whole U.S.</c:v>
                </c:pt>
              </c:strCache>
            </c:strRef>
          </c:tx>
          <c:spPr>
            <a:ln w="50800" cap="rnd">
              <a:solidFill>
                <a:schemeClr val="tx1">
                  <a:lumMod val="85000"/>
                  <a:lumOff val="15000"/>
                </a:schemeClr>
              </a:solidFill>
              <a:round/>
            </a:ln>
            <a:effectLst/>
          </c:spPr>
          <c:marker>
            <c:symbol val="none"/>
          </c:marker>
          <c:cat>
            <c:numRef>
              <c:f>ForestChange!$R$61:$AL$61</c:f>
              <c:numCache>
                <c:formatCode>0</c:formatCode>
                <c:ptCount val="21"/>
                <c:pt idx="0">
                  <c:v>1800</c:v>
                </c:pt>
                <c:pt idx="1">
                  <c:v>1810</c:v>
                </c:pt>
                <c:pt idx="2">
                  <c:v>1820</c:v>
                </c:pt>
                <c:pt idx="3">
                  <c:v>1830</c:v>
                </c:pt>
                <c:pt idx="4">
                  <c:v>1840</c:v>
                </c:pt>
                <c:pt idx="5">
                  <c:v>1850</c:v>
                </c:pt>
                <c:pt idx="6">
                  <c:v>1860</c:v>
                </c:pt>
                <c:pt idx="7">
                  <c:v>1870</c:v>
                </c:pt>
                <c:pt idx="8">
                  <c:v>1880</c:v>
                </c:pt>
                <c:pt idx="9">
                  <c:v>1890</c:v>
                </c:pt>
                <c:pt idx="10">
                  <c:v>1900</c:v>
                </c:pt>
                <c:pt idx="11">
                  <c:v>1910</c:v>
                </c:pt>
                <c:pt idx="12">
                  <c:v>1920</c:v>
                </c:pt>
                <c:pt idx="13">
                  <c:v>1930</c:v>
                </c:pt>
                <c:pt idx="14">
                  <c:v>1940</c:v>
                </c:pt>
                <c:pt idx="15">
                  <c:v>1950</c:v>
                </c:pt>
                <c:pt idx="16">
                  <c:v>1960</c:v>
                </c:pt>
                <c:pt idx="17">
                  <c:v>1970</c:v>
                </c:pt>
                <c:pt idx="18">
                  <c:v>1980</c:v>
                </c:pt>
                <c:pt idx="19">
                  <c:v>1990</c:v>
                </c:pt>
                <c:pt idx="20">
                  <c:v>2000</c:v>
                </c:pt>
              </c:numCache>
            </c:numRef>
          </c:cat>
          <c:val>
            <c:numRef>
              <c:f>ForestChange!$R$112:$AL$112</c:f>
              <c:numCache>
                <c:formatCode>0%</c:formatCode>
                <c:ptCount val="21"/>
                <c:pt idx="0">
                  <c:v>0.98064458570902502</c:v>
                </c:pt>
                <c:pt idx="1">
                  <c:v>0.97467245613093734</c:v>
                </c:pt>
                <c:pt idx="2">
                  <c:v>0.9663733411383284</c:v>
                </c:pt>
                <c:pt idx="3">
                  <c:v>0.95523735025654499</c:v>
                </c:pt>
                <c:pt idx="4">
                  <c:v>0.9375393109030965</c:v>
                </c:pt>
                <c:pt idx="5">
                  <c:v>0.90829750295331613</c:v>
                </c:pt>
                <c:pt idx="6">
                  <c:v>0.87041088159474289</c:v>
                </c:pt>
                <c:pt idx="7">
                  <c:v>0.84173382371931305</c:v>
                </c:pt>
                <c:pt idx="8">
                  <c:v>0.80459425980572685</c:v>
                </c:pt>
                <c:pt idx="9">
                  <c:v>0.7772286177524188</c:v>
                </c:pt>
                <c:pt idx="10">
                  <c:v>0.74756441098681414</c:v>
                </c:pt>
                <c:pt idx="11">
                  <c:v>0.73407448725430346</c:v>
                </c:pt>
                <c:pt idx="12">
                  <c:v>0.70339636903232639</c:v>
                </c:pt>
                <c:pt idx="13">
                  <c:v>0.71509307572913994</c:v>
                </c:pt>
                <c:pt idx="14">
                  <c:v>0.72678978242595305</c:v>
                </c:pt>
                <c:pt idx="15">
                  <c:v>0.72330369654737026</c:v>
                </c:pt>
                <c:pt idx="16">
                  <c:v>0.72882197362820267</c:v>
                </c:pt>
                <c:pt idx="17">
                  <c:v>0.72661906287813205</c:v>
                </c:pt>
                <c:pt idx="18">
                  <c:v>0.71131442892193197</c:v>
                </c:pt>
                <c:pt idx="19">
                  <c:v>0.70568710632416176</c:v>
                </c:pt>
                <c:pt idx="20">
                  <c:v>0.71538641809390346</c:v>
                </c:pt>
              </c:numCache>
            </c:numRef>
          </c:val>
          <c:smooth val="1"/>
          <c:extLst xmlns:c16r2="http://schemas.microsoft.com/office/drawing/2015/06/chart">
            <c:ext xmlns:c16="http://schemas.microsoft.com/office/drawing/2014/chart" uri="{C3380CC4-5D6E-409C-BE32-E72D297353CC}">
              <c16:uniqueId val="{00000000-122D-4ED4-ADD0-639B52E1DDA2}"/>
            </c:ext>
          </c:extLst>
        </c:ser>
        <c:ser>
          <c:idx val="3"/>
          <c:order val="1"/>
          <c:tx>
            <c:strRef>
              <c:f>ForestChange!$Q$70</c:f>
              <c:strCache>
                <c:ptCount val="1"/>
                <c:pt idx="0">
                  <c:v>Florida</c:v>
                </c:pt>
              </c:strCache>
            </c:strRef>
          </c:tx>
          <c:spPr>
            <a:ln w="34925" cap="rnd">
              <a:solidFill>
                <a:srgbClr val="FF0000"/>
              </a:solidFill>
              <a:round/>
            </a:ln>
            <a:effectLst/>
          </c:spPr>
          <c:marker>
            <c:symbol val="none"/>
          </c:marker>
          <c:val>
            <c:numRef>
              <c:f>ForestChange!$R$70:$AL$70</c:f>
              <c:numCache>
                <c:formatCode>0%</c:formatCode>
                <c:ptCount val="21"/>
                <c:pt idx="0">
                  <c:v>0.98605206953383973</c:v>
                </c:pt>
                <c:pt idx="1">
                  <c:v>0.98328268853647727</c:v>
                </c:pt>
                <c:pt idx="2">
                  <c:v>0.98051330753911481</c:v>
                </c:pt>
                <c:pt idx="3">
                  <c:v>0.94515599334638467</c:v>
                </c:pt>
                <c:pt idx="4">
                  <c:v>0.91349011809744618</c:v>
                </c:pt>
                <c:pt idx="5">
                  <c:v>0.8606233243967828</c:v>
                </c:pt>
                <c:pt idx="6">
                  <c:v>0.84041554959785525</c:v>
                </c:pt>
                <c:pt idx="7">
                  <c:v>0.85479222520107234</c:v>
                </c:pt>
                <c:pt idx="8">
                  <c:v>0.83468498659517432</c:v>
                </c:pt>
                <c:pt idx="9">
                  <c:v>0.81826407506702414</c:v>
                </c:pt>
                <c:pt idx="10">
                  <c:v>0.80971849865951739</c:v>
                </c:pt>
                <c:pt idx="11">
                  <c:v>0.76802380927193403</c:v>
                </c:pt>
                <c:pt idx="12">
                  <c:v>0.67658099670189142</c:v>
                </c:pt>
                <c:pt idx="13">
                  <c:v>0.70256663776113337</c:v>
                </c:pt>
                <c:pt idx="14">
                  <c:v>0.72855227882037532</c:v>
                </c:pt>
                <c:pt idx="15">
                  <c:v>0.69762064343163543</c:v>
                </c:pt>
                <c:pt idx="16">
                  <c:v>0.63840482573726542</c:v>
                </c:pt>
                <c:pt idx="17">
                  <c:v>0.60093833780160855</c:v>
                </c:pt>
                <c:pt idx="18">
                  <c:v>0.57104557640750675</c:v>
                </c:pt>
                <c:pt idx="19">
                  <c:v>0.56035522788203751</c:v>
                </c:pt>
                <c:pt idx="20">
                  <c:v>0.54574396782841827</c:v>
                </c:pt>
              </c:numCache>
            </c:numRef>
          </c:val>
          <c:smooth val="1"/>
          <c:extLst xmlns:c16r2="http://schemas.microsoft.com/office/drawing/2015/06/chart">
            <c:ext xmlns:c16="http://schemas.microsoft.com/office/drawing/2014/chart" uri="{C3380CC4-5D6E-409C-BE32-E72D297353CC}">
              <c16:uniqueId val="{00000003-122D-4ED4-ADD0-639B52E1DDA2}"/>
            </c:ext>
          </c:extLst>
        </c:ser>
        <c:dLbls>
          <c:showLegendKey val="0"/>
          <c:showVal val="0"/>
          <c:showCatName val="0"/>
          <c:showSerName val="0"/>
          <c:showPercent val="0"/>
          <c:showBubbleSize val="0"/>
        </c:dLbls>
        <c:smooth val="0"/>
        <c:axId val="2081799504"/>
        <c:axId val="2081809840"/>
      </c:lineChart>
      <c:catAx>
        <c:axId val="208179950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1809840"/>
        <c:crosses val="autoZero"/>
        <c:auto val="1"/>
        <c:lblAlgn val="ctr"/>
        <c:lblOffset val="100"/>
        <c:noMultiLvlLbl val="0"/>
      </c:catAx>
      <c:valAx>
        <c:axId val="20818098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smtClean="0"/>
                  <a:t>U.S. Forest area</a:t>
                </a:r>
                <a:endParaRPr lang="en-US" sz="2400" dirty="0"/>
              </a:p>
            </c:rich>
          </c:tx>
          <c:layout>
            <c:manualLayout>
              <c:xMode val="edge"/>
              <c:yMode val="edge"/>
              <c:x val="1.1013252858814323E-2"/>
              <c:y val="0.241067142607271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1799504"/>
        <c:crosses val="autoZero"/>
        <c:crossBetween val="between"/>
      </c:valAx>
      <c:spPr>
        <a:noFill/>
        <a:ln>
          <a:noFill/>
        </a:ln>
        <a:effectLst/>
      </c:spPr>
    </c:plotArea>
    <c:legend>
      <c:legendPos val="b"/>
      <c:layout>
        <c:manualLayout>
          <c:xMode val="edge"/>
          <c:yMode val="edge"/>
          <c:x val="0.17804308487219422"/>
          <c:y val="0.60898173664425925"/>
          <c:w val="0.68873963075096933"/>
          <c:h val="0.1446929356156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30737424945169"/>
          <c:y val="0.10031834994674087"/>
          <c:w val="0.75637741343975839"/>
          <c:h val="0.72596416193837787"/>
        </c:manualLayout>
      </c:layout>
      <c:lineChart>
        <c:grouping val="standard"/>
        <c:varyColors val="0"/>
        <c:ser>
          <c:idx val="1"/>
          <c:order val="0"/>
          <c:tx>
            <c:strRef>
              <c:f>ForestChange!$Q$112</c:f>
              <c:strCache>
                <c:ptCount val="1"/>
                <c:pt idx="0">
                  <c:v>Whole U.S.</c:v>
                </c:pt>
              </c:strCache>
            </c:strRef>
          </c:tx>
          <c:spPr>
            <a:ln w="50800" cap="rnd">
              <a:solidFill>
                <a:schemeClr val="tx1">
                  <a:lumMod val="85000"/>
                  <a:lumOff val="15000"/>
                </a:schemeClr>
              </a:solidFill>
              <a:round/>
            </a:ln>
            <a:effectLst/>
          </c:spPr>
          <c:marker>
            <c:symbol val="none"/>
          </c:marker>
          <c:cat>
            <c:numRef>
              <c:f>ForestChange!$R$61:$AL$61</c:f>
              <c:numCache>
                <c:formatCode>0</c:formatCode>
                <c:ptCount val="21"/>
                <c:pt idx="0">
                  <c:v>1800</c:v>
                </c:pt>
                <c:pt idx="1">
                  <c:v>1810</c:v>
                </c:pt>
                <c:pt idx="2">
                  <c:v>1820</c:v>
                </c:pt>
                <c:pt idx="3">
                  <c:v>1830</c:v>
                </c:pt>
                <c:pt idx="4">
                  <c:v>1840</c:v>
                </c:pt>
                <c:pt idx="5">
                  <c:v>1850</c:v>
                </c:pt>
                <c:pt idx="6">
                  <c:v>1860</c:v>
                </c:pt>
                <c:pt idx="7">
                  <c:v>1870</c:v>
                </c:pt>
                <c:pt idx="8">
                  <c:v>1880</c:v>
                </c:pt>
                <c:pt idx="9">
                  <c:v>1890</c:v>
                </c:pt>
                <c:pt idx="10">
                  <c:v>1900</c:v>
                </c:pt>
                <c:pt idx="11">
                  <c:v>1910</c:v>
                </c:pt>
                <c:pt idx="12">
                  <c:v>1920</c:v>
                </c:pt>
                <c:pt idx="13">
                  <c:v>1930</c:v>
                </c:pt>
                <c:pt idx="14">
                  <c:v>1940</c:v>
                </c:pt>
                <c:pt idx="15">
                  <c:v>1950</c:v>
                </c:pt>
                <c:pt idx="16">
                  <c:v>1960</c:v>
                </c:pt>
                <c:pt idx="17">
                  <c:v>1970</c:v>
                </c:pt>
                <c:pt idx="18">
                  <c:v>1980</c:v>
                </c:pt>
                <c:pt idx="19">
                  <c:v>1990</c:v>
                </c:pt>
                <c:pt idx="20">
                  <c:v>2000</c:v>
                </c:pt>
              </c:numCache>
            </c:numRef>
          </c:cat>
          <c:val>
            <c:numRef>
              <c:f>ForestChange!$R$112:$AL$112</c:f>
              <c:numCache>
                <c:formatCode>0%</c:formatCode>
                <c:ptCount val="21"/>
                <c:pt idx="0">
                  <c:v>0.98064458570902502</c:v>
                </c:pt>
                <c:pt idx="1">
                  <c:v>0.97467245613093734</c:v>
                </c:pt>
                <c:pt idx="2">
                  <c:v>0.9663733411383284</c:v>
                </c:pt>
                <c:pt idx="3">
                  <c:v>0.95523735025654499</c:v>
                </c:pt>
                <c:pt idx="4">
                  <c:v>0.9375393109030965</c:v>
                </c:pt>
                <c:pt idx="5">
                  <c:v>0.90829750295331613</c:v>
                </c:pt>
                <c:pt idx="6">
                  <c:v>0.87041088159474289</c:v>
                </c:pt>
                <c:pt idx="7">
                  <c:v>0.84173382371931305</c:v>
                </c:pt>
                <c:pt idx="8">
                  <c:v>0.80459425980572685</c:v>
                </c:pt>
                <c:pt idx="9">
                  <c:v>0.7772286177524188</c:v>
                </c:pt>
                <c:pt idx="10">
                  <c:v>0.74756441098681414</c:v>
                </c:pt>
                <c:pt idx="11">
                  <c:v>0.73407448725430346</c:v>
                </c:pt>
                <c:pt idx="12">
                  <c:v>0.70339636903232639</c:v>
                </c:pt>
                <c:pt idx="13">
                  <c:v>0.71509307572913994</c:v>
                </c:pt>
                <c:pt idx="14">
                  <c:v>0.72678978242595305</c:v>
                </c:pt>
                <c:pt idx="15">
                  <c:v>0.72330369654737026</c:v>
                </c:pt>
                <c:pt idx="16">
                  <c:v>0.72882197362820267</c:v>
                </c:pt>
                <c:pt idx="17">
                  <c:v>0.72661906287813205</c:v>
                </c:pt>
                <c:pt idx="18">
                  <c:v>0.71131442892193197</c:v>
                </c:pt>
                <c:pt idx="19">
                  <c:v>0.70568710632416176</c:v>
                </c:pt>
                <c:pt idx="20">
                  <c:v>0.71538641809390346</c:v>
                </c:pt>
              </c:numCache>
            </c:numRef>
          </c:val>
          <c:smooth val="1"/>
          <c:extLst xmlns:c16r2="http://schemas.microsoft.com/office/drawing/2015/06/chart">
            <c:ext xmlns:c16="http://schemas.microsoft.com/office/drawing/2014/chart" uri="{C3380CC4-5D6E-409C-BE32-E72D297353CC}">
              <c16:uniqueId val="{00000000-122D-4ED4-ADD0-639B52E1DDA2}"/>
            </c:ext>
          </c:extLst>
        </c:ser>
        <c:ser>
          <c:idx val="0"/>
          <c:order val="1"/>
          <c:tx>
            <c:strRef>
              <c:f>ForestChange!$Q$99</c:f>
              <c:strCache>
                <c:ptCount val="1"/>
                <c:pt idx="0">
                  <c:v>Pennsylvania</c:v>
                </c:pt>
              </c:strCache>
            </c:strRef>
          </c:tx>
          <c:spPr>
            <a:ln w="38100" cap="rnd">
              <a:solidFill>
                <a:srgbClr val="92D050"/>
              </a:solidFill>
              <a:round/>
            </a:ln>
            <a:effectLst/>
          </c:spPr>
          <c:marker>
            <c:symbol val="none"/>
          </c:marker>
          <c:val>
            <c:numRef>
              <c:f>ForestChange!$R$99:$AL$99</c:f>
              <c:numCache>
                <c:formatCode>0%</c:formatCode>
                <c:ptCount val="21"/>
                <c:pt idx="0">
                  <c:v>0.91887766348549316</c:v>
                </c:pt>
                <c:pt idx="1">
                  <c:v>0.89090256786271882</c:v>
                </c:pt>
                <c:pt idx="2">
                  <c:v>0.85866628201532069</c:v>
                </c:pt>
                <c:pt idx="3">
                  <c:v>0.81842933914493177</c:v>
                </c:pt>
                <c:pt idx="4">
                  <c:v>0.76781920399074499</c:v>
                </c:pt>
                <c:pt idx="5">
                  <c:v>0.68866471019809239</c:v>
                </c:pt>
                <c:pt idx="6">
                  <c:v>0.60630961115187088</c:v>
                </c:pt>
                <c:pt idx="7">
                  <c:v>0.37703595011005137</c:v>
                </c:pt>
                <c:pt idx="8">
                  <c:v>0.4612252384446075</c:v>
                </c:pt>
                <c:pt idx="9">
                  <c:v>0.42190022010271461</c:v>
                </c:pt>
                <c:pt idx="10">
                  <c:v>0.37703595011005137</c:v>
                </c:pt>
                <c:pt idx="11">
                  <c:v>0.3207564200433427</c:v>
                </c:pt>
                <c:pt idx="12">
                  <c:v>0.45917094644167278</c:v>
                </c:pt>
                <c:pt idx="13">
                  <c:v>0.48536316947909025</c:v>
                </c:pt>
                <c:pt idx="14">
                  <c:v>0.51155539251650772</c:v>
                </c:pt>
                <c:pt idx="15">
                  <c:v>0.5431034482758621</c:v>
                </c:pt>
                <c:pt idx="16">
                  <c:v>0.60476889214966989</c:v>
                </c:pt>
                <c:pt idx="17">
                  <c:v>0.60840058694057231</c:v>
                </c:pt>
                <c:pt idx="18">
                  <c:v>0.61724137931034484</c:v>
                </c:pt>
                <c:pt idx="19">
                  <c:v>0.62351430667644903</c:v>
                </c:pt>
                <c:pt idx="20">
                  <c:v>0.62013939838591348</c:v>
                </c:pt>
              </c:numCache>
            </c:numRef>
          </c:val>
          <c:smooth val="1"/>
          <c:extLst xmlns:c16r2="http://schemas.microsoft.com/office/drawing/2015/06/chart">
            <c:ext xmlns:c16="http://schemas.microsoft.com/office/drawing/2014/chart" uri="{C3380CC4-5D6E-409C-BE32-E72D297353CC}">
              <c16:uniqueId val="{00000001-122D-4ED4-ADD0-639B52E1DDA2}"/>
            </c:ext>
          </c:extLst>
        </c:ser>
        <c:ser>
          <c:idx val="3"/>
          <c:order val="2"/>
          <c:tx>
            <c:strRef>
              <c:f>ForestChange!$Q$70</c:f>
              <c:strCache>
                <c:ptCount val="1"/>
                <c:pt idx="0">
                  <c:v>Florida</c:v>
                </c:pt>
              </c:strCache>
            </c:strRef>
          </c:tx>
          <c:spPr>
            <a:ln w="34925" cap="rnd">
              <a:solidFill>
                <a:srgbClr val="FF0000"/>
              </a:solidFill>
              <a:round/>
            </a:ln>
            <a:effectLst/>
          </c:spPr>
          <c:marker>
            <c:symbol val="none"/>
          </c:marker>
          <c:val>
            <c:numRef>
              <c:f>ForestChange!$R$70:$AL$70</c:f>
              <c:numCache>
                <c:formatCode>0%</c:formatCode>
                <c:ptCount val="21"/>
                <c:pt idx="0">
                  <c:v>0.98605206953383973</c:v>
                </c:pt>
                <c:pt idx="1">
                  <c:v>0.98328268853647727</c:v>
                </c:pt>
                <c:pt idx="2">
                  <c:v>0.98051330753911481</c:v>
                </c:pt>
                <c:pt idx="3">
                  <c:v>0.94515599334638467</c:v>
                </c:pt>
                <c:pt idx="4">
                  <c:v>0.91349011809744618</c:v>
                </c:pt>
                <c:pt idx="5">
                  <c:v>0.8606233243967828</c:v>
                </c:pt>
                <c:pt idx="6">
                  <c:v>0.84041554959785525</c:v>
                </c:pt>
                <c:pt idx="7">
                  <c:v>0.85479222520107234</c:v>
                </c:pt>
                <c:pt idx="8">
                  <c:v>0.83468498659517432</c:v>
                </c:pt>
                <c:pt idx="9">
                  <c:v>0.81826407506702414</c:v>
                </c:pt>
                <c:pt idx="10">
                  <c:v>0.80971849865951739</c:v>
                </c:pt>
                <c:pt idx="11">
                  <c:v>0.76802380927193403</c:v>
                </c:pt>
                <c:pt idx="12">
                  <c:v>0.67658099670189142</c:v>
                </c:pt>
                <c:pt idx="13">
                  <c:v>0.70256663776113337</c:v>
                </c:pt>
                <c:pt idx="14">
                  <c:v>0.72855227882037532</c:v>
                </c:pt>
                <c:pt idx="15">
                  <c:v>0.69762064343163543</c:v>
                </c:pt>
                <c:pt idx="16">
                  <c:v>0.63840482573726542</c:v>
                </c:pt>
                <c:pt idx="17">
                  <c:v>0.60093833780160855</c:v>
                </c:pt>
                <c:pt idx="18">
                  <c:v>0.57104557640750675</c:v>
                </c:pt>
                <c:pt idx="19">
                  <c:v>0.56035522788203751</c:v>
                </c:pt>
                <c:pt idx="20">
                  <c:v>0.54574396782841827</c:v>
                </c:pt>
              </c:numCache>
            </c:numRef>
          </c:val>
          <c:smooth val="1"/>
          <c:extLst xmlns:c16r2="http://schemas.microsoft.com/office/drawing/2015/06/chart">
            <c:ext xmlns:c16="http://schemas.microsoft.com/office/drawing/2014/chart" uri="{C3380CC4-5D6E-409C-BE32-E72D297353CC}">
              <c16:uniqueId val="{00000003-122D-4ED4-ADD0-639B52E1DDA2}"/>
            </c:ext>
          </c:extLst>
        </c:ser>
        <c:dLbls>
          <c:showLegendKey val="0"/>
          <c:showVal val="0"/>
          <c:showCatName val="0"/>
          <c:showSerName val="0"/>
          <c:showPercent val="0"/>
          <c:showBubbleSize val="0"/>
        </c:dLbls>
        <c:smooth val="0"/>
        <c:axId val="215320848"/>
        <c:axId val="215327376"/>
      </c:lineChart>
      <c:catAx>
        <c:axId val="21532084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5327376"/>
        <c:crosses val="autoZero"/>
        <c:auto val="1"/>
        <c:lblAlgn val="ctr"/>
        <c:lblOffset val="100"/>
        <c:noMultiLvlLbl val="0"/>
      </c:catAx>
      <c:valAx>
        <c:axId val="21532737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smtClean="0"/>
                  <a:t>U.S. Forest area</a:t>
                </a:r>
                <a:endParaRPr lang="en-US" sz="2400" dirty="0"/>
              </a:p>
            </c:rich>
          </c:tx>
          <c:layout>
            <c:manualLayout>
              <c:xMode val="edge"/>
              <c:yMode val="edge"/>
              <c:x val="1.1013252858814323E-2"/>
              <c:y val="0.241067142607271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5320848"/>
        <c:crosses val="autoZero"/>
        <c:crossBetween val="between"/>
      </c:valAx>
      <c:spPr>
        <a:noFill/>
        <a:ln>
          <a:noFill/>
        </a:ln>
        <a:effectLst/>
      </c:spPr>
    </c:plotArea>
    <c:legend>
      <c:legendPos val="b"/>
      <c:layout>
        <c:manualLayout>
          <c:xMode val="edge"/>
          <c:yMode val="edge"/>
          <c:x val="0.17804308487219422"/>
          <c:y val="0.60898173664425925"/>
          <c:w val="0.68873963075096933"/>
          <c:h val="0.1446929356156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30737424945169"/>
          <c:y val="0.10031834994674087"/>
          <c:w val="0.75637741343975839"/>
          <c:h val="0.72596416193837787"/>
        </c:manualLayout>
      </c:layout>
      <c:lineChart>
        <c:grouping val="standard"/>
        <c:varyColors val="0"/>
        <c:ser>
          <c:idx val="1"/>
          <c:order val="0"/>
          <c:tx>
            <c:strRef>
              <c:f>ForestChange!$Q$112</c:f>
              <c:strCache>
                <c:ptCount val="1"/>
                <c:pt idx="0">
                  <c:v>Whole U.S.</c:v>
                </c:pt>
              </c:strCache>
            </c:strRef>
          </c:tx>
          <c:spPr>
            <a:ln w="50800" cap="rnd">
              <a:solidFill>
                <a:schemeClr val="tx1">
                  <a:lumMod val="85000"/>
                  <a:lumOff val="15000"/>
                </a:schemeClr>
              </a:solidFill>
              <a:round/>
            </a:ln>
            <a:effectLst/>
          </c:spPr>
          <c:marker>
            <c:symbol val="none"/>
          </c:marker>
          <c:cat>
            <c:numRef>
              <c:f>ForestChange!$R$61:$AL$61</c:f>
              <c:numCache>
                <c:formatCode>0</c:formatCode>
                <c:ptCount val="21"/>
                <c:pt idx="0">
                  <c:v>1800</c:v>
                </c:pt>
                <c:pt idx="1">
                  <c:v>1810</c:v>
                </c:pt>
                <c:pt idx="2">
                  <c:v>1820</c:v>
                </c:pt>
                <c:pt idx="3">
                  <c:v>1830</c:v>
                </c:pt>
                <c:pt idx="4">
                  <c:v>1840</c:v>
                </c:pt>
                <c:pt idx="5">
                  <c:v>1850</c:v>
                </c:pt>
                <c:pt idx="6">
                  <c:v>1860</c:v>
                </c:pt>
                <c:pt idx="7">
                  <c:v>1870</c:v>
                </c:pt>
                <c:pt idx="8">
                  <c:v>1880</c:v>
                </c:pt>
                <c:pt idx="9">
                  <c:v>1890</c:v>
                </c:pt>
                <c:pt idx="10">
                  <c:v>1900</c:v>
                </c:pt>
                <c:pt idx="11">
                  <c:v>1910</c:v>
                </c:pt>
                <c:pt idx="12">
                  <c:v>1920</c:v>
                </c:pt>
                <c:pt idx="13">
                  <c:v>1930</c:v>
                </c:pt>
                <c:pt idx="14">
                  <c:v>1940</c:v>
                </c:pt>
                <c:pt idx="15">
                  <c:v>1950</c:v>
                </c:pt>
                <c:pt idx="16">
                  <c:v>1960</c:v>
                </c:pt>
                <c:pt idx="17">
                  <c:v>1970</c:v>
                </c:pt>
                <c:pt idx="18">
                  <c:v>1980</c:v>
                </c:pt>
                <c:pt idx="19">
                  <c:v>1990</c:v>
                </c:pt>
                <c:pt idx="20">
                  <c:v>2000</c:v>
                </c:pt>
              </c:numCache>
            </c:numRef>
          </c:cat>
          <c:val>
            <c:numRef>
              <c:f>ForestChange!$R$112:$AL$112</c:f>
              <c:numCache>
                <c:formatCode>0%</c:formatCode>
                <c:ptCount val="21"/>
                <c:pt idx="0">
                  <c:v>0.98064458570902502</c:v>
                </c:pt>
                <c:pt idx="1">
                  <c:v>0.97467245613093734</c:v>
                </c:pt>
                <c:pt idx="2">
                  <c:v>0.9663733411383284</c:v>
                </c:pt>
                <c:pt idx="3">
                  <c:v>0.95523735025654499</c:v>
                </c:pt>
                <c:pt idx="4">
                  <c:v>0.9375393109030965</c:v>
                </c:pt>
                <c:pt idx="5">
                  <c:v>0.90829750295331613</c:v>
                </c:pt>
                <c:pt idx="6">
                  <c:v>0.87041088159474289</c:v>
                </c:pt>
                <c:pt idx="7">
                  <c:v>0.84173382371931305</c:v>
                </c:pt>
                <c:pt idx="8">
                  <c:v>0.80459425980572685</c:v>
                </c:pt>
                <c:pt idx="9">
                  <c:v>0.7772286177524188</c:v>
                </c:pt>
                <c:pt idx="10">
                  <c:v>0.74756441098681414</c:v>
                </c:pt>
                <c:pt idx="11">
                  <c:v>0.73407448725430346</c:v>
                </c:pt>
                <c:pt idx="12">
                  <c:v>0.70339636903232639</c:v>
                </c:pt>
                <c:pt idx="13">
                  <c:v>0.71509307572913994</c:v>
                </c:pt>
                <c:pt idx="14">
                  <c:v>0.72678978242595305</c:v>
                </c:pt>
                <c:pt idx="15">
                  <c:v>0.72330369654737026</c:v>
                </c:pt>
                <c:pt idx="16">
                  <c:v>0.72882197362820267</c:v>
                </c:pt>
                <c:pt idx="17">
                  <c:v>0.72661906287813205</c:v>
                </c:pt>
                <c:pt idx="18">
                  <c:v>0.71131442892193197</c:v>
                </c:pt>
                <c:pt idx="19">
                  <c:v>0.70568710632416176</c:v>
                </c:pt>
                <c:pt idx="20">
                  <c:v>0.71538641809390346</c:v>
                </c:pt>
              </c:numCache>
            </c:numRef>
          </c:val>
          <c:smooth val="1"/>
          <c:extLst xmlns:c16r2="http://schemas.microsoft.com/office/drawing/2015/06/chart">
            <c:ext xmlns:c16="http://schemas.microsoft.com/office/drawing/2014/chart" uri="{C3380CC4-5D6E-409C-BE32-E72D297353CC}">
              <c16:uniqueId val="{00000000-122D-4ED4-ADD0-639B52E1DDA2}"/>
            </c:ext>
          </c:extLst>
        </c:ser>
        <c:ser>
          <c:idx val="0"/>
          <c:order val="1"/>
          <c:tx>
            <c:strRef>
              <c:f>ForestChange!$Q$99</c:f>
              <c:strCache>
                <c:ptCount val="1"/>
                <c:pt idx="0">
                  <c:v>Pennsylvania</c:v>
                </c:pt>
              </c:strCache>
            </c:strRef>
          </c:tx>
          <c:spPr>
            <a:ln w="38100" cap="rnd">
              <a:solidFill>
                <a:srgbClr val="92D050"/>
              </a:solidFill>
              <a:round/>
            </a:ln>
            <a:effectLst/>
          </c:spPr>
          <c:marker>
            <c:symbol val="none"/>
          </c:marker>
          <c:val>
            <c:numRef>
              <c:f>ForestChange!$R$99:$AL$99</c:f>
              <c:numCache>
                <c:formatCode>0%</c:formatCode>
                <c:ptCount val="21"/>
                <c:pt idx="0">
                  <c:v>0.91887766348549316</c:v>
                </c:pt>
                <c:pt idx="1">
                  <c:v>0.89090256786271882</c:v>
                </c:pt>
                <c:pt idx="2">
                  <c:v>0.85866628201532069</c:v>
                </c:pt>
                <c:pt idx="3">
                  <c:v>0.81842933914493177</c:v>
                </c:pt>
                <c:pt idx="4">
                  <c:v>0.76781920399074499</c:v>
                </c:pt>
                <c:pt idx="5">
                  <c:v>0.68866471019809239</c:v>
                </c:pt>
                <c:pt idx="6">
                  <c:v>0.60630961115187088</c:v>
                </c:pt>
                <c:pt idx="7">
                  <c:v>0.37703595011005137</c:v>
                </c:pt>
                <c:pt idx="8">
                  <c:v>0.4612252384446075</c:v>
                </c:pt>
                <c:pt idx="9">
                  <c:v>0.42190022010271461</c:v>
                </c:pt>
                <c:pt idx="10">
                  <c:v>0.37703595011005137</c:v>
                </c:pt>
                <c:pt idx="11">
                  <c:v>0.3207564200433427</c:v>
                </c:pt>
                <c:pt idx="12">
                  <c:v>0.45917094644167278</c:v>
                </c:pt>
                <c:pt idx="13">
                  <c:v>0.48536316947909025</c:v>
                </c:pt>
                <c:pt idx="14">
                  <c:v>0.51155539251650772</c:v>
                </c:pt>
                <c:pt idx="15">
                  <c:v>0.5431034482758621</c:v>
                </c:pt>
                <c:pt idx="16">
                  <c:v>0.60476889214966989</c:v>
                </c:pt>
                <c:pt idx="17">
                  <c:v>0.60840058694057231</c:v>
                </c:pt>
                <c:pt idx="18">
                  <c:v>0.61724137931034484</c:v>
                </c:pt>
                <c:pt idx="19">
                  <c:v>0.62351430667644903</c:v>
                </c:pt>
                <c:pt idx="20">
                  <c:v>0.62013939838591348</c:v>
                </c:pt>
              </c:numCache>
            </c:numRef>
          </c:val>
          <c:smooth val="1"/>
          <c:extLst xmlns:c16r2="http://schemas.microsoft.com/office/drawing/2015/06/chart">
            <c:ext xmlns:c16="http://schemas.microsoft.com/office/drawing/2014/chart" uri="{C3380CC4-5D6E-409C-BE32-E72D297353CC}">
              <c16:uniqueId val="{00000001-122D-4ED4-ADD0-639B52E1DDA2}"/>
            </c:ext>
          </c:extLst>
        </c:ser>
        <c:ser>
          <c:idx val="2"/>
          <c:order val="2"/>
          <c:tx>
            <c:strRef>
              <c:f>ForestChange!$Q$82</c:f>
              <c:strCache>
                <c:ptCount val="1"/>
                <c:pt idx="0">
                  <c:v>Massachusetts</c:v>
                </c:pt>
              </c:strCache>
            </c:strRef>
          </c:tx>
          <c:spPr>
            <a:ln w="41275" cap="rnd">
              <a:solidFill>
                <a:schemeClr val="accent4">
                  <a:lumMod val="60000"/>
                  <a:lumOff val="40000"/>
                </a:schemeClr>
              </a:solidFill>
              <a:round/>
            </a:ln>
            <a:effectLst/>
          </c:spPr>
          <c:marker>
            <c:symbol val="none"/>
          </c:marker>
          <c:val>
            <c:numRef>
              <c:f>ForestChange!$R$82:$AL$82</c:f>
              <c:numCache>
                <c:formatCode>0%</c:formatCode>
                <c:ptCount val="21"/>
                <c:pt idx="0">
                  <c:v>0.86774113819884435</c:v>
                </c:pt>
                <c:pt idx="1">
                  <c:v>0.8523210881304526</c:v>
                </c:pt>
                <c:pt idx="2">
                  <c:v>0.83625784377930168</c:v>
                </c:pt>
                <c:pt idx="3">
                  <c:v>0.80894998359008807</c:v>
                </c:pt>
                <c:pt idx="4">
                  <c:v>0.76905093707609984</c:v>
                </c:pt>
                <c:pt idx="5">
                  <c:v>0.68855291576673872</c:v>
                </c:pt>
                <c:pt idx="6">
                  <c:v>0.6213822894168467</c:v>
                </c:pt>
                <c:pt idx="7">
                  <c:v>0.45205183585313174</c:v>
                </c:pt>
                <c:pt idx="8">
                  <c:v>0.50367170626349889</c:v>
                </c:pt>
                <c:pt idx="9">
                  <c:v>0.48034557235421166</c:v>
                </c:pt>
                <c:pt idx="10">
                  <c:v>0.45205183585313174</c:v>
                </c:pt>
                <c:pt idx="11">
                  <c:v>0.3986334612717895</c:v>
                </c:pt>
                <c:pt idx="12">
                  <c:v>0.60342504696099264</c:v>
                </c:pt>
                <c:pt idx="13">
                  <c:v>0.6562481606295244</c:v>
                </c:pt>
                <c:pt idx="14">
                  <c:v>0.70907127429805616</c:v>
                </c:pt>
                <c:pt idx="15">
                  <c:v>0.71015118790496756</c:v>
                </c:pt>
                <c:pt idx="16">
                  <c:v>0.66306695464362853</c:v>
                </c:pt>
                <c:pt idx="17">
                  <c:v>0.76025917926565878</c:v>
                </c:pt>
                <c:pt idx="18">
                  <c:v>0.63758099352051834</c:v>
                </c:pt>
                <c:pt idx="19">
                  <c:v>0.66889848812095032</c:v>
                </c:pt>
                <c:pt idx="20">
                  <c:v>0.67516198704103669</c:v>
                </c:pt>
              </c:numCache>
            </c:numRef>
          </c:val>
          <c:smooth val="1"/>
          <c:extLst xmlns:c16r2="http://schemas.microsoft.com/office/drawing/2015/06/chart">
            <c:ext xmlns:c16="http://schemas.microsoft.com/office/drawing/2014/chart" uri="{C3380CC4-5D6E-409C-BE32-E72D297353CC}">
              <c16:uniqueId val="{00000002-122D-4ED4-ADD0-639B52E1DDA2}"/>
            </c:ext>
          </c:extLst>
        </c:ser>
        <c:ser>
          <c:idx val="3"/>
          <c:order val="3"/>
          <c:tx>
            <c:strRef>
              <c:f>ForestChange!$Q$70</c:f>
              <c:strCache>
                <c:ptCount val="1"/>
                <c:pt idx="0">
                  <c:v>Florida</c:v>
                </c:pt>
              </c:strCache>
            </c:strRef>
          </c:tx>
          <c:spPr>
            <a:ln w="34925" cap="rnd">
              <a:solidFill>
                <a:srgbClr val="FF0000"/>
              </a:solidFill>
              <a:round/>
            </a:ln>
            <a:effectLst/>
          </c:spPr>
          <c:marker>
            <c:symbol val="none"/>
          </c:marker>
          <c:val>
            <c:numRef>
              <c:f>ForestChange!$R$70:$AL$70</c:f>
              <c:numCache>
                <c:formatCode>0%</c:formatCode>
                <c:ptCount val="21"/>
                <c:pt idx="0">
                  <c:v>0.98605206953383973</c:v>
                </c:pt>
                <c:pt idx="1">
                  <c:v>0.98328268853647727</c:v>
                </c:pt>
                <c:pt idx="2">
                  <c:v>0.98051330753911481</c:v>
                </c:pt>
                <c:pt idx="3">
                  <c:v>0.94515599334638467</c:v>
                </c:pt>
                <c:pt idx="4">
                  <c:v>0.91349011809744618</c:v>
                </c:pt>
                <c:pt idx="5">
                  <c:v>0.8606233243967828</c:v>
                </c:pt>
                <c:pt idx="6">
                  <c:v>0.84041554959785525</c:v>
                </c:pt>
                <c:pt idx="7">
                  <c:v>0.85479222520107234</c:v>
                </c:pt>
                <c:pt idx="8">
                  <c:v>0.83468498659517432</c:v>
                </c:pt>
                <c:pt idx="9">
                  <c:v>0.81826407506702414</c:v>
                </c:pt>
                <c:pt idx="10">
                  <c:v>0.80971849865951739</c:v>
                </c:pt>
                <c:pt idx="11">
                  <c:v>0.76802380927193403</c:v>
                </c:pt>
                <c:pt idx="12">
                  <c:v>0.67658099670189142</c:v>
                </c:pt>
                <c:pt idx="13">
                  <c:v>0.70256663776113337</c:v>
                </c:pt>
                <c:pt idx="14">
                  <c:v>0.72855227882037532</c:v>
                </c:pt>
                <c:pt idx="15">
                  <c:v>0.69762064343163543</c:v>
                </c:pt>
                <c:pt idx="16">
                  <c:v>0.63840482573726542</c:v>
                </c:pt>
                <c:pt idx="17">
                  <c:v>0.60093833780160855</c:v>
                </c:pt>
                <c:pt idx="18">
                  <c:v>0.57104557640750675</c:v>
                </c:pt>
                <c:pt idx="19">
                  <c:v>0.56035522788203751</c:v>
                </c:pt>
                <c:pt idx="20">
                  <c:v>0.54574396782841827</c:v>
                </c:pt>
              </c:numCache>
            </c:numRef>
          </c:val>
          <c:smooth val="1"/>
          <c:extLst xmlns:c16r2="http://schemas.microsoft.com/office/drawing/2015/06/chart">
            <c:ext xmlns:c16="http://schemas.microsoft.com/office/drawing/2014/chart" uri="{C3380CC4-5D6E-409C-BE32-E72D297353CC}">
              <c16:uniqueId val="{00000003-122D-4ED4-ADD0-639B52E1DDA2}"/>
            </c:ext>
          </c:extLst>
        </c:ser>
        <c:dLbls>
          <c:showLegendKey val="0"/>
          <c:showVal val="0"/>
          <c:showCatName val="0"/>
          <c:showSerName val="0"/>
          <c:showPercent val="0"/>
          <c:showBubbleSize val="0"/>
        </c:dLbls>
        <c:smooth val="0"/>
        <c:axId val="215322480"/>
        <c:axId val="215324112"/>
      </c:lineChart>
      <c:catAx>
        <c:axId val="2153224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5324112"/>
        <c:crosses val="autoZero"/>
        <c:auto val="1"/>
        <c:lblAlgn val="ctr"/>
        <c:lblOffset val="100"/>
        <c:noMultiLvlLbl val="0"/>
      </c:catAx>
      <c:valAx>
        <c:axId val="21532411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400" dirty="0" smtClean="0"/>
                  <a:t>U.S. Forest area</a:t>
                </a:r>
                <a:endParaRPr lang="en-US" sz="2400" dirty="0"/>
              </a:p>
            </c:rich>
          </c:tx>
          <c:layout>
            <c:manualLayout>
              <c:xMode val="edge"/>
              <c:yMode val="edge"/>
              <c:x val="1.1013252858814323E-2"/>
              <c:y val="0.241067142607271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5322480"/>
        <c:crosses val="autoZero"/>
        <c:crossBetween val="between"/>
      </c:valAx>
      <c:spPr>
        <a:noFill/>
        <a:ln>
          <a:noFill/>
        </a:ln>
        <a:effectLst/>
      </c:spPr>
    </c:plotArea>
    <c:legend>
      <c:legendPos val="b"/>
      <c:layout>
        <c:manualLayout>
          <c:xMode val="edge"/>
          <c:yMode val="edge"/>
          <c:x val="0.17804308487219422"/>
          <c:y val="0.60898173664425925"/>
          <c:w val="0.68873963075096933"/>
          <c:h val="0.1446929356156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r>
              <a:rPr lang="en-US"/>
              <a:t>U.S. Employment</a:t>
            </a: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06310840891724"/>
          <c:y val="0.15529558465166426"/>
          <c:w val="0.86541745572942619"/>
          <c:h val="0.71301248560333963"/>
        </c:manualLayout>
      </c:layout>
      <c:lineChart>
        <c:grouping val="standard"/>
        <c:varyColors val="0"/>
        <c:ser>
          <c:idx val="0"/>
          <c:order val="0"/>
          <c:tx>
            <c:strRef>
              <c:f>Sheet1!$E$1</c:f>
              <c:strCache>
                <c:ptCount val="1"/>
                <c:pt idx="0">
                  <c:v>Manufacturing</c:v>
                </c:pt>
              </c:strCache>
            </c:strRef>
          </c:tx>
          <c:spPr>
            <a:ln w="50800" cap="rnd">
              <a:solidFill>
                <a:schemeClr val="accent1"/>
              </a:solidFill>
              <a:round/>
            </a:ln>
            <a:effectLst/>
          </c:spPr>
          <c:marker>
            <c:symbol val="none"/>
          </c:marker>
          <c:cat>
            <c:strRef>
              <c:f>Sheet1!$C$2:$C$18</c:f>
              <c:strCache>
                <c:ptCount val="17"/>
                <c:pt idx="0">
                  <c:v>1850</c:v>
                </c:pt>
                <c:pt idx="1">
                  <c:v>1860</c:v>
                </c:pt>
                <c:pt idx="2">
                  <c:v>1870</c:v>
                </c:pt>
                <c:pt idx="3">
                  <c:v>1880</c:v>
                </c:pt>
                <c:pt idx="4">
                  <c:v>1900</c:v>
                </c:pt>
                <c:pt idx="5">
                  <c:v>1910</c:v>
                </c:pt>
                <c:pt idx="6">
                  <c:v>1920</c:v>
                </c:pt>
                <c:pt idx="7">
                  <c:v>1930</c:v>
                </c:pt>
                <c:pt idx="8">
                  <c:v>1940</c:v>
                </c:pt>
                <c:pt idx="9">
                  <c:v>1950</c:v>
                </c:pt>
                <c:pt idx="10">
                  <c:v>1960</c:v>
                </c:pt>
                <c:pt idx="11">
                  <c:v>1970</c:v>
                </c:pt>
                <c:pt idx="12">
                  <c:v>1980</c:v>
                </c:pt>
                <c:pt idx="13">
                  <c:v>1990</c:v>
                </c:pt>
                <c:pt idx="14">
                  <c:v>2000</c:v>
                </c:pt>
                <c:pt idx="15">
                  <c:v>2008</c:v>
                </c:pt>
                <c:pt idx="16">
                  <c:v>2010</c:v>
                </c:pt>
              </c:strCache>
            </c:strRef>
          </c:cat>
          <c:val>
            <c:numRef>
              <c:f>Sheet1!$E$2:$E$18</c:f>
              <c:numCache>
                <c:formatCode>0%</c:formatCode>
                <c:ptCount val="17"/>
                <c:pt idx="0">
                  <c:v>0.20487524569034576</c:v>
                </c:pt>
                <c:pt idx="1">
                  <c:v>0.18809543550014496</c:v>
                </c:pt>
                <c:pt idx="2">
                  <c:v>0.17703603208065033</c:v>
                </c:pt>
                <c:pt idx="3">
                  <c:v>0.1632276177406311</c:v>
                </c:pt>
                <c:pt idx="4">
                  <c:v>0.20367565751075745</c:v>
                </c:pt>
                <c:pt idx="5">
                  <c:v>0.25173553824424744</c:v>
                </c:pt>
                <c:pt idx="6">
                  <c:v>0.29521888494491577</c:v>
                </c:pt>
                <c:pt idx="7">
                  <c:v>0.2853010892868042</c:v>
                </c:pt>
                <c:pt idx="8">
                  <c:v>0.3169378936290741</c:v>
                </c:pt>
                <c:pt idx="9">
                  <c:v>0.334930419921875</c:v>
                </c:pt>
                <c:pt idx="10">
                  <c:v>0.32470962405204773</c:v>
                </c:pt>
                <c:pt idx="11">
                  <c:v>0.29756549000740051</c:v>
                </c:pt>
                <c:pt idx="12">
                  <c:v>0.27750357985496521</c:v>
                </c:pt>
                <c:pt idx="13">
                  <c:v>0.23932735621929169</c:v>
                </c:pt>
                <c:pt idx="14">
                  <c:v>0.21776925027370453</c:v>
                </c:pt>
                <c:pt idx="15">
                  <c:v>0.19097660481929779</c:v>
                </c:pt>
                <c:pt idx="16">
                  <c:v>0.18430618941783905</c:v>
                </c:pt>
              </c:numCache>
            </c:numRef>
          </c:val>
          <c:smooth val="0"/>
          <c:extLst xmlns:c16r2="http://schemas.microsoft.com/office/drawing/2015/06/chart">
            <c:ext xmlns:c16="http://schemas.microsoft.com/office/drawing/2014/chart" uri="{C3380CC4-5D6E-409C-BE32-E72D297353CC}">
              <c16:uniqueId val="{00000000-ABCD-4C84-AD81-72D4ADE384FD}"/>
            </c:ext>
          </c:extLst>
        </c:ser>
        <c:ser>
          <c:idx val="1"/>
          <c:order val="1"/>
          <c:tx>
            <c:strRef>
              <c:f>Sheet1!$D$1</c:f>
              <c:strCache>
                <c:ptCount val="1"/>
                <c:pt idx="0">
                  <c:v>Agriculture</c:v>
                </c:pt>
              </c:strCache>
            </c:strRef>
          </c:tx>
          <c:spPr>
            <a:ln w="50800" cap="rnd">
              <a:solidFill>
                <a:srgbClr val="FFC000"/>
              </a:solidFill>
              <a:round/>
            </a:ln>
            <a:effectLst/>
          </c:spPr>
          <c:marker>
            <c:symbol val="none"/>
          </c:marker>
          <c:cat>
            <c:strRef>
              <c:f>Sheet1!$C$2:$C$18</c:f>
              <c:strCache>
                <c:ptCount val="17"/>
                <c:pt idx="0">
                  <c:v>1850</c:v>
                </c:pt>
                <c:pt idx="1">
                  <c:v>1860</c:v>
                </c:pt>
                <c:pt idx="2">
                  <c:v>1870</c:v>
                </c:pt>
                <c:pt idx="3">
                  <c:v>1880</c:v>
                </c:pt>
                <c:pt idx="4">
                  <c:v>1900</c:v>
                </c:pt>
                <c:pt idx="5">
                  <c:v>1910</c:v>
                </c:pt>
                <c:pt idx="6">
                  <c:v>1920</c:v>
                </c:pt>
                <c:pt idx="7">
                  <c:v>1930</c:v>
                </c:pt>
                <c:pt idx="8">
                  <c:v>1940</c:v>
                </c:pt>
                <c:pt idx="9">
                  <c:v>1950</c:v>
                </c:pt>
                <c:pt idx="10">
                  <c:v>1960</c:v>
                </c:pt>
                <c:pt idx="11">
                  <c:v>1970</c:v>
                </c:pt>
                <c:pt idx="12">
                  <c:v>1980</c:v>
                </c:pt>
                <c:pt idx="13">
                  <c:v>1990</c:v>
                </c:pt>
                <c:pt idx="14">
                  <c:v>2000</c:v>
                </c:pt>
                <c:pt idx="15">
                  <c:v>2008</c:v>
                </c:pt>
                <c:pt idx="16">
                  <c:v>2010</c:v>
                </c:pt>
              </c:strCache>
            </c:strRef>
          </c:cat>
          <c:val>
            <c:numRef>
              <c:f>Sheet1!$D$2:$D$18</c:f>
              <c:numCache>
                <c:formatCode>0%</c:formatCode>
                <c:ptCount val="17"/>
                <c:pt idx="0">
                  <c:v>0.596221923828125</c:v>
                </c:pt>
                <c:pt idx="1">
                  <c:v>0.49658182263374329</c:v>
                </c:pt>
                <c:pt idx="2">
                  <c:v>0.53822845220565796</c:v>
                </c:pt>
                <c:pt idx="3">
                  <c:v>0.5368461012840271</c:v>
                </c:pt>
                <c:pt idx="4">
                  <c:v>0.43051367998123169</c:v>
                </c:pt>
                <c:pt idx="5">
                  <c:v>0.34423235058784485</c:v>
                </c:pt>
                <c:pt idx="6">
                  <c:v>0.2788245677947998</c:v>
                </c:pt>
                <c:pt idx="7">
                  <c:v>0.23350906372070313</c:v>
                </c:pt>
                <c:pt idx="8">
                  <c:v>0.19021692872047424</c:v>
                </c:pt>
                <c:pt idx="9">
                  <c:v>0.15583983063697815</c:v>
                </c:pt>
                <c:pt idx="10">
                  <c:v>7.4387803673744202E-2</c:v>
                </c:pt>
                <c:pt idx="11">
                  <c:v>4.3683633208274841E-2</c:v>
                </c:pt>
                <c:pt idx="12">
                  <c:v>3.4785691648721695E-2</c:v>
                </c:pt>
                <c:pt idx="13">
                  <c:v>3.6496486514806747E-2</c:v>
                </c:pt>
                <c:pt idx="14">
                  <c:v>3.060004860162735E-2</c:v>
                </c:pt>
                <c:pt idx="15">
                  <c:v>2.6857953518629074E-2</c:v>
                </c:pt>
                <c:pt idx="16">
                  <c:v>2.8035175055265427E-2</c:v>
                </c:pt>
              </c:numCache>
            </c:numRef>
          </c:val>
          <c:smooth val="0"/>
          <c:extLst xmlns:c16r2="http://schemas.microsoft.com/office/drawing/2015/06/chart">
            <c:ext xmlns:c16="http://schemas.microsoft.com/office/drawing/2014/chart" uri="{C3380CC4-5D6E-409C-BE32-E72D297353CC}">
              <c16:uniqueId val="{00000001-ABCD-4C84-AD81-72D4ADE384FD}"/>
            </c:ext>
          </c:extLst>
        </c:ser>
        <c:ser>
          <c:idx val="2"/>
          <c:order val="2"/>
          <c:tx>
            <c:strRef>
              <c:f>Sheet1!$F$1</c:f>
              <c:strCache>
                <c:ptCount val="1"/>
                <c:pt idx="0">
                  <c:v>Service</c:v>
                </c:pt>
              </c:strCache>
            </c:strRef>
          </c:tx>
          <c:spPr>
            <a:ln w="50800" cap="rnd">
              <a:solidFill>
                <a:srgbClr val="C00000"/>
              </a:solidFill>
              <a:round/>
            </a:ln>
            <a:effectLst/>
          </c:spPr>
          <c:marker>
            <c:symbol val="none"/>
          </c:marker>
          <c:cat>
            <c:strRef>
              <c:f>Sheet1!$C$2:$C$18</c:f>
              <c:strCache>
                <c:ptCount val="17"/>
                <c:pt idx="0">
                  <c:v>1850</c:v>
                </c:pt>
                <c:pt idx="1">
                  <c:v>1860</c:v>
                </c:pt>
                <c:pt idx="2">
                  <c:v>1870</c:v>
                </c:pt>
                <c:pt idx="3">
                  <c:v>1880</c:v>
                </c:pt>
                <c:pt idx="4">
                  <c:v>1900</c:v>
                </c:pt>
                <c:pt idx="5">
                  <c:v>1910</c:v>
                </c:pt>
                <c:pt idx="6">
                  <c:v>1920</c:v>
                </c:pt>
                <c:pt idx="7">
                  <c:v>1930</c:v>
                </c:pt>
                <c:pt idx="8">
                  <c:v>1940</c:v>
                </c:pt>
                <c:pt idx="9">
                  <c:v>1950</c:v>
                </c:pt>
                <c:pt idx="10">
                  <c:v>1960</c:v>
                </c:pt>
                <c:pt idx="11">
                  <c:v>1970</c:v>
                </c:pt>
                <c:pt idx="12">
                  <c:v>1980</c:v>
                </c:pt>
                <c:pt idx="13">
                  <c:v>1990</c:v>
                </c:pt>
                <c:pt idx="14">
                  <c:v>2000</c:v>
                </c:pt>
                <c:pt idx="15">
                  <c:v>2008</c:v>
                </c:pt>
                <c:pt idx="16">
                  <c:v>2010</c:v>
                </c:pt>
              </c:strCache>
            </c:strRef>
          </c:cat>
          <c:val>
            <c:numRef>
              <c:f>Sheet1!$F$2:$F$18</c:f>
              <c:numCache>
                <c:formatCode>0%</c:formatCode>
                <c:ptCount val="17"/>
                <c:pt idx="0">
                  <c:v>0.19890284538269043</c:v>
                </c:pt>
                <c:pt idx="1">
                  <c:v>0.31532272696495056</c:v>
                </c:pt>
                <c:pt idx="2">
                  <c:v>0.28473556041717529</c:v>
                </c:pt>
                <c:pt idx="3">
                  <c:v>0.29992631077766418</c:v>
                </c:pt>
                <c:pt idx="4">
                  <c:v>0.36581066250801086</c:v>
                </c:pt>
                <c:pt idx="5">
                  <c:v>0.40403211116790771</c:v>
                </c:pt>
                <c:pt idx="6">
                  <c:v>0.42595651745796204</c:v>
                </c:pt>
                <c:pt idx="7">
                  <c:v>0.48118984699249268</c:v>
                </c:pt>
                <c:pt idx="8">
                  <c:v>0.49284520745277405</c:v>
                </c:pt>
                <c:pt idx="9">
                  <c:v>0.50922971963882446</c:v>
                </c:pt>
                <c:pt idx="10">
                  <c:v>0.60090255737304688</c:v>
                </c:pt>
                <c:pt idx="11">
                  <c:v>0.65875089168548584</c:v>
                </c:pt>
                <c:pt idx="12">
                  <c:v>0.68771076202392578</c:v>
                </c:pt>
                <c:pt idx="13">
                  <c:v>0.72417616844177246</c:v>
                </c:pt>
                <c:pt idx="14">
                  <c:v>0.75163072347640991</c:v>
                </c:pt>
                <c:pt idx="15">
                  <c:v>0.78216546773910522</c:v>
                </c:pt>
                <c:pt idx="16">
                  <c:v>0.78765863180160522</c:v>
                </c:pt>
              </c:numCache>
            </c:numRef>
          </c:val>
          <c:smooth val="0"/>
          <c:extLst xmlns:c16r2="http://schemas.microsoft.com/office/drawing/2015/06/chart">
            <c:ext xmlns:c16="http://schemas.microsoft.com/office/drawing/2014/chart" uri="{C3380CC4-5D6E-409C-BE32-E72D297353CC}">
              <c16:uniqueId val="{00000002-ABCD-4C84-AD81-72D4ADE384FD}"/>
            </c:ext>
          </c:extLst>
        </c:ser>
        <c:dLbls>
          <c:showLegendKey val="0"/>
          <c:showVal val="0"/>
          <c:showCatName val="0"/>
          <c:showSerName val="0"/>
          <c:showPercent val="0"/>
          <c:showBubbleSize val="0"/>
        </c:dLbls>
        <c:smooth val="0"/>
        <c:axId val="215331184"/>
        <c:axId val="215330096"/>
      </c:lineChart>
      <c:catAx>
        <c:axId val="21533118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5330096"/>
        <c:crosses val="autoZero"/>
        <c:auto val="1"/>
        <c:lblAlgn val="ctr"/>
        <c:lblOffset val="100"/>
        <c:tickLblSkip val="2"/>
        <c:noMultiLvlLbl val="0"/>
      </c:catAx>
      <c:valAx>
        <c:axId val="215330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5331184"/>
        <c:crosses val="autoZero"/>
        <c:crossBetween val="between"/>
        <c:majorUnit val="0.2"/>
      </c:valAx>
      <c:spPr>
        <a:noFill/>
        <a:ln>
          <a:noFill/>
        </a:ln>
        <a:effectLst/>
      </c:spPr>
    </c:plotArea>
    <c:legend>
      <c:legendPos val="b"/>
      <c:layout>
        <c:manualLayout>
          <c:xMode val="edge"/>
          <c:yMode val="edge"/>
          <c:x val="0.13246984949666102"/>
          <c:y val="0.16122769550763669"/>
          <c:w val="0.7899124555633078"/>
          <c:h val="7.593264865723131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ysClr val="window" lastClr="FFFFFF"/>
    </a:solidFill>
    <a:ln w="25400" cap="flat" cmpd="sng" algn="ctr">
      <a:solidFill>
        <a:sysClr val="windowText" lastClr="000000"/>
      </a:solidFill>
      <a:prstDash val="solid"/>
    </a:ln>
    <a:effectLst/>
  </c:spPr>
  <c:txPr>
    <a:bodyPr/>
    <a:lstStyle/>
    <a:p>
      <a:pPr>
        <a:defRPr sz="2000">
          <a:solidFill>
            <a:sysClr val="windowText" lastClr="000000"/>
          </a:solidFill>
          <a:latin typeface="+mn-lt"/>
          <a:ea typeface="+mn-ea"/>
          <a:cs typeface="+mn-c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8FEAED-503D-43BA-9EAE-C8D2F3E04C02}"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E6F2C7E-8378-48D3-9221-A0E8E0BB8CD7}">
      <dgm:prSet phldrT="[Text]" custT="1"/>
      <dgm:spPr/>
      <dgm:t>
        <a:bodyPr/>
        <a:lstStyle/>
        <a:p>
          <a:r>
            <a:rPr lang="en-US" sz="2000" dirty="0" smtClean="0">
              <a:effectLst>
                <a:outerShdw blurRad="38100" dist="38100" dir="2700000" algn="tl">
                  <a:srgbClr val="000000">
                    <a:alpha val="43137"/>
                  </a:srgbClr>
                </a:outerShdw>
              </a:effectLst>
              <a:latin typeface="Book Antiqua" panose="02040602050305030304" pitchFamily="18" charset="0"/>
            </a:rPr>
            <a:t>Trade</a:t>
          </a:r>
          <a:endParaRPr lang="en-US" sz="2000" dirty="0">
            <a:effectLst>
              <a:outerShdw blurRad="38100" dist="38100" dir="2700000" algn="tl">
                <a:srgbClr val="000000">
                  <a:alpha val="43137"/>
                </a:srgbClr>
              </a:outerShdw>
            </a:effectLst>
            <a:latin typeface="Book Antiqua" panose="02040602050305030304" pitchFamily="18" charset="0"/>
          </a:endParaRPr>
        </a:p>
      </dgm:t>
    </dgm:pt>
    <dgm:pt modelId="{77C54AE3-2F4B-4345-87F1-25A45ECAB67C}" type="parTrans" cxnId="{2479632D-ACF1-446E-BDEE-2EEB8751A9A7}">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74FB741F-8BA7-45B2-BFCE-C6B80098556C}" type="sibTrans" cxnId="{2479632D-ACF1-446E-BDEE-2EEB8751A9A7}">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96917015-F9E0-4385-9AFF-3D02A91E28D1}">
      <dgm:prSet phldrT="[Text]" custT="1"/>
      <dgm:spPr/>
      <dgm:t>
        <a:bodyPr/>
        <a:lstStyle/>
        <a:p>
          <a:r>
            <a:rPr lang="en-US" sz="2000" dirty="0" smtClean="0">
              <a:effectLst>
                <a:outerShdw blurRad="38100" dist="38100" dir="2700000" algn="tl">
                  <a:srgbClr val="000000">
                    <a:alpha val="43137"/>
                  </a:srgbClr>
                </a:outerShdw>
              </a:effectLst>
              <a:latin typeface="Book Antiqua" panose="02040602050305030304" pitchFamily="18" charset="0"/>
            </a:rPr>
            <a:t>Cities</a:t>
          </a:r>
          <a:endParaRPr lang="en-US" sz="2000" dirty="0">
            <a:effectLst>
              <a:outerShdw blurRad="38100" dist="38100" dir="2700000" algn="tl">
                <a:srgbClr val="000000">
                  <a:alpha val="43137"/>
                </a:srgbClr>
              </a:outerShdw>
            </a:effectLst>
            <a:latin typeface="Book Antiqua" panose="02040602050305030304" pitchFamily="18" charset="0"/>
          </a:endParaRPr>
        </a:p>
      </dgm:t>
    </dgm:pt>
    <dgm:pt modelId="{FE2E971A-50F4-4F14-A754-CD87FFB83D0D}" type="parTrans" cxnId="{06F3212A-A1EC-49BC-9B50-44D35172B982}">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83055E9E-4529-4D06-BA09-48699F03FD51}" type="sibTrans" cxnId="{06F3212A-A1EC-49BC-9B50-44D35172B982}">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B5109328-02DC-4E7A-892D-1FF29B92C970}">
      <dgm:prSet phldrT="[Text]" custT="1"/>
      <dgm:spPr/>
      <dgm:t>
        <a:bodyPr/>
        <a:lstStyle/>
        <a:p>
          <a:r>
            <a:rPr lang="en-US" sz="2000" dirty="0" smtClean="0">
              <a:effectLst>
                <a:outerShdw blurRad="38100" dist="38100" dir="2700000" algn="tl">
                  <a:srgbClr val="000000">
                    <a:alpha val="43137"/>
                  </a:srgbClr>
                </a:outerShdw>
              </a:effectLst>
              <a:latin typeface="Book Antiqua" panose="02040602050305030304" pitchFamily="18" charset="0"/>
            </a:rPr>
            <a:t>Ideas</a:t>
          </a:r>
          <a:endParaRPr lang="en-US" sz="2000" dirty="0">
            <a:effectLst>
              <a:outerShdw blurRad="38100" dist="38100" dir="2700000" algn="tl">
                <a:srgbClr val="000000">
                  <a:alpha val="43137"/>
                </a:srgbClr>
              </a:outerShdw>
            </a:effectLst>
            <a:latin typeface="Book Antiqua" panose="02040602050305030304" pitchFamily="18" charset="0"/>
          </a:endParaRPr>
        </a:p>
      </dgm:t>
    </dgm:pt>
    <dgm:pt modelId="{00CF6566-C0A8-4C28-B1A2-C8EE32522A86}" type="parTrans" cxnId="{9A575B9E-66B5-47CD-A8DB-69D49BC938EE}">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618ABE82-7AAD-4C6B-96A2-0B45978FB295}" type="sibTrans" cxnId="{9A575B9E-66B5-47CD-A8DB-69D49BC938EE}">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1605D946-791F-4BDB-B6E1-85437CBC68F6}">
      <dgm:prSet phldrT="[Text]" custT="1"/>
      <dgm:spPr/>
      <dgm:t>
        <a:bodyPr/>
        <a:lstStyle/>
        <a:p>
          <a:r>
            <a:rPr lang="en-US" sz="2000" dirty="0" smtClean="0">
              <a:effectLst>
                <a:outerShdw blurRad="38100" dist="38100" dir="2700000" algn="tl">
                  <a:srgbClr val="000000">
                    <a:alpha val="43137"/>
                  </a:srgbClr>
                </a:outerShdw>
              </a:effectLst>
              <a:latin typeface="Book Antiqua" panose="02040602050305030304" pitchFamily="18" charset="0"/>
            </a:rPr>
            <a:t>Agglomeration</a:t>
          </a:r>
          <a:endParaRPr lang="en-US" sz="2000" dirty="0">
            <a:effectLst>
              <a:outerShdw blurRad="38100" dist="38100" dir="2700000" algn="tl">
                <a:srgbClr val="000000">
                  <a:alpha val="43137"/>
                </a:srgbClr>
              </a:outerShdw>
            </a:effectLst>
            <a:latin typeface="Book Antiqua" panose="02040602050305030304" pitchFamily="18" charset="0"/>
          </a:endParaRPr>
        </a:p>
      </dgm:t>
    </dgm:pt>
    <dgm:pt modelId="{9911B7D2-E37D-43A5-ACDB-E59E640B7849}" type="parTrans" cxnId="{95581926-AE03-4B53-8A2C-A525A2E22327}">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911A98A4-ED0B-4445-B68C-44F522F50E26}" type="sibTrans" cxnId="{95581926-AE03-4B53-8A2C-A525A2E22327}">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D6DFDB71-1DA5-466E-8C3A-D6800119D84D}">
      <dgm:prSet phldrT="[Text]" custT="1"/>
      <dgm:spPr/>
      <dgm:t>
        <a:bodyPr/>
        <a:lstStyle/>
        <a:p>
          <a:r>
            <a:rPr lang="en-US" sz="2000" dirty="0" smtClean="0">
              <a:effectLst>
                <a:outerShdw blurRad="38100" dist="38100" dir="2700000" algn="tl">
                  <a:srgbClr val="000000">
                    <a:alpha val="43137"/>
                  </a:srgbClr>
                </a:outerShdw>
              </a:effectLst>
              <a:latin typeface="Book Antiqua" panose="02040602050305030304" pitchFamily="18" charset="0"/>
            </a:rPr>
            <a:t>Growth</a:t>
          </a:r>
          <a:endParaRPr lang="en-US" sz="2000" dirty="0">
            <a:effectLst>
              <a:outerShdw blurRad="38100" dist="38100" dir="2700000" algn="tl">
                <a:srgbClr val="000000">
                  <a:alpha val="43137"/>
                </a:srgbClr>
              </a:outerShdw>
            </a:effectLst>
            <a:latin typeface="Book Antiqua" panose="02040602050305030304" pitchFamily="18" charset="0"/>
          </a:endParaRPr>
        </a:p>
      </dgm:t>
    </dgm:pt>
    <dgm:pt modelId="{200AC53F-94CE-4D53-B8B0-D90D435967A1}" type="sibTrans" cxnId="{52B13F9E-1825-44C3-AE59-3FA46252AA37}">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EC978120-2598-40BB-BDC6-74886F46772B}" type="parTrans" cxnId="{52B13F9E-1825-44C3-AE59-3FA46252AA37}">
      <dgm:prSet/>
      <dgm:spPr/>
      <dgm:t>
        <a:bodyPr/>
        <a:lstStyle/>
        <a:p>
          <a:endParaRPr lang="en-US" sz="1800">
            <a:effectLst>
              <a:outerShdw blurRad="38100" dist="38100" dir="2700000" algn="tl">
                <a:srgbClr val="000000">
                  <a:alpha val="43137"/>
                </a:srgbClr>
              </a:outerShdw>
            </a:effectLst>
            <a:latin typeface="Book Antiqua" panose="02040602050305030304" pitchFamily="18" charset="0"/>
          </a:endParaRPr>
        </a:p>
      </dgm:t>
    </dgm:pt>
    <dgm:pt modelId="{77233E8A-3ECF-441E-BA87-B2EBA17651BE}" type="pres">
      <dgm:prSet presAssocID="{D68FEAED-503D-43BA-9EAE-C8D2F3E04C02}" presName="Name0" presStyleCnt="0">
        <dgm:presLayoutVars>
          <dgm:dir/>
          <dgm:resizeHandles val="exact"/>
        </dgm:presLayoutVars>
      </dgm:prSet>
      <dgm:spPr/>
      <dgm:t>
        <a:bodyPr/>
        <a:lstStyle/>
        <a:p>
          <a:endParaRPr lang="en-US"/>
        </a:p>
      </dgm:t>
    </dgm:pt>
    <dgm:pt modelId="{9FBAB7D1-D41B-43C9-B2B8-E11D5E7D290C}" type="pres">
      <dgm:prSet presAssocID="{D68FEAED-503D-43BA-9EAE-C8D2F3E04C02}" presName="cycle" presStyleCnt="0"/>
      <dgm:spPr/>
    </dgm:pt>
    <dgm:pt modelId="{3EA0C365-D2D1-4132-9957-E4BCEA43088D}" type="pres">
      <dgm:prSet presAssocID="{1E6F2C7E-8378-48D3-9221-A0E8E0BB8CD7}" presName="nodeFirstNode" presStyleLbl="node1" presStyleIdx="0" presStyleCnt="5">
        <dgm:presLayoutVars>
          <dgm:bulletEnabled val="1"/>
        </dgm:presLayoutVars>
      </dgm:prSet>
      <dgm:spPr/>
      <dgm:t>
        <a:bodyPr/>
        <a:lstStyle/>
        <a:p>
          <a:endParaRPr lang="en-US"/>
        </a:p>
      </dgm:t>
    </dgm:pt>
    <dgm:pt modelId="{182B3DBC-BD5C-4C19-AE99-93BAA6E41C4E}" type="pres">
      <dgm:prSet presAssocID="{74FB741F-8BA7-45B2-BFCE-C6B80098556C}" presName="sibTransFirstNode" presStyleLbl="bgShp" presStyleIdx="0" presStyleCnt="1"/>
      <dgm:spPr/>
      <dgm:t>
        <a:bodyPr/>
        <a:lstStyle/>
        <a:p>
          <a:endParaRPr lang="en-US"/>
        </a:p>
      </dgm:t>
    </dgm:pt>
    <dgm:pt modelId="{13782688-2DE3-4AAA-811F-8AD3F7CF0DCA}" type="pres">
      <dgm:prSet presAssocID="{96917015-F9E0-4385-9AFF-3D02A91E28D1}" presName="nodeFollowingNodes" presStyleLbl="node1" presStyleIdx="1" presStyleCnt="5">
        <dgm:presLayoutVars>
          <dgm:bulletEnabled val="1"/>
        </dgm:presLayoutVars>
      </dgm:prSet>
      <dgm:spPr/>
      <dgm:t>
        <a:bodyPr/>
        <a:lstStyle/>
        <a:p>
          <a:endParaRPr lang="en-US"/>
        </a:p>
      </dgm:t>
    </dgm:pt>
    <dgm:pt modelId="{39202390-0336-480A-806F-74CB5F1DEE30}" type="pres">
      <dgm:prSet presAssocID="{B5109328-02DC-4E7A-892D-1FF29B92C970}" presName="nodeFollowingNodes" presStyleLbl="node1" presStyleIdx="2" presStyleCnt="5">
        <dgm:presLayoutVars>
          <dgm:bulletEnabled val="1"/>
        </dgm:presLayoutVars>
      </dgm:prSet>
      <dgm:spPr/>
      <dgm:t>
        <a:bodyPr/>
        <a:lstStyle/>
        <a:p>
          <a:endParaRPr lang="en-US"/>
        </a:p>
      </dgm:t>
    </dgm:pt>
    <dgm:pt modelId="{EC897590-29FB-4F43-BF48-48A526B7CC71}" type="pres">
      <dgm:prSet presAssocID="{D6DFDB71-1DA5-466E-8C3A-D6800119D84D}" presName="nodeFollowingNodes" presStyleLbl="node1" presStyleIdx="3" presStyleCnt="5">
        <dgm:presLayoutVars>
          <dgm:bulletEnabled val="1"/>
        </dgm:presLayoutVars>
      </dgm:prSet>
      <dgm:spPr/>
      <dgm:t>
        <a:bodyPr/>
        <a:lstStyle/>
        <a:p>
          <a:endParaRPr lang="en-US"/>
        </a:p>
      </dgm:t>
    </dgm:pt>
    <dgm:pt modelId="{7836F64D-0DF5-4089-B1F2-A84B76B0DCE2}" type="pres">
      <dgm:prSet presAssocID="{1605D946-791F-4BDB-B6E1-85437CBC68F6}" presName="nodeFollowingNodes" presStyleLbl="node1" presStyleIdx="4" presStyleCnt="5">
        <dgm:presLayoutVars>
          <dgm:bulletEnabled val="1"/>
        </dgm:presLayoutVars>
      </dgm:prSet>
      <dgm:spPr/>
      <dgm:t>
        <a:bodyPr/>
        <a:lstStyle/>
        <a:p>
          <a:endParaRPr lang="en-US"/>
        </a:p>
      </dgm:t>
    </dgm:pt>
  </dgm:ptLst>
  <dgm:cxnLst>
    <dgm:cxn modelId="{2479632D-ACF1-446E-BDEE-2EEB8751A9A7}" srcId="{D68FEAED-503D-43BA-9EAE-C8D2F3E04C02}" destId="{1E6F2C7E-8378-48D3-9221-A0E8E0BB8CD7}" srcOrd="0" destOrd="0" parTransId="{77C54AE3-2F4B-4345-87F1-25A45ECAB67C}" sibTransId="{74FB741F-8BA7-45B2-BFCE-C6B80098556C}"/>
    <dgm:cxn modelId="{610E6210-0CA7-4D9D-939F-220F8846282D}" type="presOf" srcId="{D68FEAED-503D-43BA-9EAE-C8D2F3E04C02}" destId="{77233E8A-3ECF-441E-BA87-B2EBA17651BE}" srcOrd="0" destOrd="0" presId="urn:microsoft.com/office/officeart/2005/8/layout/cycle3"/>
    <dgm:cxn modelId="{613C42F4-36F2-43ED-8B7C-15DDFCA3E550}" type="presOf" srcId="{96917015-F9E0-4385-9AFF-3D02A91E28D1}" destId="{13782688-2DE3-4AAA-811F-8AD3F7CF0DCA}" srcOrd="0" destOrd="0" presId="urn:microsoft.com/office/officeart/2005/8/layout/cycle3"/>
    <dgm:cxn modelId="{95581926-AE03-4B53-8A2C-A525A2E22327}" srcId="{D68FEAED-503D-43BA-9EAE-C8D2F3E04C02}" destId="{1605D946-791F-4BDB-B6E1-85437CBC68F6}" srcOrd="4" destOrd="0" parTransId="{9911B7D2-E37D-43A5-ACDB-E59E640B7849}" sibTransId="{911A98A4-ED0B-4445-B68C-44F522F50E26}"/>
    <dgm:cxn modelId="{04690B1F-8C03-437A-B069-C76BEEFDDCE8}" type="presOf" srcId="{1605D946-791F-4BDB-B6E1-85437CBC68F6}" destId="{7836F64D-0DF5-4089-B1F2-A84B76B0DCE2}" srcOrd="0" destOrd="0" presId="urn:microsoft.com/office/officeart/2005/8/layout/cycle3"/>
    <dgm:cxn modelId="{AC91A7EE-ECE8-407B-84F6-A088977B241C}" type="presOf" srcId="{D6DFDB71-1DA5-466E-8C3A-D6800119D84D}" destId="{EC897590-29FB-4F43-BF48-48A526B7CC71}" srcOrd="0" destOrd="0" presId="urn:microsoft.com/office/officeart/2005/8/layout/cycle3"/>
    <dgm:cxn modelId="{32F1D8B6-2B2A-4E28-BDDC-BD01C25FD9E9}" type="presOf" srcId="{74FB741F-8BA7-45B2-BFCE-C6B80098556C}" destId="{182B3DBC-BD5C-4C19-AE99-93BAA6E41C4E}" srcOrd="0" destOrd="0" presId="urn:microsoft.com/office/officeart/2005/8/layout/cycle3"/>
    <dgm:cxn modelId="{C8A00D96-5B94-4C3C-A83E-98EA73477753}" type="presOf" srcId="{B5109328-02DC-4E7A-892D-1FF29B92C970}" destId="{39202390-0336-480A-806F-74CB5F1DEE30}" srcOrd="0" destOrd="0" presId="urn:microsoft.com/office/officeart/2005/8/layout/cycle3"/>
    <dgm:cxn modelId="{9A575B9E-66B5-47CD-A8DB-69D49BC938EE}" srcId="{D68FEAED-503D-43BA-9EAE-C8D2F3E04C02}" destId="{B5109328-02DC-4E7A-892D-1FF29B92C970}" srcOrd="2" destOrd="0" parTransId="{00CF6566-C0A8-4C28-B1A2-C8EE32522A86}" sibTransId="{618ABE82-7AAD-4C6B-96A2-0B45978FB295}"/>
    <dgm:cxn modelId="{06F3212A-A1EC-49BC-9B50-44D35172B982}" srcId="{D68FEAED-503D-43BA-9EAE-C8D2F3E04C02}" destId="{96917015-F9E0-4385-9AFF-3D02A91E28D1}" srcOrd="1" destOrd="0" parTransId="{FE2E971A-50F4-4F14-A754-CD87FFB83D0D}" sibTransId="{83055E9E-4529-4D06-BA09-48699F03FD51}"/>
    <dgm:cxn modelId="{06879B74-2E43-4A6A-A13D-35EFB531232E}" type="presOf" srcId="{1E6F2C7E-8378-48D3-9221-A0E8E0BB8CD7}" destId="{3EA0C365-D2D1-4132-9957-E4BCEA43088D}" srcOrd="0" destOrd="0" presId="urn:microsoft.com/office/officeart/2005/8/layout/cycle3"/>
    <dgm:cxn modelId="{52B13F9E-1825-44C3-AE59-3FA46252AA37}" srcId="{D68FEAED-503D-43BA-9EAE-C8D2F3E04C02}" destId="{D6DFDB71-1DA5-466E-8C3A-D6800119D84D}" srcOrd="3" destOrd="0" parTransId="{EC978120-2598-40BB-BDC6-74886F46772B}" sibTransId="{200AC53F-94CE-4D53-B8B0-D90D435967A1}"/>
    <dgm:cxn modelId="{2E1D7EC6-FFEC-4D03-A368-B556497A5708}" type="presParOf" srcId="{77233E8A-3ECF-441E-BA87-B2EBA17651BE}" destId="{9FBAB7D1-D41B-43C9-B2B8-E11D5E7D290C}" srcOrd="0" destOrd="0" presId="urn:microsoft.com/office/officeart/2005/8/layout/cycle3"/>
    <dgm:cxn modelId="{5F3811C3-02EF-4906-BA01-03EC98CFB61C}" type="presParOf" srcId="{9FBAB7D1-D41B-43C9-B2B8-E11D5E7D290C}" destId="{3EA0C365-D2D1-4132-9957-E4BCEA43088D}" srcOrd="0" destOrd="0" presId="urn:microsoft.com/office/officeart/2005/8/layout/cycle3"/>
    <dgm:cxn modelId="{4DB061CC-9132-4792-A7A8-F02211FB0308}" type="presParOf" srcId="{9FBAB7D1-D41B-43C9-B2B8-E11D5E7D290C}" destId="{182B3DBC-BD5C-4C19-AE99-93BAA6E41C4E}" srcOrd="1" destOrd="0" presId="urn:microsoft.com/office/officeart/2005/8/layout/cycle3"/>
    <dgm:cxn modelId="{13B96181-ED18-4BEB-96EC-CEEB236223EA}" type="presParOf" srcId="{9FBAB7D1-D41B-43C9-B2B8-E11D5E7D290C}" destId="{13782688-2DE3-4AAA-811F-8AD3F7CF0DCA}" srcOrd="2" destOrd="0" presId="urn:microsoft.com/office/officeart/2005/8/layout/cycle3"/>
    <dgm:cxn modelId="{A0C3A304-27DE-4630-914D-817F6FE6B9F2}" type="presParOf" srcId="{9FBAB7D1-D41B-43C9-B2B8-E11D5E7D290C}" destId="{39202390-0336-480A-806F-74CB5F1DEE30}" srcOrd="3" destOrd="0" presId="urn:microsoft.com/office/officeart/2005/8/layout/cycle3"/>
    <dgm:cxn modelId="{43851A89-196B-4E67-96AA-A1D96372B34C}" type="presParOf" srcId="{9FBAB7D1-D41B-43C9-B2B8-E11D5E7D290C}" destId="{EC897590-29FB-4F43-BF48-48A526B7CC71}" srcOrd="4" destOrd="0" presId="urn:microsoft.com/office/officeart/2005/8/layout/cycle3"/>
    <dgm:cxn modelId="{6B661BDE-AB61-49AB-980F-1613A4EFEABA}" type="presParOf" srcId="{9FBAB7D1-D41B-43C9-B2B8-E11D5E7D290C}" destId="{7836F64D-0DF5-4089-B1F2-A84B76B0DCE2}"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FD56BF-B9AB-4D68-9CE0-EC727F81B46A}" type="datetimeFigureOut">
              <a:rPr lang="en-US" smtClean="0"/>
              <a:t>4/13/2017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D0ED96-D36E-4604-ADC6-3712543F6195}" type="slidenum">
              <a:rPr lang="en-US" smtClean="0"/>
              <a:t>‹#›</a:t>
            </a:fld>
            <a:endParaRPr lang="en-US"/>
          </a:p>
        </p:txBody>
      </p:sp>
    </p:spTree>
    <p:extLst>
      <p:ext uri="{BB962C8B-B14F-4D97-AF65-F5344CB8AC3E}">
        <p14:creationId xmlns:p14="http://schemas.microsoft.com/office/powerpoint/2010/main" val="20235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Showing</a:t>
            </a:r>
            <a:r>
              <a:rPr lang="en-US" baseline="0" dirty="0" smtClean="0"/>
              <a:t> data for Forests only, but agricultural gains are the other side of the coin of forest losses until 1920s, and lately forest losses are dominated by urban growth, so our results pertain to these three major land use classes</a:t>
            </a:r>
            <a:endParaRPr lang="en-US" dirty="0"/>
          </a:p>
        </p:txBody>
      </p:sp>
      <p:sp>
        <p:nvSpPr>
          <p:cNvPr id="4" name="Slide Number Placeholder 3"/>
          <p:cNvSpPr>
            <a:spLocks noGrp="1"/>
          </p:cNvSpPr>
          <p:nvPr>
            <p:ph type="sldNum" sz="quarter" idx="10"/>
          </p:nvPr>
        </p:nvSpPr>
        <p:spPr/>
        <p:txBody>
          <a:bodyPr/>
          <a:lstStyle/>
          <a:p>
            <a:fld id="{85D0ED96-D36E-4604-ADC6-3712543F6195}" type="slidenum">
              <a:rPr lang="en-US" smtClean="0"/>
              <a:t>35</a:t>
            </a:fld>
            <a:endParaRPr lang="en-US"/>
          </a:p>
        </p:txBody>
      </p:sp>
    </p:spTree>
    <p:extLst>
      <p:ext uri="{BB962C8B-B14F-4D97-AF65-F5344CB8AC3E}">
        <p14:creationId xmlns:p14="http://schemas.microsoft.com/office/powerpoint/2010/main" val="30370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Connecticut ,</a:t>
            </a:r>
            <a:r>
              <a:rPr lang="en-US" baseline="0" dirty="0" smtClean="0"/>
              <a:t> Georgia, Maryland, Massachusetts, New Hampshire, New Jersey</a:t>
            </a:r>
            <a:endParaRPr lang="en-US" dirty="0" smtClean="0"/>
          </a:p>
        </p:txBody>
      </p:sp>
      <p:sp>
        <p:nvSpPr>
          <p:cNvPr id="4" name="Slide Number Placeholder 3"/>
          <p:cNvSpPr>
            <a:spLocks noGrp="1"/>
          </p:cNvSpPr>
          <p:nvPr>
            <p:ph type="sldNum" sz="quarter" idx="10"/>
          </p:nvPr>
        </p:nvSpPr>
        <p:spPr/>
        <p:txBody>
          <a:bodyPr/>
          <a:lstStyle/>
          <a:p>
            <a:fld id="{85D0ED96-D36E-4604-ADC6-3712543F6195}" type="slidenum">
              <a:rPr lang="en-US" smtClean="0"/>
              <a:t>45</a:t>
            </a:fld>
            <a:endParaRPr lang="en-US"/>
          </a:p>
        </p:txBody>
      </p:sp>
    </p:spTree>
    <p:extLst>
      <p:ext uri="{BB962C8B-B14F-4D97-AF65-F5344CB8AC3E}">
        <p14:creationId xmlns:p14="http://schemas.microsoft.com/office/powerpoint/2010/main" val="3309671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tx1">
              <a:lumMod val="75000"/>
              <a:lumOff val="2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39845703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51054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9" name="Rectangle 8"/>
          <p:cNvSpPr/>
          <p:nvPr/>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25" y="0"/>
            <a:ext cx="9134475" cy="762000"/>
          </a:xfrm>
        </p:spPr>
        <p:txBody>
          <a:bodyPr/>
          <a:lstStyle>
            <a:lvl1pPr>
              <a:defRPr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28132030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1"/>
            <a:ext cx="4038600" cy="5029200"/>
          </a:xfrm>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1"/>
            <a:ext cx="4038600" cy="5029200"/>
          </a:xfrm>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7" y="0"/>
            <a:ext cx="9129713" cy="762000"/>
          </a:xfrm>
        </p:spPr>
        <p:txBody>
          <a:bodyPr/>
          <a:lstStyle>
            <a:lvl1pPr>
              <a:defRPr b="1">
                <a:solidFill>
                  <a:schemeClr val="bg1"/>
                </a:solidFill>
              </a:defRPr>
            </a:lvl1pPr>
          </a:lstStyle>
          <a:p>
            <a:r>
              <a:rPr lang="en-US" smtClean="0"/>
              <a:t>Click to edit Master title style</a:t>
            </a:r>
            <a:endParaRPr lang="en-US"/>
          </a:p>
        </p:txBody>
      </p:sp>
      <p:sp>
        <p:nvSpPr>
          <p:cNvPr id="21" name="Rectangle 20"/>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TextBox 21"/>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4"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2" name="Rounded Rectangle 11"/>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31816135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1"/>
            <a:ext cx="4038600" cy="5029200"/>
          </a:xfrm>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1"/>
            <a:ext cx="4038600" cy="5029200"/>
          </a:xfrm>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7" y="0"/>
            <a:ext cx="9129713" cy="762000"/>
          </a:xfrm>
        </p:spPr>
        <p:txBody>
          <a:bodyPr/>
          <a:lstStyle>
            <a:lvl1pPr>
              <a:defRPr b="1">
                <a:solidFill>
                  <a:schemeClr val="bg1"/>
                </a:solidFill>
              </a:defRPr>
            </a:lvl1pPr>
          </a:lstStyle>
          <a:p>
            <a:r>
              <a:rPr lang="en-US" smtClean="0"/>
              <a:t>Click to edit Master title style</a:t>
            </a:r>
            <a:endParaRPr lang="en-US"/>
          </a:p>
        </p:txBody>
      </p:sp>
      <p:sp>
        <p:nvSpPr>
          <p:cNvPr id="21" name="Rectangle 20"/>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2791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90600"/>
            <a:ext cx="4040188" cy="63976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0362"/>
            <a:ext cx="4040188" cy="431323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90600"/>
            <a:ext cx="4041775" cy="63976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0362"/>
            <a:ext cx="4041775" cy="431323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7" y="15317"/>
            <a:ext cx="9129713" cy="746683"/>
          </a:xfrm>
        </p:spPr>
        <p:txBody>
          <a:bodyPr/>
          <a:lstStyle>
            <a:lvl1pPr>
              <a:defRPr b="1">
                <a:solidFill>
                  <a:schemeClr val="bg1"/>
                </a:solidFill>
              </a:defRPr>
            </a:lvl1pPr>
          </a:lstStyle>
          <a:p>
            <a:r>
              <a:rPr lang="en-US" smtClean="0"/>
              <a:t>Click to edit Master title style</a:t>
            </a:r>
            <a:endParaRPr lang="en-US"/>
          </a:p>
        </p:txBody>
      </p:sp>
      <p:sp>
        <p:nvSpPr>
          <p:cNvPr id="14" name="Rectangle 13"/>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 name="TextBox 17"/>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0"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5" name="Rounded Rectangle 14"/>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23534299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90600"/>
            <a:ext cx="4040188" cy="63976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0362"/>
            <a:ext cx="4040188" cy="431323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90600"/>
            <a:ext cx="4041775" cy="639762"/>
          </a:xfrm>
        </p:spPr>
        <p:txBody>
          <a:bodyPr anchor="b"/>
          <a:lstStyle>
            <a:lvl1pPr marL="0" indent="0">
              <a:buNone/>
              <a:defRPr sz="2400" b="1">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0362"/>
            <a:ext cx="4041775" cy="431323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7" y="15317"/>
            <a:ext cx="9129713" cy="746683"/>
          </a:xfrm>
        </p:spPr>
        <p:txBody>
          <a:bodyPr/>
          <a:lstStyle>
            <a:lvl1pPr>
              <a:defRPr b="1">
                <a:solidFill>
                  <a:schemeClr val="bg1"/>
                </a:solidFill>
              </a:defRPr>
            </a:lvl1pPr>
          </a:lstStyle>
          <a:p>
            <a:r>
              <a:rPr lang="en-US" smtClean="0"/>
              <a:t>Click to edit Master title style</a:t>
            </a:r>
            <a:endParaRPr lang="en-US"/>
          </a:p>
        </p:txBody>
      </p:sp>
      <p:sp>
        <p:nvSpPr>
          <p:cNvPr id="14" name="Rectangle 13"/>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38557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7" y="0"/>
            <a:ext cx="9129713" cy="762000"/>
          </a:xfrm>
        </p:spPr>
        <p:txBody>
          <a:bodyPr/>
          <a:lstStyle>
            <a:lvl1pPr>
              <a:defRPr b="1">
                <a:solidFill>
                  <a:schemeClr val="bg1"/>
                </a:solidFill>
              </a:defRPr>
            </a:lvl1pPr>
          </a:lstStyle>
          <a:p>
            <a:r>
              <a:rPr lang="en-US" smtClean="0"/>
              <a:t>Click to edit Master title style</a:t>
            </a:r>
            <a:endParaRPr lang="en-US"/>
          </a:p>
        </p:txBody>
      </p:sp>
      <p:sp>
        <p:nvSpPr>
          <p:cNvPr id="10" name="Rectangle 9"/>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4" name="TextBox 13"/>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6"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1" name="Rounded Rectangle 10"/>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39255160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87" y="0"/>
            <a:ext cx="9129713" cy="762000"/>
          </a:xfrm>
        </p:spPr>
        <p:txBody>
          <a:bodyPr/>
          <a:lstStyle>
            <a:lvl1pPr>
              <a:defRPr b="1">
                <a:solidFill>
                  <a:schemeClr val="bg1"/>
                </a:solidFill>
              </a:defRPr>
            </a:lvl1pPr>
          </a:lstStyle>
          <a:p>
            <a:r>
              <a:rPr lang="en-US" smtClean="0"/>
              <a:t>Click to edit Master title style</a:t>
            </a:r>
            <a:endParaRPr lang="en-US"/>
          </a:p>
        </p:txBody>
      </p:sp>
      <p:sp>
        <p:nvSpPr>
          <p:cNvPr id="10" name="Rectangle 9"/>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2647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TextBox 13"/>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6"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71" y="6484260"/>
            <a:ext cx="342104" cy="37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Y:\LAB_LUNCH\LOGO\LOGO_inspirations\uwlogo_web_sm_f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338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8224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Rectangle 12"/>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4" name="TextBox 13"/>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6"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8" name="Rounded Rectangle 7"/>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25097840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bg1">
              <a:lumMod val="7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tx1">
                    <a:lumMod val="75000"/>
                    <a:lumOff val="25000"/>
                  </a:schemeClr>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37150825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lumMod val="95000"/>
                  </a:schemeClr>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userDrawn="1"/>
        </p:nvSpPr>
        <p:spPr>
          <a:xfrm>
            <a:off x="14287"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2721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5240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314450"/>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Rectangle 11"/>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6" name="TextBox 15"/>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8"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1" name="Rounded Rectangle 10"/>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283522241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nchor="b"/>
          <a:lstStyle>
            <a:lvl1pPr algn="l">
              <a:defRPr sz="2000" b="1">
                <a:solidFill>
                  <a:schemeClr val="bg1">
                    <a:lumMod val="9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52400"/>
            <a:ext cx="5111750" cy="585311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314450"/>
            <a:ext cx="3008313" cy="4691063"/>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Rectangle 11"/>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5014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solidFill>
                  <a:schemeClr val="bg1">
                    <a:lumMod val="95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457201"/>
            <a:ext cx="5486400" cy="4041774"/>
          </a:xfrm>
        </p:spPr>
        <p:txBody>
          <a:bodyPr/>
          <a:lstStyle>
            <a:lvl1pPr marL="0" indent="0">
              <a:buNone/>
              <a:defRPr sz="3200">
                <a:solidFill>
                  <a:schemeClr val="bg1">
                    <a:lumMod val="9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Rectangle 11"/>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6" name="TextBox 15"/>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8"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1" name="Rounded Rectangle 10"/>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390473400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solidFill>
                  <a:schemeClr val="bg1">
                    <a:lumMod val="95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457201"/>
            <a:ext cx="5486400" cy="4041774"/>
          </a:xfrm>
        </p:spPr>
        <p:txBody>
          <a:bodyPr/>
          <a:lstStyle>
            <a:lvl1pPr marL="0" indent="0">
              <a:buNone/>
              <a:defRPr sz="3200">
                <a:solidFill>
                  <a:schemeClr val="bg1">
                    <a:lumMod val="9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Rectangle 11"/>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095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838201"/>
            <a:ext cx="8229600" cy="5181599"/>
          </a:xfrm>
        </p:spPr>
        <p:txBody>
          <a:bodyPr vert="eaVert"/>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lstStyle>
            <a:lvl1pPr>
              <a:defRPr b="1">
                <a:solidFill>
                  <a:schemeClr val="bg1"/>
                </a:solidFill>
              </a:defRPr>
            </a:lvl1pPr>
          </a:lstStyle>
          <a:p>
            <a:r>
              <a:rPr lang="en-US" smtClean="0"/>
              <a:t>Click to edit Master title style</a:t>
            </a:r>
            <a:endParaRPr lang="en-US"/>
          </a:p>
        </p:txBody>
      </p:sp>
      <p:sp>
        <p:nvSpPr>
          <p:cNvPr id="11" name="Rectangle 10"/>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5" name="TextBox 14"/>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7"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2" name="Rounded Rectangle 11"/>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1809405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838201"/>
            <a:ext cx="8229600" cy="5181599"/>
          </a:xfrm>
        </p:spPr>
        <p:txBody>
          <a:bodyPr vert="eaVert"/>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lstStyle>
            <a:lvl1pPr>
              <a:defRPr b="1">
                <a:solidFill>
                  <a:schemeClr val="bg1"/>
                </a:solidFill>
              </a:defRPr>
            </a:lvl1pPr>
          </a:lstStyle>
          <a:p>
            <a:r>
              <a:rPr lang="en-US" smtClean="0"/>
              <a:t>Click to edit Master title style</a:t>
            </a:r>
            <a:endParaRPr lang="en-US"/>
          </a:p>
        </p:txBody>
      </p:sp>
      <p:sp>
        <p:nvSpPr>
          <p:cNvPr id="11" name="Rectangle 10"/>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6157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745162"/>
          </a:xfrm>
        </p:spPr>
        <p:txBody>
          <a:bodyPr vert="eaVert"/>
          <a:lstStyle>
            <a:lvl1pPr>
              <a:defRPr>
                <a:solidFill>
                  <a:schemeClr val="bg1">
                    <a:lumMod val="95000"/>
                  </a:schemeClr>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745162"/>
          </a:xfrm>
        </p:spPr>
        <p:txBody>
          <a:bodyPr vert="eaVert"/>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Rectangle 19"/>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10" name="Rounded Rectangle 9"/>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42661431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745162"/>
          </a:xfrm>
        </p:spPr>
        <p:txBody>
          <a:bodyPr vert="eaVert"/>
          <a:lstStyle>
            <a:lvl1pPr>
              <a:defRPr>
                <a:solidFill>
                  <a:schemeClr val="bg1">
                    <a:lumMod val="95000"/>
                  </a:schemeClr>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745162"/>
          </a:xfrm>
        </p:spPr>
        <p:txBody>
          <a:bodyPr vert="eaVert"/>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Rectangle 19"/>
          <p:cNvSpPr/>
          <p:nvPr userDrawn="1"/>
        </p:nvSpPr>
        <p:spPr>
          <a:xfrm>
            <a:off x="4956"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3871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accent3"/>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7273321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accent5"/>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7273321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accent3">
              <a:lumMod val="5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7273321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accent2"/>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7273321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chemeClr val="accent6"/>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7273321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18" name="Subtitle 2"/>
          <p:cNvSpPr txBox="1">
            <a:spLocks/>
          </p:cNvSpPr>
          <p:nvPr userDrawn="1"/>
        </p:nvSpPr>
        <p:spPr>
          <a:xfrm>
            <a:off x="0" y="381000"/>
            <a:ext cx="9144000" cy="1066800"/>
          </a:xfrm>
          <a:prstGeom prst="rect">
            <a:avLst/>
          </a:prstGeom>
          <a:solidFill>
            <a:srgbClr val="DAA520"/>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b="1" dirty="0">
              <a:solidFill>
                <a:schemeClr val="bg1"/>
              </a:solidFill>
            </a:endParaRPr>
          </a:p>
        </p:txBody>
      </p:sp>
      <p:sp>
        <p:nvSpPr>
          <p:cNvPr id="2" name="Title 1"/>
          <p:cNvSpPr>
            <a:spLocks noGrp="1"/>
          </p:cNvSpPr>
          <p:nvPr>
            <p:ph type="ctrTitle"/>
          </p:nvPr>
        </p:nvSpPr>
        <p:spPr>
          <a:xfrm>
            <a:off x="14286" y="381001"/>
            <a:ext cx="9129713" cy="1066800"/>
          </a:xfrm>
        </p:spPr>
        <p:txBody>
          <a:bodyPr/>
          <a:lstStyle>
            <a:lvl1pPr>
              <a:defRPr b="1">
                <a:solidFill>
                  <a:schemeClr val="bg1"/>
                </a:solidFill>
              </a:defRPr>
            </a:lvl1pPr>
          </a:lstStyle>
          <a:p>
            <a:r>
              <a:rPr lang="en-US" smtClean="0"/>
              <a:t>Click to edit Master title style</a:t>
            </a:r>
            <a:endParaRPr lang="en-US"/>
          </a:p>
        </p:txBody>
      </p:sp>
      <p:sp>
        <p:nvSpPr>
          <p:cNvPr id="20" name="Rectangle 19"/>
          <p:cNvSpPr/>
          <p:nvPr userDrawn="1"/>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TextBox 20"/>
          <p:cNvSpPr txBox="1"/>
          <p:nvPr userDrawn="1"/>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23" name="Subtitle 2"/>
          <p:cNvSpPr txBox="1">
            <a:spLocks/>
          </p:cNvSpPr>
          <p:nvPr userDrawn="1"/>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4" name="Rounded Rectangle 23"/>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6476587"/>
            <a:ext cx="4724400" cy="376748"/>
          </a:xfrm>
        </p:spPr>
        <p:txBody>
          <a:bodyPr>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17273321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51054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14287" y="15317"/>
            <a:ext cx="9129713" cy="746683"/>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9" name="Rectangle 8"/>
          <p:cNvSpPr/>
          <p:nvPr/>
        </p:nvSpPr>
        <p:spPr>
          <a:xfrm>
            <a:off x="0" y="6476587"/>
            <a:ext cx="9129713" cy="371030"/>
          </a:xfrm>
          <a:prstGeom prst="rect">
            <a:avLst/>
          </a:prstGeom>
          <a:solidFill>
            <a:schemeClr val="tx1">
              <a:lumMod val="75000"/>
              <a:lumOff val="25000"/>
            </a:schemeClr>
          </a:solidFill>
          <a:ln>
            <a:solidFill>
              <a:schemeClr val="tx1">
                <a:lumMod val="75000"/>
                <a:lumOff val="25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 name="TextBox 10"/>
          <p:cNvSpPr txBox="1"/>
          <p:nvPr/>
        </p:nvSpPr>
        <p:spPr>
          <a:xfrm>
            <a:off x="381000" y="6409054"/>
            <a:ext cx="2226506" cy="401321"/>
          </a:xfrm>
          <a:prstGeom prst="rect">
            <a:avLst/>
          </a:prstGeom>
          <a:noFill/>
        </p:spPr>
        <p:txBody>
          <a:bodyPr wrap="square" rtlCol="0">
            <a:spAutoFit/>
          </a:bodyPr>
          <a:lstStyle/>
          <a:p>
            <a:r>
              <a:rPr lang="en-US" sz="2000" b="1" smtClean="0">
                <a:solidFill>
                  <a:schemeClr val="bg1"/>
                </a:solidFill>
              </a:rPr>
              <a:t>SILVIS Lab</a:t>
            </a:r>
            <a:endParaRPr lang="en-US" sz="2000" b="1">
              <a:solidFill>
                <a:schemeClr val="bg1"/>
              </a:solidFill>
            </a:endParaRPr>
          </a:p>
        </p:txBody>
      </p:sp>
      <p:sp>
        <p:nvSpPr>
          <p:cNvPr id="14" name="Subtitle 2"/>
          <p:cNvSpPr txBox="1">
            <a:spLocks/>
          </p:cNvSpPr>
          <p:nvPr/>
        </p:nvSpPr>
        <p:spPr>
          <a:xfrm>
            <a:off x="396744" y="6656846"/>
            <a:ext cx="4499106" cy="152323"/>
          </a:xfrm>
          <a:prstGeom prst="rect">
            <a:avLst/>
          </a:prstGeom>
        </p:spPr>
        <p:txBody>
          <a:bodyPr>
            <a:noAutofit/>
          </a:bodyPr>
          <a:lstStyle>
            <a:lvl1pPr marL="587799" indent="-587799" algn="l" defTabSz="1567464"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anose="020B0604020202020204"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9pPr>
          </a:lstStyle>
          <a:p>
            <a:pPr marL="0" indent="0">
              <a:buNone/>
            </a:pPr>
            <a:r>
              <a:rPr lang="en-US" sz="1000" b="1" smtClean="0">
                <a:solidFill>
                  <a:schemeClr val="bg1"/>
                </a:solidFill>
              </a:rPr>
              <a:t>Spatial Analysis for Conservation and Sustainability</a:t>
            </a:r>
            <a:endParaRPr lang="en-US" sz="1000" b="1" dirty="0">
              <a:solidFill>
                <a:schemeClr val="bg1"/>
              </a:solidFill>
            </a:endParaRPr>
          </a:p>
        </p:txBody>
      </p:sp>
      <p:sp>
        <p:nvSpPr>
          <p:cNvPr id="2" name="Title 1"/>
          <p:cNvSpPr>
            <a:spLocks noGrp="1"/>
          </p:cNvSpPr>
          <p:nvPr>
            <p:ph type="title"/>
          </p:nvPr>
        </p:nvSpPr>
        <p:spPr>
          <a:xfrm>
            <a:off x="9525" y="0"/>
            <a:ext cx="9134475" cy="762000"/>
          </a:xfrm>
        </p:spPr>
        <p:txBody>
          <a:bodyPr/>
          <a:lstStyle>
            <a:lvl1pPr>
              <a:defRPr b="1">
                <a:solidFill>
                  <a:schemeClr val="bg1"/>
                </a:solidFill>
              </a:defRPr>
            </a:lvl1pPr>
          </a:lstStyle>
          <a:p>
            <a:r>
              <a:rPr lang="en-US" smtClean="0"/>
              <a:t>Click to edit Master title style</a:t>
            </a:r>
            <a:endParaRPr lang="en-US"/>
          </a:p>
        </p:txBody>
      </p:sp>
      <p:sp>
        <p:nvSpPr>
          <p:cNvPr id="18" name="Rounded Rectangle 17"/>
          <p:cNvSpPr/>
          <p:nvPr userDrawn="1"/>
        </p:nvSpPr>
        <p:spPr>
          <a:xfrm>
            <a:off x="8062922" y="6497857"/>
            <a:ext cx="999277" cy="3294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Y:\LAB_LUNCH\LOGO\LOGO_inspirations\uwlogo_web_sm_f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837" y="6502144"/>
            <a:ext cx="952035" cy="320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82" y="6477318"/>
            <a:ext cx="346482" cy="376894"/>
          </a:xfrm>
          <a:prstGeom prst="rect">
            <a:avLst/>
          </a:prstGeom>
        </p:spPr>
      </p:pic>
    </p:spTree>
    <p:extLst>
      <p:ext uri="{BB962C8B-B14F-4D97-AF65-F5344CB8AC3E}">
        <p14:creationId xmlns:p14="http://schemas.microsoft.com/office/powerpoint/2010/main" val="36840329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7527145"/>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82" r:id="rId3"/>
    <p:sldLayoutId id="2147483683" r:id="rId4"/>
    <p:sldLayoutId id="2147483684" r:id="rId5"/>
    <p:sldLayoutId id="2147483685" r:id="rId6"/>
    <p:sldLayoutId id="2147483686" r:id="rId7"/>
    <p:sldLayoutId id="2147483687" r:id="rId8"/>
    <p:sldLayoutId id="2147483662" r:id="rId9"/>
    <p:sldLayoutId id="2147483689" r:id="rId10"/>
    <p:sldLayoutId id="2147483664" r:id="rId11"/>
    <p:sldLayoutId id="2147483690" r:id="rId12"/>
    <p:sldLayoutId id="2147483665" r:id="rId13"/>
    <p:sldLayoutId id="2147483691" r:id="rId14"/>
    <p:sldLayoutId id="2147483666" r:id="rId15"/>
    <p:sldLayoutId id="2147483692" r:id="rId16"/>
    <p:sldLayoutId id="2147483667" r:id="rId17"/>
    <p:sldLayoutId id="2147483680" r:id="rId18"/>
    <p:sldLayoutId id="2147483672" r:id="rId19"/>
    <p:sldLayoutId id="2147483663" r:id="rId20"/>
    <p:sldLayoutId id="2147483668" r:id="rId21"/>
    <p:sldLayoutId id="2147483693" r:id="rId22"/>
    <p:sldLayoutId id="2147483669" r:id="rId23"/>
    <p:sldLayoutId id="2147483694" r:id="rId24"/>
    <p:sldLayoutId id="2147483670" r:id="rId25"/>
    <p:sldLayoutId id="2147483695" r:id="rId26"/>
    <p:sldLayoutId id="2147483671" r:id="rId27"/>
    <p:sldLayoutId id="2147483696" r:id="rId28"/>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445" b="5555"/>
          <a:stretch/>
        </p:blipFill>
        <p:spPr>
          <a:xfrm flipH="1">
            <a:off x="0" y="228600"/>
            <a:ext cx="9144000" cy="6172200"/>
          </a:xfrm>
          <a:prstGeom prst="rect">
            <a:avLst/>
          </a:prstGeom>
        </p:spPr>
      </p:pic>
      <p:sp>
        <p:nvSpPr>
          <p:cNvPr id="9" name="Subtitle 2"/>
          <p:cNvSpPr txBox="1">
            <a:spLocks/>
          </p:cNvSpPr>
          <p:nvPr/>
        </p:nvSpPr>
        <p:spPr>
          <a:xfrm>
            <a:off x="304800" y="5029200"/>
            <a:ext cx="8534400" cy="1066800"/>
          </a:xfrm>
          <a:prstGeom prst="rect">
            <a:avLst/>
          </a:prstGeom>
          <a:solidFill>
            <a:srgbClr val="595959">
              <a:alpha val="81961"/>
            </a:srgb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smtClean="0">
                <a:solidFill>
                  <a:schemeClr val="bg1">
                    <a:lumMod val="95000"/>
                  </a:schemeClr>
                </a:solidFill>
                <a:latin typeface="Book Antiqua" panose="02040602050305030304" pitchFamily="18" charset="0"/>
              </a:rPr>
              <a:t>Volker C. </a:t>
            </a:r>
            <a:r>
              <a:rPr lang="en-US" sz="2800" b="1" dirty="0" err="1" smtClean="0">
                <a:solidFill>
                  <a:schemeClr val="bg1">
                    <a:lumMod val="95000"/>
                  </a:schemeClr>
                </a:solidFill>
                <a:latin typeface="Book Antiqua" panose="02040602050305030304" pitchFamily="18" charset="0"/>
              </a:rPr>
              <a:t>Radeloff</a:t>
            </a:r>
            <a:r>
              <a:rPr lang="en-US" sz="2800" b="1" dirty="0" smtClean="0">
                <a:solidFill>
                  <a:schemeClr val="bg1">
                    <a:lumMod val="95000"/>
                  </a:schemeClr>
                </a:solidFill>
                <a:latin typeface="Book Antiqua" panose="02040602050305030304" pitchFamily="18" charset="0"/>
              </a:rPr>
              <a:t>, and Van </a:t>
            </a:r>
            <a:r>
              <a:rPr lang="en-US" sz="2800" b="1" dirty="0" err="1" smtClean="0">
                <a:solidFill>
                  <a:schemeClr val="bg1">
                    <a:lumMod val="95000"/>
                  </a:schemeClr>
                </a:solidFill>
                <a:latin typeface="Book Antiqua" panose="02040602050305030304" pitchFamily="18" charset="0"/>
              </a:rPr>
              <a:t>Butsic</a:t>
            </a:r>
            <a:endParaRPr lang="en-US" sz="2800" b="1" dirty="0" smtClean="0">
              <a:solidFill>
                <a:schemeClr val="bg1">
                  <a:lumMod val="95000"/>
                </a:schemeClr>
              </a:solidFill>
              <a:latin typeface="Book Antiqua" panose="02040602050305030304" pitchFamily="18" charset="0"/>
            </a:endParaRPr>
          </a:p>
          <a:p>
            <a:r>
              <a:rPr lang="en-US" sz="2800" b="1" dirty="0">
                <a:solidFill>
                  <a:schemeClr val="bg1">
                    <a:lumMod val="95000"/>
                  </a:schemeClr>
                </a:solidFill>
                <a:latin typeface="Book Antiqua" panose="02040602050305030304" pitchFamily="18" charset="0"/>
              </a:rPr>
              <a:t>NASA LCLUC </a:t>
            </a:r>
            <a:r>
              <a:rPr lang="en-US" sz="2800" b="1" dirty="0" smtClean="0">
                <a:solidFill>
                  <a:schemeClr val="bg1">
                    <a:lumMod val="95000"/>
                  </a:schemeClr>
                </a:solidFill>
                <a:latin typeface="Book Antiqua" panose="02040602050305030304" pitchFamily="18" charset="0"/>
              </a:rPr>
              <a:t>Science Team Meeting 4/13/2017</a:t>
            </a:r>
            <a:endParaRPr lang="en-US" sz="2800" b="1" dirty="0">
              <a:solidFill>
                <a:schemeClr val="bg1">
                  <a:lumMod val="95000"/>
                </a:schemeClr>
              </a:solidFill>
              <a:latin typeface="Book Antiqua" panose="02040602050305030304" pitchFamily="18" charset="0"/>
            </a:endParaRPr>
          </a:p>
          <a:p>
            <a:endParaRPr lang="en-US" sz="3600" dirty="0">
              <a:solidFill>
                <a:schemeClr val="bg1">
                  <a:lumMod val="95000"/>
                </a:schemeClr>
              </a:solidFill>
            </a:endParaRPr>
          </a:p>
        </p:txBody>
      </p:sp>
      <p:sp>
        <p:nvSpPr>
          <p:cNvPr id="3" name="Subtitle 2"/>
          <p:cNvSpPr>
            <a:spLocks noGrp="1"/>
          </p:cNvSpPr>
          <p:nvPr>
            <p:ph idx="4294967295"/>
          </p:nvPr>
        </p:nvSpPr>
        <p:spPr>
          <a:xfrm>
            <a:off x="0" y="152400"/>
            <a:ext cx="9144000" cy="1524000"/>
          </a:xfrm>
          <a:solidFill>
            <a:schemeClr val="tx1">
              <a:lumMod val="75000"/>
              <a:lumOff val="25000"/>
            </a:schemeClr>
          </a:solidFill>
        </p:spPr>
        <p:txBody>
          <a:bodyPr>
            <a:noAutofit/>
          </a:bodyPr>
          <a:lstStyle/>
          <a:p>
            <a:pPr marL="0" indent="0" algn="ctr">
              <a:buNone/>
            </a:pPr>
            <a:r>
              <a:rPr lang="en-US" sz="2800" b="1" dirty="0">
                <a:latin typeface="Book Antiqua" panose="02040602050305030304" pitchFamily="18" charset="0"/>
              </a:rPr>
              <a:t>Structural transformation, increasing returns to scale </a:t>
            </a:r>
            <a:r>
              <a:rPr lang="en-US" sz="2800" b="1" dirty="0" smtClean="0">
                <a:latin typeface="Book Antiqua" panose="02040602050305030304" pitchFamily="18" charset="0"/>
              </a:rPr>
              <a:t/>
            </a:r>
            <a:br>
              <a:rPr lang="en-US" sz="2800" b="1" dirty="0" smtClean="0">
                <a:latin typeface="Book Antiqua" panose="02040602050305030304" pitchFamily="18" charset="0"/>
              </a:rPr>
            </a:br>
            <a:r>
              <a:rPr lang="en-US" sz="2800" b="1" dirty="0" smtClean="0">
                <a:latin typeface="Book Antiqua" panose="02040602050305030304" pitchFamily="18" charset="0"/>
              </a:rPr>
              <a:t>and </a:t>
            </a:r>
            <a:r>
              <a:rPr lang="en-US" sz="2800" b="1" dirty="0">
                <a:latin typeface="Book Antiqua" panose="02040602050305030304" pitchFamily="18" charset="0"/>
              </a:rPr>
              <a:t>land use change </a:t>
            </a:r>
            <a:r>
              <a:rPr lang="en-US" sz="2800" b="1" dirty="0" smtClean="0">
                <a:latin typeface="Book Antiqua" panose="02040602050305030304" pitchFamily="18" charset="0"/>
              </a:rPr>
              <a:t>– </a:t>
            </a:r>
            <a:br>
              <a:rPr lang="en-US" sz="2800" b="1" dirty="0" smtClean="0">
                <a:latin typeface="Book Antiqua" panose="02040602050305030304" pitchFamily="18" charset="0"/>
              </a:rPr>
            </a:br>
            <a:r>
              <a:rPr lang="en-US" sz="2800" b="1" dirty="0" smtClean="0">
                <a:latin typeface="Book Antiqua" panose="02040602050305030304" pitchFamily="18" charset="0"/>
              </a:rPr>
              <a:t>or </a:t>
            </a:r>
            <a:r>
              <a:rPr lang="en-US" sz="2800" b="1" dirty="0">
                <a:latin typeface="Book Antiqua" panose="02040602050305030304" pitchFamily="18" charset="0"/>
              </a:rPr>
              <a:t>a proposal for a unified land use theory</a:t>
            </a:r>
            <a:endParaRPr lang="en-US" sz="2400" b="1" dirty="0">
              <a:solidFill>
                <a:schemeClr val="bg1"/>
              </a:solidFill>
              <a:latin typeface="Book Antiqua" panose="02040602050305030304" pitchFamily="18" charset="0"/>
            </a:endParaRPr>
          </a:p>
        </p:txBody>
      </p:sp>
      <p:pic>
        <p:nvPicPr>
          <p:cNvPr id="8" name="Picture 3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491714"/>
            <a:ext cx="4419600" cy="35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3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4" name="Content Placeholder 2"/>
          <p:cNvSpPr txBox="1">
            <a:spLocks/>
          </p:cNvSpPr>
          <p:nvPr/>
        </p:nvSpPr>
        <p:spPr>
          <a:xfrm>
            <a:off x="457200" y="1951037"/>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Johann Heinrich von </a:t>
            </a:r>
            <a:r>
              <a:rPr kumimoji="0" lang="en-US" sz="3200" b="0" i="0" u="none" strike="noStrike" kern="1200" cap="none" spc="0" normalizeH="0" baseline="0" noProof="0" dirty="0" err="1" smtClean="0">
                <a:ln>
                  <a:noFill/>
                </a:ln>
                <a:solidFill>
                  <a:sysClr val="window" lastClr="FFFFFF"/>
                </a:solidFill>
                <a:effectLst/>
                <a:uLnTx/>
                <a:uFillTx/>
                <a:latin typeface="Book Antiqua"/>
                <a:ea typeface="+mn-ea"/>
                <a:cs typeface="+mn-cs"/>
              </a:rPr>
              <a:t>Thünen</a:t>
            </a: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 1826</a:t>
            </a:r>
          </a:p>
          <a:p>
            <a:pPr lvl="1">
              <a:defRPr/>
            </a:pPr>
            <a:r>
              <a:rPr lang="en-US" dirty="0" smtClean="0">
                <a:solidFill>
                  <a:sysClr val="window" lastClr="FFFFFF"/>
                </a:solidFill>
                <a:latin typeface="Book Antiqua"/>
              </a:rPr>
              <a:t>Transportation costs affect l</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and rent </a:t>
            </a:r>
          </a:p>
        </p:txBody>
      </p:sp>
      <p:pic>
        <p:nvPicPr>
          <p:cNvPr id="5" name="Picture 2" descr="http://a5.files.biography.com/image/upload/c_fill,cs_srgb,dpr_1.0,g_face,h_300,q_80,w_300/MTIwNjA4NjMzNTQ5MDYzNj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103437"/>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Land rent 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Tree>
    <p:extLst>
      <p:ext uri="{BB962C8B-B14F-4D97-AF65-F5344CB8AC3E}">
        <p14:creationId xmlns:p14="http://schemas.microsoft.com/office/powerpoint/2010/main" val="3061887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4.bp.blogspot.com/-kmTrQvprpgo/UHwsT8eZsfI/AAAAAAAAABA/07P7XbUgkiU/s1600/vonthune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268" y="2086303"/>
            <a:ext cx="3717131" cy="3750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4" name="Content Placeholder 2"/>
          <p:cNvSpPr txBox="1">
            <a:spLocks/>
          </p:cNvSpPr>
          <p:nvPr/>
        </p:nvSpPr>
        <p:spPr>
          <a:xfrm>
            <a:off x="457200" y="1951037"/>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Johann Heinrich von </a:t>
            </a:r>
            <a:r>
              <a:rPr kumimoji="0" lang="en-US" sz="3200" b="0" i="0" u="none" strike="noStrike" kern="1200" cap="none" spc="0" normalizeH="0" baseline="0" noProof="0" dirty="0" err="1" smtClean="0">
                <a:ln>
                  <a:noFill/>
                </a:ln>
                <a:solidFill>
                  <a:sysClr val="window" lastClr="FFFFFF"/>
                </a:solidFill>
                <a:effectLst/>
                <a:uLnTx/>
                <a:uFillTx/>
                <a:latin typeface="Book Antiqua"/>
                <a:ea typeface="+mn-ea"/>
                <a:cs typeface="+mn-cs"/>
              </a:rPr>
              <a:t>Thünen</a:t>
            </a: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 1826</a:t>
            </a:r>
          </a:p>
          <a:p>
            <a:pPr lvl="1">
              <a:defRPr/>
            </a:pPr>
            <a:r>
              <a:rPr lang="en-US" dirty="0">
                <a:solidFill>
                  <a:sysClr val="window" lastClr="FFFFFF"/>
                </a:solidFill>
                <a:latin typeface="Book Antiqua"/>
              </a:rPr>
              <a:t>Transportation costs affect land rent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Land</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use forms r</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ings around cities</a:t>
            </a: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Land rent 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Tree>
    <p:extLst>
      <p:ext uri="{BB962C8B-B14F-4D97-AF65-F5344CB8AC3E}">
        <p14:creationId xmlns:p14="http://schemas.microsoft.com/office/powerpoint/2010/main" val="237600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4" name="Content Placeholder 2"/>
          <p:cNvSpPr txBox="1">
            <a:spLocks/>
          </p:cNvSpPr>
          <p:nvPr/>
        </p:nvSpPr>
        <p:spPr>
          <a:xfrm>
            <a:off x="457200" y="2209800"/>
            <a:ext cx="8229600" cy="3352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Land rent</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theory is great (!), b</a:t>
            </a:r>
            <a:r>
              <a:rPr lang="en-US" sz="2800" baseline="0" dirty="0" err="1" smtClean="0">
                <a:solidFill>
                  <a:sysClr val="window" lastClr="FFFFFF"/>
                </a:solidFill>
                <a:latin typeface="Book Antiqua"/>
              </a:rPr>
              <a:t>ut</a:t>
            </a:r>
            <a:r>
              <a:rPr lang="en-US" sz="2800" baseline="0" dirty="0" smtClean="0">
                <a:solidFill>
                  <a:sysClr val="window" lastClr="FFFFFF"/>
                </a:solidFill>
                <a:latin typeface="Book Antiqua"/>
              </a:rPr>
              <a:t> was developed for agrarian economies</a:t>
            </a:r>
            <a:r>
              <a:rPr lang="en-US" sz="2800" dirty="0" smtClean="0">
                <a:solidFill>
                  <a:sysClr val="window" lastClr="FFFFFF"/>
                </a:solidFill>
                <a:latin typeface="Book Antiqua"/>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dirty="0" smtClean="0">
                <a:solidFill>
                  <a:sysClr val="window" lastClr="FFFFFF"/>
                </a:solidFill>
                <a:latin typeface="Book Antiqua"/>
              </a:rPr>
              <a:t>By itself, land rent theory does not explain </a:t>
            </a:r>
            <a:br>
              <a:rPr lang="en-US" sz="2800" dirty="0" smtClean="0">
                <a:solidFill>
                  <a:sysClr val="window" lastClr="FFFFFF"/>
                </a:solidFill>
                <a:latin typeface="Book Antiqua"/>
              </a:rPr>
            </a:br>
            <a:r>
              <a:rPr lang="en-US" sz="2800" dirty="0" smtClean="0">
                <a:solidFill>
                  <a:sysClr val="window" lastClr="FFFFFF"/>
                </a:solidFill>
                <a:latin typeface="Book Antiqua"/>
              </a:rPr>
              <a:t>current land use patterns</a:t>
            </a:r>
            <a:endPar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The problem with land rent 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Tree>
    <p:extLst>
      <p:ext uri="{BB962C8B-B14F-4D97-AF65-F5344CB8AC3E}">
        <p14:creationId xmlns:p14="http://schemas.microsoft.com/office/powerpoint/2010/main" val="2892817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462" y="1219200"/>
            <a:ext cx="7086600" cy="4906108"/>
          </a:xfrm>
          <a:prstGeom prst="rect">
            <a:avLst/>
          </a:prstGeom>
        </p:spPr>
      </p:pic>
    </p:spTree>
    <p:extLst>
      <p:ext uri="{BB962C8B-B14F-4D97-AF65-F5344CB8AC3E}">
        <p14:creationId xmlns:p14="http://schemas.microsoft.com/office/powerpoint/2010/main" val="937028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4400" y="2133600"/>
            <a:ext cx="41910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ysClr val="window" lastClr="FFFFFF"/>
                </a:solidFill>
                <a:latin typeface="Book Antiqua"/>
              </a:rPr>
              <a:t>Returns to scale</a:t>
            </a:r>
            <a:endParaRPr lang="en-US" sz="3600" dirty="0">
              <a:solidFill>
                <a:sysClr val="window" lastClr="FFFFFF"/>
              </a:solidFill>
              <a:latin typeface="Book Antiqua"/>
            </a:endParaRPr>
          </a:p>
        </p:txBody>
      </p:sp>
      <p:sp>
        <p:nvSpPr>
          <p:cNvPr id="11" name="Content Placeholder 2"/>
          <p:cNvSpPr txBox="1">
            <a:spLocks/>
          </p:cNvSpPr>
          <p:nvPr/>
        </p:nvSpPr>
        <p:spPr>
          <a:xfrm>
            <a:off x="457200" y="1951038"/>
            <a:ext cx="411712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In agriculture, returns to scale are initially</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constant,</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and ultimately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decreasing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dirty="0" smtClean="0">
                <a:solidFill>
                  <a:prstClr val="white"/>
                </a:solidFill>
                <a:latin typeface="Book Antiqua"/>
              </a:rPr>
              <a:t>“Diminishing returns”</a:t>
            </a:r>
            <a:endParaRPr lang="en-US" sz="2800" dirty="0">
              <a:solidFill>
                <a:prstClr val="white"/>
              </a:solidFill>
              <a:latin typeface="Book Antiqua"/>
            </a:endParaRPr>
          </a:p>
        </p:txBody>
      </p:sp>
      <p:grpSp>
        <p:nvGrpSpPr>
          <p:cNvPr id="2" name="Group 1"/>
          <p:cNvGrpSpPr/>
          <p:nvPr/>
        </p:nvGrpSpPr>
        <p:grpSpPr>
          <a:xfrm>
            <a:off x="4687247" y="2286000"/>
            <a:ext cx="4076455" cy="3349958"/>
            <a:chOff x="1393585" y="1127342"/>
            <a:chExt cx="5871511" cy="4833317"/>
          </a:xfrm>
        </p:grpSpPr>
        <p:cxnSp>
          <p:nvCxnSpPr>
            <p:cNvPr id="14" name="Straight Arrow Connector 13"/>
            <p:cNvCxnSpPr/>
            <p:nvPr/>
          </p:nvCxnSpPr>
          <p:spPr>
            <a:xfrm>
              <a:off x="2229633" y="5273458"/>
              <a:ext cx="5035463" cy="0"/>
            </a:xfrm>
            <a:prstGeom prst="straightConnector1">
              <a:avLst/>
            </a:prstGeom>
            <a:noFill/>
            <a:ln w="76200" cap="flat" cmpd="sng" algn="ctr">
              <a:solidFill>
                <a:sysClr val="window" lastClr="FFFFFF">
                  <a:lumMod val="50000"/>
                </a:sysClr>
              </a:solidFill>
              <a:prstDash val="solid"/>
              <a:miter lim="800000"/>
              <a:tailEnd type="triangle"/>
            </a:ln>
            <a:effectLst/>
          </p:spPr>
        </p:cxnSp>
        <p:cxnSp>
          <p:nvCxnSpPr>
            <p:cNvPr id="15" name="Straight Arrow Connector 14"/>
            <p:cNvCxnSpPr/>
            <p:nvPr/>
          </p:nvCxnSpPr>
          <p:spPr>
            <a:xfrm flipH="1" flipV="1">
              <a:off x="2229633" y="1127342"/>
              <a:ext cx="39666" cy="4146116"/>
            </a:xfrm>
            <a:prstGeom prst="straightConnector1">
              <a:avLst/>
            </a:prstGeom>
            <a:noFill/>
            <a:ln w="76200" cap="flat" cmpd="sng" algn="ctr">
              <a:solidFill>
                <a:sysClr val="window" lastClr="FFFFFF">
                  <a:lumMod val="50000"/>
                </a:sysClr>
              </a:solidFill>
              <a:prstDash val="solid"/>
              <a:miter lim="800000"/>
              <a:tailEnd type="triangle"/>
            </a:ln>
            <a:effectLst/>
          </p:spPr>
        </p:cxnSp>
        <p:sp>
          <p:nvSpPr>
            <p:cNvPr id="16" name="Freeform 15"/>
            <p:cNvSpPr/>
            <p:nvPr/>
          </p:nvSpPr>
          <p:spPr>
            <a:xfrm>
              <a:off x="2480153" y="2529174"/>
              <a:ext cx="4083485" cy="2493762"/>
            </a:xfrm>
            <a:custGeom>
              <a:avLst/>
              <a:gdLst>
                <a:gd name="connsiteX0" fmla="*/ 0 w 4672209"/>
                <a:gd name="connsiteY0" fmla="*/ 2795666 h 2795666"/>
                <a:gd name="connsiteX1" fmla="*/ 1866379 w 4672209"/>
                <a:gd name="connsiteY1" fmla="*/ 816554 h 2795666"/>
                <a:gd name="connsiteX2" fmla="*/ 2755726 w 4672209"/>
                <a:gd name="connsiteY2" fmla="*/ 90044 h 2795666"/>
                <a:gd name="connsiteX3" fmla="*/ 3832965 w 4672209"/>
                <a:gd name="connsiteY3" fmla="*/ 102570 h 2795666"/>
                <a:gd name="connsiteX4" fmla="*/ 4672209 w 4672209"/>
                <a:gd name="connsiteY4" fmla="*/ 916762 h 2795666"/>
                <a:gd name="connsiteX5" fmla="*/ 4672209 w 4672209"/>
                <a:gd name="connsiteY5" fmla="*/ 916762 h 2795666"/>
                <a:gd name="connsiteX0" fmla="*/ 0 w 4672209"/>
                <a:gd name="connsiteY0" fmla="*/ 2831464 h 2831464"/>
                <a:gd name="connsiteX1" fmla="*/ 1866379 w 4672209"/>
                <a:gd name="connsiteY1" fmla="*/ 852352 h 2831464"/>
                <a:gd name="connsiteX2" fmla="*/ 2755726 w 4672209"/>
                <a:gd name="connsiteY2" fmla="*/ 125842 h 2831464"/>
                <a:gd name="connsiteX3" fmla="*/ 3697757 w 4672209"/>
                <a:gd name="connsiteY3" fmla="*/ 80726 h 2831464"/>
                <a:gd name="connsiteX4" fmla="*/ 4672209 w 4672209"/>
                <a:gd name="connsiteY4" fmla="*/ 952560 h 2831464"/>
                <a:gd name="connsiteX5" fmla="*/ 4672209 w 4672209"/>
                <a:gd name="connsiteY5" fmla="*/ 952560 h 2831464"/>
                <a:gd name="connsiteX0" fmla="*/ 0 w 4672209"/>
                <a:gd name="connsiteY0" fmla="*/ 2868965 h 2868965"/>
                <a:gd name="connsiteX1" fmla="*/ 1866379 w 4672209"/>
                <a:gd name="connsiteY1" fmla="*/ 889853 h 2868965"/>
                <a:gd name="connsiteX2" fmla="*/ 2875913 w 4672209"/>
                <a:gd name="connsiteY2" fmla="*/ 91289 h 2868965"/>
                <a:gd name="connsiteX3" fmla="*/ 3697757 w 4672209"/>
                <a:gd name="connsiteY3" fmla="*/ 118227 h 2868965"/>
                <a:gd name="connsiteX4" fmla="*/ 4672209 w 4672209"/>
                <a:gd name="connsiteY4" fmla="*/ 990061 h 2868965"/>
                <a:gd name="connsiteX5" fmla="*/ 4672209 w 4672209"/>
                <a:gd name="connsiteY5" fmla="*/ 990061 h 286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2209" h="2868965">
                  <a:moveTo>
                    <a:pt x="0" y="2868965"/>
                  </a:moveTo>
                  <a:cubicBezTo>
                    <a:pt x="703545" y="2104877"/>
                    <a:pt x="1387060" y="1352799"/>
                    <a:pt x="1866379" y="889853"/>
                  </a:cubicBezTo>
                  <a:cubicBezTo>
                    <a:pt x="2345698" y="426907"/>
                    <a:pt x="2570683" y="219893"/>
                    <a:pt x="2875913" y="91289"/>
                  </a:cubicBezTo>
                  <a:cubicBezTo>
                    <a:pt x="3181143" y="-37315"/>
                    <a:pt x="3398374" y="-31568"/>
                    <a:pt x="3697757" y="118227"/>
                  </a:cubicBezTo>
                  <a:cubicBezTo>
                    <a:pt x="3997140" y="268022"/>
                    <a:pt x="4509800" y="844755"/>
                    <a:pt x="4672209" y="990061"/>
                  </a:cubicBezTo>
                  <a:lnTo>
                    <a:pt x="4672209" y="990061"/>
                  </a:lnTo>
                </a:path>
              </a:pathLst>
            </a:custGeom>
            <a:noFill/>
            <a:ln w="101600" cap="flat" cmpd="sng" algn="ctr">
              <a:solidFill>
                <a:srgbClr val="ED7D31">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3925690" y="5294569"/>
              <a:ext cx="1593590" cy="666090"/>
            </a:xfrm>
            <a:prstGeom prst="rect">
              <a:avLst/>
            </a:prstGeom>
            <a:noFill/>
          </p:spPr>
          <p:txBody>
            <a:bodyPr wrap="none" rtlCol="0">
              <a:spAutoFit/>
            </a:bodyPr>
            <a:lstStyle/>
            <a:p>
              <a:r>
                <a:rPr lang="en-US" sz="2400" b="1" dirty="0" smtClean="0">
                  <a:solidFill>
                    <a:schemeClr val="tx1">
                      <a:lumMod val="75000"/>
                      <a:lumOff val="25000"/>
                    </a:schemeClr>
                  </a:solidFill>
                  <a:latin typeface="Book Antiqua" panose="02040602050305030304" pitchFamily="18" charset="0"/>
                </a:rPr>
                <a:t>Inputs</a:t>
              </a:r>
            </a:p>
          </p:txBody>
        </p:sp>
        <p:sp>
          <p:nvSpPr>
            <p:cNvPr id="18" name="TextBox 17"/>
            <p:cNvSpPr txBox="1"/>
            <p:nvPr/>
          </p:nvSpPr>
          <p:spPr>
            <a:xfrm>
              <a:off x="1393585" y="2288064"/>
              <a:ext cx="797950" cy="1807693"/>
            </a:xfrm>
            <a:prstGeom prst="rect">
              <a:avLst/>
            </a:prstGeom>
            <a:noFill/>
          </p:spPr>
          <p:txBody>
            <a:bodyPr vert="vert270" wrap="none" rtlCol="0">
              <a:spAutoFit/>
            </a:bodyPr>
            <a:lstStyle/>
            <a:p>
              <a:r>
                <a:rPr lang="en-US" sz="2400" b="1" dirty="0" smtClean="0">
                  <a:solidFill>
                    <a:schemeClr val="tx1">
                      <a:lumMod val="75000"/>
                      <a:lumOff val="25000"/>
                    </a:schemeClr>
                  </a:solidFill>
                  <a:latin typeface="Book Antiqua" panose="02040602050305030304" pitchFamily="18" charset="0"/>
                </a:rPr>
                <a:t>Outputs</a:t>
              </a:r>
            </a:p>
          </p:txBody>
        </p:sp>
      </p:grpSp>
    </p:spTree>
    <p:extLst>
      <p:ext uri="{BB962C8B-B14F-4D97-AF65-F5344CB8AC3E}">
        <p14:creationId xmlns:p14="http://schemas.microsoft.com/office/powerpoint/2010/main" val="189474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1951037"/>
            <a:ext cx="4191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prstClr val="white"/>
                </a:solidFill>
                <a:latin typeface="Book Antiqua"/>
              </a:rPr>
              <a:t>However</a:t>
            </a:r>
            <a:r>
              <a:rPr lang="en-US" sz="2800" dirty="0">
                <a:solidFill>
                  <a:prstClr val="white"/>
                </a:solidFill>
                <a:latin typeface="Book Antiqua"/>
              </a:rPr>
              <a:t>, increasing returns to </a:t>
            </a:r>
            <a:r>
              <a:rPr lang="en-US" sz="2800" dirty="0" smtClean="0">
                <a:solidFill>
                  <a:prstClr val="white"/>
                </a:solidFill>
                <a:latin typeface="Book Antiqua"/>
              </a:rPr>
              <a:t>scale are typical for manufacturing</a:t>
            </a:r>
          </a:p>
          <a:p>
            <a:r>
              <a:rPr lang="en-US" sz="2800" dirty="0" smtClean="0">
                <a:solidFill>
                  <a:prstClr val="white"/>
                </a:solidFill>
                <a:latin typeface="Book Antiqua"/>
              </a:rPr>
              <a:t>“Economies of scale”</a:t>
            </a:r>
          </a:p>
          <a:p>
            <a:r>
              <a:rPr lang="en-US" sz="2800" dirty="0" smtClean="0">
                <a:solidFill>
                  <a:prstClr val="white"/>
                </a:solidFill>
                <a:latin typeface="Book Antiqua"/>
              </a:rPr>
              <a:t>Hard(</a:t>
            </a:r>
            <a:r>
              <a:rPr lang="en-US" sz="2800" dirty="0" err="1" smtClean="0">
                <a:solidFill>
                  <a:prstClr val="white"/>
                </a:solidFill>
                <a:latin typeface="Book Antiqua"/>
              </a:rPr>
              <a:t>er</a:t>
            </a:r>
            <a:r>
              <a:rPr lang="en-US" sz="2800" dirty="0" smtClean="0">
                <a:solidFill>
                  <a:prstClr val="white"/>
                </a:solidFill>
                <a:latin typeface="Book Antiqua"/>
              </a:rPr>
              <a:t>) to model</a:t>
            </a:r>
          </a:p>
        </p:txBody>
      </p:sp>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a:solidFill>
                  <a:sysClr val="window" lastClr="FFFFFF"/>
                </a:solidFill>
                <a:latin typeface="Book Antiqua"/>
              </a:rPr>
              <a:t>Returns to </a:t>
            </a:r>
            <a:r>
              <a:rPr lang="en-US" sz="3600" dirty="0" smtClean="0">
                <a:solidFill>
                  <a:sysClr val="window" lastClr="FFFFFF"/>
                </a:solidFill>
                <a:latin typeface="Book Antiqua"/>
              </a:rPr>
              <a:t>scale</a:t>
            </a:r>
            <a:endParaRPr lang="en-US" sz="3600" dirty="0">
              <a:solidFill>
                <a:sysClr val="window" lastClr="FFFFFF"/>
              </a:solidFill>
              <a:latin typeface="Book Antiqua"/>
            </a:endParaRPr>
          </a:p>
        </p:txBody>
      </p:sp>
      <p:sp>
        <p:nvSpPr>
          <p:cNvPr id="9" name="Rectangle 8"/>
          <p:cNvSpPr/>
          <p:nvPr/>
        </p:nvSpPr>
        <p:spPr>
          <a:xfrm>
            <a:off x="4724400" y="2133600"/>
            <a:ext cx="41910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5267696" y="5159661"/>
            <a:ext cx="3496006" cy="0"/>
          </a:xfrm>
          <a:prstGeom prst="straightConnector1">
            <a:avLst/>
          </a:prstGeom>
          <a:noFill/>
          <a:ln w="76200" cap="flat" cmpd="sng" algn="ctr">
            <a:solidFill>
              <a:sysClr val="window" lastClr="FFFFFF">
                <a:lumMod val="50000"/>
              </a:sysClr>
            </a:solidFill>
            <a:prstDash val="solid"/>
            <a:miter lim="800000"/>
            <a:tailEnd type="triangle"/>
          </a:ln>
          <a:effectLst/>
        </p:spPr>
      </p:cxnSp>
      <p:cxnSp>
        <p:nvCxnSpPr>
          <p:cNvPr id="12" name="Straight Arrow Connector 11"/>
          <p:cNvCxnSpPr/>
          <p:nvPr/>
        </p:nvCxnSpPr>
        <p:spPr>
          <a:xfrm flipH="1" flipV="1">
            <a:off x="5267696" y="2286000"/>
            <a:ext cx="27539" cy="2873661"/>
          </a:xfrm>
          <a:prstGeom prst="straightConnector1">
            <a:avLst/>
          </a:prstGeom>
          <a:noFill/>
          <a:ln w="76200" cap="flat" cmpd="sng" algn="ctr">
            <a:solidFill>
              <a:sysClr val="window" lastClr="FFFFFF">
                <a:lumMod val="50000"/>
              </a:sysClr>
            </a:solidFill>
            <a:prstDash val="solid"/>
            <a:miter lim="800000"/>
            <a:tailEnd type="triangle"/>
          </a:ln>
          <a:effectLst/>
        </p:spPr>
      </p:cxnSp>
      <p:sp>
        <p:nvSpPr>
          <p:cNvPr id="13" name="Freeform 12"/>
          <p:cNvSpPr/>
          <p:nvPr/>
        </p:nvSpPr>
        <p:spPr>
          <a:xfrm>
            <a:off x="5441625" y="2608747"/>
            <a:ext cx="2617356" cy="2351154"/>
          </a:xfrm>
          <a:custGeom>
            <a:avLst/>
            <a:gdLst>
              <a:gd name="connsiteX0" fmla="*/ 0 w 4672209"/>
              <a:gd name="connsiteY0" fmla="*/ 2795666 h 2795666"/>
              <a:gd name="connsiteX1" fmla="*/ 1866379 w 4672209"/>
              <a:gd name="connsiteY1" fmla="*/ 816554 h 2795666"/>
              <a:gd name="connsiteX2" fmla="*/ 2755726 w 4672209"/>
              <a:gd name="connsiteY2" fmla="*/ 90044 h 2795666"/>
              <a:gd name="connsiteX3" fmla="*/ 3832965 w 4672209"/>
              <a:gd name="connsiteY3" fmla="*/ 102570 h 2795666"/>
              <a:gd name="connsiteX4" fmla="*/ 4672209 w 4672209"/>
              <a:gd name="connsiteY4" fmla="*/ 916762 h 2795666"/>
              <a:gd name="connsiteX5" fmla="*/ 4672209 w 4672209"/>
              <a:gd name="connsiteY5" fmla="*/ 916762 h 2795666"/>
              <a:gd name="connsiteX0" fmla="*/ 0 w 4672209"/>
              <a:gd name="connsiteY0" fmla="*/ 2831464 h 2831464"/>
              <a:gd name="connsiteX1" fmla="*/ 1866379 w 4672209"/>
              <a:gd name="connsiteY1" fmla="*/ 852352 h 2831464"/>
              <a:gd name="connsiteX2" fmla="*/ 2755726 w 4672209"/>
              <a:gd name="connsiteY2" fmla="*/ 125842 h 2831464"/>
              <a:gd name="connsiteX3" fmla="*/ 3697757 w 4672209"/>
              <a:gd name="connsiteY3" fmla="*/ 80726 h 2831464"/>
              <a:gd name="connsiteX4" fmla="*/ 4672209 w 4672209"/>
              <a:gd name="connsiteY4" fmla="*/ 952560 h 2831464"/>
              <a:gd name="connsiteX5" fmla="*/ 4672209 w 4672209"/>
              <a:gd name="connsiteY5" fmla="*/ 952560 h 2831464"/>
              <a:gd name="connsiteX0" fmla="*/ 0 w 4672209"/>
              <a:gd name="connsiteY0" fmla="*/ 2868965 h 2868965"/>
              <a:gd name="connsiteX1" fmla="*/ 1866379 w 4672209"/>
              <a:gd name="connsiteY1" fmla="*/ 889853 h 2868965"/>
              <a:gd name="connsiteX2" fmla="*/ 2875913 w 4672209"/>
              <a:gd name="connsiteY2" fmla="*/ 91289 h 2868965"/>
              <a:gd name="connsiteX3" fmla="*/ 3697757 w 4672209"/>
              <a:gd name="connsiteY3" fmla="*/ 118227 h 2868965"/>
              <a:gd name="connsiteX4" fmla="*/ 4672209 w 4672209"/>
              <a:gd name="connsiteY4" fmla="*/ 990061 h 2868965"/>
              <a:gd name="connsiteX5" fmla="*/ 4672209 w 4672209"/>
              <a:gd name="connsiteY5" fmla="*/ 990061 h 2868965"/>
              <a:gd name="connsiteX0" fmla="*/ 0 w 4672209"/>
              <a:gd name="connsiteY0" fmla="*/ 2934543 h 2934543"/>
              <a:gd name="connsiteX1" fmla="*/ 2641373 w 4672209"/>
              <a:gd name="connsiteY1" fmla="*/ 1895016 h 2934543"/>
              <a:gd name="connsiteX2" fmla="*/ 2875913 w 4672209"/>
              <a:gd name="connsiteY2" fmla="*/ 156867 h 2934543"/>
              <a:gd name="connsiteX3" fmla="*/ 3697757 w 4672209"/>
              <a:gd name="connsiteY3" fmla="*/ 183805 h 2934543"/>
              <a:gd name="connsiteX4" fmla="*/ 4672209 w 4672209"/>
              <a:gd name="connsiteY4" fmla="*/ 1055639 h 2934543"/>
              <a:gd name="connsiteX5" fmla="*/ 4672209 w 4672209"/>
              <a:gd name="connsiteY5" fmla="*/ 1055639 h 2934543"/>
              <a:gd name="connsiteX0" fmla="*/ 0 w 4672209"/>
              <a:gd name="connsiteY0" fmla="*/ 2792555 h 2792555"/>
              <a:gd name="connsiteX1" fmla="*/ 2641373 w 4672209"/>
              <a:gd name="connsiteY1" fmla="*/ 1753028 h 2792555"/>
              <a:gd name="connsiteX2" fmla="*/ 2875913 w 4672209"/>
              <a:gd name="connsiteY2" fmla="*/ 14879 h 2792555"/>
              <a:gd name="connsiteX3" fmla="*/ 4672209 w 4672209"/>
              <a:gd name="connsiteY3" fmla="*/ 913651 h 2792555"/>
              <a:gd name="connsiteX4" fmla="*/ 4672209 w 4672209"/>
              <a:gd name="connsiteY4" fmla="*/ 913651 h 2792555"/>
              <a:gd name="connsiteX0" fmla="*/ 0 w 4672209"/>
              <a:gd name="connsiteY0" fmla="*/ 1931943 h 1931943"/>
              <a:gd name="connsiteX1" fmla="*/ 2641373 w 4672209"/>
              <a:gd name="connsiteY1" fmla="*/ 892416 h 1931943"/>
              <a:gd name="connsiteX2" fmla="*/ 3607853 w 4672209"/>
              <a:gd name="connsiteY2" fmla="*/ 64942 h 1931943"/>
              <a:gd name="connsiteX3" fmla="*/ 4672209 w 4672209"/>
              <a:gd name="connsiteY3" fmla="*/ 53039 h 1931943"/>
              <a:gd name="connsiteX4" fmla="*/ 4672209 w 4672209"/>
              <a:gd name="connsiteY4" fmla="*/ 53039 h 1931943"/>
              <a:gd name="connsiteX0" fmla="*/ 0 w 4688073"/>
              <a:gd name="connsiteY0" fmla="*/ 3974902 h 3974902"/>
              <a:gd name="connsiteX1" fmla="*/ 2641373 w 4688073"/>
              <a:gd name="connsiteY1" fmla="*/ 2935375 h 3974902"/>
              <a:gd name="connsiteX2" fmla="*/ 3607853 w 4688073"/>
              <a:gd name="connsiteY2" fmla="*/ 2107901 h 3974902"/>
              <a:gd name="connsiteX3" fmla="*/ 4672209 w 4688073"/>
              <a:gd name="connsiteY3" fmla="*/ 2095998 h 3974902"/>
              <a:gd name="connsiteX4" fmla="*/ 4212953 w 4688073"/>
              <a:gd name="connsiteY4" fmla="*/ 0 h 3974902"/>
              <a:gd name="connsiteX0" fmla="*/ 0 w 4249727"/>
              <a:gd name="connsiteY0" fmla="*/ 3974902 h 3974902"/>
              <a:gd name="connsiteX1" fmla="*/ 2641373 w 4249727"/>
              <a:gd name="connsiteY1" fmla="*/ 2935375 h 3974902"/>
              <a:gd name="connsiteX2" fmla="*/ 3607853 w 4249727"/>
              <a:gd name="connsiteY2" fmla="*/ 2107901 h 3974902"/>
              <a:gd name="connsiteX3" fmla="*/ 3897214 w 4249727"/>
              <a:gd name="connsiteY3" fmla="*/ 1532246 h 3974902"/>
              <a:gd name="connsiteX4" fmla="*/ 4212953 w 4249727"/>
              <a:gd name="connsiteY4" fmla="*/ 0 h 3974902"/>
              <a:gd name="connsiteX0" fmla="*/ 0 w 4249725"/>
              <a:gd name="connsiteY0" fmla="*/ 3974902 h 3974902"/>
              <a:gd name="connsiteX1" fmla="*/ 2727483 w 4249725"/>
              <a:gd name="connsiteY1" fmla="*/ 3441306 h 3974902"/>
              <a:gd name="connsiteX2" fmla="*/ 3607853 w 4249725"/>
              <a:gd name="connsiteY2" fmla="*/ 2107901 h 3974902"/>
              <a:gd name="connsiteX3" fmla="*/ 3897214 w 4249725"/>
              <a:gd name="connsiteY3" fmla="*/ 1532246 h 3974902"/>
              <a:gd name="connsiteX4" fmla="*/ 4212953 w 4249725"/>
              <a:gd name="connsiteY4" fmla="*/ 0 h 3974902"/>
              <a:gd name="connsiteX0" fmla="*/ 0 w 4249727"/>
              <a:gd name="connsiteY0" fmla="*/ 3931538 h 3931538"/>
              <a:gd name="connsiteX1" fmla="*/ 2727483 w 4249727"/>
              <a:gd name="connsiteY1" fmla="*/ 3441306 h 3931538"/>
              <a:gd name="connsiteX2" fmla="*/ 3607853 w 4249727"/>
              <a:gd name="connsiteY2" fmla="*/ 2107901 h 3931538"/>
              <a:gd name="connsiteX3" fmla="*/ 3897214 w 4249727"/>
              <a:gd name="connsiteY3" fmla="*/ 1532246 h 3931538"/>
              <a:gd name="connsiteX4" fmla="*/ 4212953 w 4249727"/>
              <a:gd name="connsiteY4" fmla="*/ 0 h 3931538"/>
              <a:gd name="connsiteX0" fmla="*/ 0 w 4249725"/>
              <a:gd name="connsiteY0" fmla="*/ 3931538 h 3931538"/>
              <a:gd name="connsiteX1" fmla="*/ 2727483 w 4249725"/>
              <a:gd name="connsiteY1" fmla="*/ 3441306 h 3931538"/>
              <a:gd name="connsiteX2" fmla="*/ 3607853 w 4249725"/>
              <a:gd name="connsiteY2" fmla="*/ 2107901 h 3931538"/>
              <a:gd name="connsiteX3" fmla="*/ 3897214 w 4249725"/>
              <a:gd name="connsiteY3" fmla="*/ 1532246 h 3931538"/>
              <a:gd name="connsiteX4" fmla="*/ 4212953 w 4249725"/>
              <a:gd name="connsiteY4" fmla="*/ 0 h 3931538"/>
              <a:gd name="connsiteX0" fmla="*/ 0 w 4263410"/>
              <a:gd name="connsiteY0" fmla="*/ 3931538 h 3931538"/>
              <a:gd name="connsiteX1" fmla="*/ 2727483 w 4263410"/>
              <a:gd name="connsiteY1" fmla="*/ 3441306 h 3931538"/>
              <a:gd name="connsiteX2" fmla="*/ 3897214 w 4263410"/>
              <a:gd name="connsiteY2" fmla="*/ 1532246 h 3931538"/>
              <a:gd name="connsiteX3" fmla="*/ 4212953 w 4263410"/>
              <a:gd name="connsiteY3" fmla="*/ 0 h 3931538"/>
              <a:gd name="connsiteX0" fmla="*/ 0 w 4259601"/>
              <a:gd name="connsiteY0" fmla="*/ 3931538 h 3931538"/>
              <a:gd name="connsiteX1" fmla="*/ 2928407 w 4259601"/>
              <a:gd name="connsiteY1" fmla="*/ 3137748 h 3931538"/>
              <a:gd name="connsiteX2" fmla="*/ 3897214 w 4259601"/>
              <a:gd name="connsiteY2" fmla="*/ 1532246 h 3931538"/>
              <a:gd name="connsiteX3" fmla="*/ 4212953 w 4259601"/>
              <a:gd name="connsiteY3" fmla="*/ 0 h 3931538"/>
              <a:gd name="connsiteX0" fmla="*/ 0 w 4259601"/>
              <a:gd name="connsiteY0" fmla="*/ 3931538 h 3931538"/>
              <a:gd name="connsiteX1" fmla="*/ 2928407 w 4259601"/>
              <a:gd name="connsiteY1" fmla="*/ 3137748 h 3931538"/>
              <a:gd name="connsiteX2" fmla="*/ 3897214 w 4259601"/>
              <a:gd name="connsiteY2" fmla="*/ 1532246 h 3931538"/>
              <a:gd name="connsiteX3" fmla="*/ 4212953 w 4259601"/>
              <a:gd name="connsiteY3" fmla="*/ 0 h 3931538"/>
              <a:gd name="connsiteX0" fmla="*/ 0 w 4212953"/>
              <a:gd name="connsiteY0" fmla="*/ 3931538 h 3931538"/>
              <a:gd name="connsiteX1" fmla="*/ 2928407 w 4212953"/>
              <a:gd name="connsiteY1" fmla="*/ 3137748 h 3931538"/>
              <a:gd name="connsiteX2" fmla="*/ 3897214 w 4212953"/>
              <a:gd name="connsiteY2" fmla="*/ 1532246 h 3931538"/>
              <a:gd name="connsiteX3" fmla="*/ 4212953 w 4212953"/>
              <a:gd name="connsiteY3" fmla="*/ 0 h 3931538"/>
              <a:gd name="connsiteX0" fmla="*/ 0 w 4212953"/>
              <a:gd name="connsiteY0" fmla="*/ 3931538 h 3931538"/>
              <a:gd name="connsiteX1" fmla="*/ 2928407 w 4212953"/>
              <a:gd name="connsiteY1" fmla="*/ 3137748 h 3931538"/>
              <a:gd name="connsiteX2" fmla="*/ 3911564 w 4212953"/>
              <a:gd name="connsiteY2" fmla="*/ 1777985 h 3931538"/>
              <a:gd name="connsiteX3" fmla="*/ 4212953 w 4212953"/>
              <a:gd name="connsiteY3" fmla="*/ 0 h 3931538"/>
              <a:gd name="connsiteX0" fmla="*/ 0 w 4212953"/>
              <a:gd name="connsiteY0" fmla="*/ 3931538 h 3931538"/>
              <a:gd name="connsiteX1" fmla="*/ 2928407 w 4212953"/>
              <a:gd name="connsiteY1" fmla="*/ 3137748 h 3931538"/>
              <a:gd name="connsiteX2" fmla="*/ 3911564 w 4212953"/>
              <a:gd name="connsiteY2" fmla="*/ 1777985 h 3931538"/>
              <a:gd name="connsiteX3" fmla="*/ 4212953 w 4212953"/>
              <a:gd name="connsiteY3" fmla="*/ 0 h 3931538"/>
              <a:gd name="connsiteX0" fmla="*/ 0 w 4212953"/>
              <a:gd name="connsiteY0" fmla="*/ 3931538 h 3931538"/>
              <a:gd name="connsiteX1" fmla="*/ 2928407 w 4212953"/>
              <a:gd name="connsiteY1" fmla="*/ 3137748 h 3931538"/>
              <a:gd name="connsiteX2" fmla="*/ 4012027 w 4212953"/>
              <a:gd name="connsiteY2" fmla="*/ 1835805 h 3931538"/>
              <a:gd name="connsiteX3" fmla="*/ 4212953 w 4212953"/>
              <a:gd name="connsiteY3" fmla="*/ 0 h 3931538"/>
              <a:gd name="connsiteX0" fmla="*/ 0 w 4224586"/>
              <a:gd name="connsiteY0" fmla="*/ 3931538 h 3931538"/>
              <a:gd name="connsiteX1" fmla="*/ 2454799 w 4224586"/>
              <a:gd name="connsiteY1" fmla="*/ 3152204 h 3931538"/>
              <a:gd name="connsiteX2" fmla="*/ 4012027 w 4224586"/>
              <a:gd name="connsiteY2" fmla="*/ 1835805 h 3931538"/>
              <a:gd name="connsiteX3" fmla="*/ 4212953 w 4224586"/>
              <a:gd name="connsiteY3" fmla="*/ 0 h 3931538"/>
              <a:gd name="connsiteX0" fmla="*/ 0 w 4212953"/>
              <a:gd name="connsiteY0" fmla="*/ 3931538 h 3931538"/>
              <a:gd name="connsiteX1" fmla="*/ 2454799 w 4212953"/>
              <a:gd name="connsiteY1" fmla="*/ 3152204 h 3931538"/>
              <a:gd name="connsiteX2" fmla="*/ 3624531 w 4212953"/>
              <a:gd name="connsiteY2" fmla="*/ 2081543 h 3931538"/>
              <a:gd name="connsiteX3" fmla="*/ 4212953 w 4212953"/>
              <a:gd name="connsiteY3" fmla="*/ 0 h 3931538"/>
              <a:gd name="connsiteX0" fmla="*/ 0 w 4212953"/>
              <a:gd name="connsiteY0" fmla="*/ 3931538 h 3931538"/>
              <a:gd name="connsiteX1" fmla="*/ 2454799 w 4212953"/>
              <a:gd name="connsiteY1" fmla="*/ 3152204 h 3931538"/>
              <a:gd name="connsiteX2" fmla="*/ 3710641 w 4212953"/>
              <a:gd name="connsiteY2" fmla="*/ 2081543 h 3931538"/>
              <a:gd name="connsiteX3" fmla="*/ 4212953 w 4212953"/>
              <a:gd name="connsiteY3" fmla="*/ 0 h 3931538"/>
              <a:gd name="connsiteX0" fmla="*/ 0 w 4212953"/>
              <a:gd name="connsiteY0" fmla="*/ 3931538 h 3931538"/>
              <a:gd name="connsiteX1" fmla="*/ 2469151 w 4212953"/>
              <a:gd name="connsiteY1" fmla="*/ 3253390 h 3931538"/>
              <a:gd name="connsiteX2" fmla="*/ 3710641 w 4212953"/>
              <a:gd name="connsiteY2" fmla="*/ 2081543 h 3931538"/>
              <a:gd name="connsiteX3" fmla="*/ 4212953 w 4212953"/>
              <a:gd name="connsiteY3" fmla="*/ 0 h 3931538"/>
              <a:gd name="connsiteX0" fmla="*/ 0 w 4313415"/>
              <a:gd name="connsiteY0" fmla="*/ 3902628 h 3902628"/>
              <a:gd name="connsiteX1" fmla="*/ 2469151 w 4313415"/>
              <a:gd name="connsiteY1" fmla="*/ 3224480 h 3902628"/>
              <a:gd name="connsiteX2" fmla="*/ 3710641 w 4313415"/>
              <a:gd name="connsiteY2" fmla="*/ 2052633 h 3902628"/>
              <a:gd name="connsiteX3" fmla="*/ 4313415 w 4313415"/>
              <a:gd name="connsiteY3" fmla="*/ 0 h 3902628"/>
              <a:gd name="connsiteX0" fmla="*/ 0 w 4313415"/>
              <a:gd name="connsiteY0" fmla="*/ 3902628 h 3902628"/>
              <a:gd name="connsiteX1" fmla="*/ 2469151 w 4313415"/>
              <a:gd name="connsiteY1" fmla="*/ 3224480 h 3902628"/>
              <a:gd name="connsiteX2" fmla="*/ 3710641 w 4313415"/>
              <a:gd name="connsiteY2" fmla="*/ 2052633 h 3902628"/>
              <a:gd name="connsiteX3" fmla="*/ 4313415 w 4313415"/>
              <a:gd name="connsiteY3" fmla="*/ 0 h 3902628"/>
              <a:gd name="connsiteX0" fmla="*/ 0 w 4313415"/>
              <a:gd name="connsiteY0" fmla="*/ 3902628 h 3902628"/>
              <a:gd name="connsiteX1" fmla="*/ 2469151 w 4313415"/>
              <a:gd name="connsiteY1" fmla="*/ 3224480 h 3902628"/>
              <a:gd name="connsiteX2" fmla="*/ 3710641 w 4313415"/>
              <a:gd name="connsiteY2" fmla="*/ 2052633 h 3902628"/>
              <a:gd name="connsiteX3" fmla="*/ 4313415 w 4313415"/>
              <a:gd name="connsiteY3" fmla="*/ 0 h 3902628"/>
              <a:gd name="connsiteX0" fmla="*/ 0 w 4313415"/>
              <a:gd name="connsiteY0" fmla="*/ 3902628 h 3902628"/>
              <a:gd name="connsiteX1" fmla="*/ 2469151 w 4313415"/>
              <a:gd name="connsiteY1" fmla="*/ 3224480 h 3902628"/>
              <a:gd name="connsiteX2" fmla="*/ 3710641 w 4313415"/>
              <a:gd name="connsiteY2" fmla="*/ 2052633 h 3902628"/>
              <a:gd name="connsiteX3" fmla="*/ 4313415 w 4313415"/>
              <a:gd name="connsiteY3" fmla="*/ 0 h 3902628"/>
              <a:gd name="connsiteX0" fmla="*/ 0 w 4313415"/>
              <a:gd name="connsiteY0" fmla="*/ 3902628 h 3902628"/>
              <a:gd name="connsiteX1" fmla="*/ 2469151 w 4313415"/>
              <a:gd name="connsiteY1" fmla="*/ 3224480 h 3902628"/>
              <a:gd name="connsiteX2" fmla="*/ 3624529 w 4313415"/>
              <a:gd name="connsiteY2" fmla="*/ 2226093 h 3902628"/>
              <a:gd name="connsiteX3" fmla="*/ 4313415 w 4313415"/>
              <a:gd name="connsiteY3" fmla="*/ 0 h 3902628"/>
              <a:gd name="connsiteX0" fmla="*/ 0 w 4313415"/>
              <a:gd name="connsiteY0" fmla="*/ 3902628 h 3902628"/>
              <a:gd name="connsiteX1" fmla="*/ 2469151 w 4313415"/>
              <a:gd name="connsiteY1" fmla="*/ 3224480 h 3902628"/>
              <a:gd name="connsiteX2" fmla="*/ 3624529 w 4313415"/>
              <a:gd name="connsiteY2" fmla="*/ 2226093 h 3902628"/>
              <a:gd name="connsiteX3" fmla="*/ 4313415 w 4313415"/>
              <a:gd name="connsiteY3" fmla="*/ 0 h 3902628"/>
              <a:gd name="connsiteX0" fmla="*/ 0 w 4313415"/>
              <a:gd name="connsiteY0" fmla="*/ 3902628 h 3902628"/>
              <a:gd name="connsiteX1" fmla="*/ 2268226 w 4313415"/>
              <a:gd name="connsiteY1" fmla="*/ 3340122 h 3902628"/>
              <a:gd name="connsiteX2" fmla="*/ 3624529 w 4313415"/>
              <a:gd name="connsiteY2" fmla="*/ 2226093 h 3902628"/>
              <a:gd name="connsiteX3" fmla="*/ 4313415 w 4313415"/>
              <a:gd name="connsiteY3" fmla="*/ 0 h 3902628"/>
              <a:gd name="connsiteX0" fmla="*/ 0 w 4313415"/>
              <a:gd name="connsiteY0" fmla="*/ 3902628 h 3902628"/>
              <a:gd name="connsiteX1" fmla="*/ 2268226 w 4313415"/>
              <a:gd name="connsiteY1" fmla="*/ 3340122 h 3902628"/>
              <a:gd name="connsiteX2" fmla="*/ 3710641 w 4313415"/>
              <a:gd name="connsiteY2" fmla="*/ 2095997 h 3902628"/>
              <a:gd name="connsiteX3" fmla="*/ 4313415 w 4313415"/>
              <a:gd name="connsiteY3" fmla="*/ 0 h 3902628"/>
            </a:gdLst>
            <a:ahLst/>
            <a:cxnLst>
              <a:cxn ang="0">
                <a:pos x="connsiteX0" y="connsiteY0"/>
              </a:cxn>
              <a:cxn ang="0">
                <a:pos x="connsiteX1" y="connsiteY1"/>
              </a:cxn>
              <a:cxn ang="0">
                <a:pos x="connsiteX2" y="connsiteY2"/>
              </a:cxn>
              <a:cxn ang="0">
                <a:pos x="connsiteX3" y="connsiteY3"/>
              </a:cxn>
            </a:cxnLst>
            <a:rect l="l" t="t" r="r" b="b"/>
            <a:pathLst>
              <a:path w="4313415" h="3902628">
                <a:moveTo>
                  <a:pt x="0" y="3902628"/>
                </a:moveTo>
                <a:cubicBezTo>
                  <a:pt x="1320672" y="3760113"/>
                  <a:pt x="1649786" y="3641227"/>
                  <a:pt x="2268226" y="3340122"/>
                </a:cubicBezTo>
                <a:cubicBezTo>
                  <a:pt x="2886666" y="3039017"/>
                  <a:pt x="3369776" y="2652684"/>
                  <a:pt x="3710641" y="2095997"/>
                </a:cubicBezTo>
                <a:cubicBezTo>
                  <a:pt x="4051506" y="1539310"/>
                  <a:pt x="4193816" y="1161232"/>
                  <a:pt x="4313415" y="0"/>
                </a:cubicBezTo>
              </a:path>
            </a:pathLst>
          </a:custGeom>
          <a:noFill/>
          <a:ln w="101600" cap="flat" cmpd="sng" algn="ctr">
            <a:solidFill>
              <a:srgbClr val="ED7D31">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6445229" y="5174293"/>
            <a:ext cx="1106393" cy="461665"/>
          </a:xfrm>
          <a:prstGeom prst="rect">
            <a:avLst/>
          </a:prstGeom>
          <a:noFill/>
        </p:spPr>
        <p:txBody>
          <a:bodyPr wrap="none" rtlCol="0">
            <a:spAutoFit/>
          </a:bodyPr>
          <a:lstStyle/>
          <a:p>
            <a:r>
              <a:rPr lang="en-US" sz="2400" b="1" dirty="0" smtClean="0">
                <a:solidFill>
                  <a:schemeClr val="tx1">
                    <a:lumMod val="75000"/>
                    <a:lumOff val="25000"/>
                  </a:schemeClr>
                </a:solidFill>
                <a:latin typeface="Book Antiqua" panose="02040602050305030304" pitchFamily="18" charset="0"/>
              </a:rPr>
              <a:t>Inputs</a:t>
            </a:r>
          </a:p>
        </p:txBody>
      </p:sp>
      <p:sp>
        <p:nvSpPr>
          <p:cNvPr id="15" name="TextBox 14"/>
          <p:cNvSpPr txBox="1"/>
          <p:nvPr/>
        </p:nvSpPr>
        <p:spPr>
          <a:xfrm>
            <a:off x="4687247" y="3090493"/>
            <a:ext cx="553998" cy="1252907"/>
          </a:xfrm>
          <a:prstGeom prst="rect">
            <a:avLst/>
          </a:prstGeom>
          <a:noFill/>
        </p:spPr>
        <p:txBody>
          <a:bodyPr vert="vert270" wrap="none" rtlCol="0">
            <a:spAutoFit/>
          </a:bodyPr>
          <a:lstStyle/>
          <a:p>
            <a:r>
              <a:rPr lang="en-US" sz="2400" b="1" dirty="0" smtClean="0">
                <a:solidFill>
                  <a:schemeClr val="tx1">
                    <a:lumMod val="75000"/>
                    <a:lumOff val="25000"/>
                  </a:schemeClr>
                </a:solidFill>
                <a:latin typeface="Book Antiqua" panose="02040602050305030304" pitchFamily="18" charset="0"/>
              </a:rPr>
              <a:t>Outputs</a:t>
            </a:r>
          </a:p>
        </p:txBody>
      </p:sp>
    </p:spTree>
    <p:extLst>
      <p:ext uri="{BB962C8B-B14F-4D97-AF65-F5344CB8AC3E}">
        <p14:creationId xmlns:p14="http://schemas.microsoft.com/office/powerpoint/2010/main" val="4151353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1951038"/>
            <a:ext cx="4648200" cy="4114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Paul </a:t>
            </a:r>
            <a:r>
              <a:rPr kumimoji="0" lang="en-US" sz="3200" b="0" i="0" u="none" strike="noStrike" kern="1200" cap="none" spc="0" normalizeH="0" baseline="0" noProof="0" dirty="0" err="1" smtClean="0">
                <a:ln>
                  <a:noFill/>
                </a:ln>
                <a:solidFill>
                  <a:sysClr val="window" lastClr="FFFFFF"/>
                </a:solidFill>
                <a:effectLst/>
                <a:uLnTx/>
                <a:uFillTx/>
                <a:latin typeface="Book Antiqua"/>
                <a:ea typeface="+mn-ea"/>
                <a:cs typeface="+mn-cs"/>
              </a:rPr>
              <a:t>Romer</a:t>
            </a: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 1990</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Explained</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economic growth </a:t>
            </a:r>
            <a:r>
              <a:rPr lang="en-US" dirty="0" smtClean="0">
                <a:solidFill>
                  <a:sysClr val="window" lastClr="FFFFFF"/>
                </a:solidFill>
                <a:latin typeface="Book Antiqua"/>
              </a:rPr>
              <a:t>with </a:t>
            </a:r>
            <a:r>
              <a:rPr lang="en-US" dirty="0" err="1" smtClean="0">
                <a:solidFill>
                  <a:sysClr val="window" lastClr="FFFFFF"/>
                </a:solidFill>
                <a:latin typeface="Book Antiqua"/>
              </a:rPr>
              <a:t>i</a:t>
            </a:r>
            <a:r>
              <a:rPr kumimoji="0" lang="en-US" sz="2800" b="0" i="0" u="none" strike="noStrike" kern="1200" cap="none" spc="0" normalizeH="0" baseline="0" noProof="0" dirty="0" err="1" smtClean="0">
                <a:ln>
                  <a:noFill/>
                </a:ln>
                <a:solidFill>
                  <a:sysClr val="window" lastClr="FFFFFF"/>
                </a:solidFill>
                <a:effectLst/>
                <a:uLnTx/>
                <a:uFillTx/>
                <a:latin typeface="Book Antiqua"/>
                <a:ea typeface="+mn-ea"/>
                <a:cs typeface="+mn-cs"/>
              </a:rPr>
              <a:t>ncreasing</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 returns to scale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Knowledge accumulates and begets new technology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New technology drives economic growth</a:t>
            </a:r>
          </a:p>
        </p:txBody>
      </p:sp>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New </a:t>
            </a:r>
            <a:r>
              <a:rPr lang="en-US" sz="3600" dirty="0" smtClean="0">
                <a:solidFill>
                  <a:sysClr val="window" lastClr="FFFFFF"/>
                </a:solidFill>
                <a:latin typeface="Book Antiqua"/>
              </a:rPr>
              <a:t>growth </a:t>
            </a: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pic>
        <p:nvPicPr>
          <p:cNvPr id="9" name="Picture 8"/>
          <p:cNvPicPr>
            <a:picLocks noChangeAspect="1"/>
          </p:cNvPicPr>
          <p:nvPr/>
        </p:nvPicPr>
        <p:blipFill>
          <a:blip r:embed="rId2"/>
          <a:stretch>
            <a:fillRect/>
          </a:stretch>
        </p:blipFill>
        <p:spPr>
          <a:xfrm>
            <a:off x="5181599" y="2099441"/>
            <a:ext cx="3352800" cy="3810000"/>
          </a:xfrm>
          <a:prstGeom prst="rect">
            <a:avLst/>
          </a:prstGeom>
        </p:spPr>
      </p:pic>
    </p:spTree>
    <p:extLst>
      <p:ext uri="{BB962C8B-B14F-4D97-AF65-F5344CB8AC3E}">
        <p14:creationId xmlns:p14="http://schemas.microsoft.com/office/powerpoint/2010/main" val="1479013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ysClr val="window" lastClr="FFFFFF"/>
                </a:solidFill>
                <a:latin typeface="Book Antiqua"/>
              </a:rPr>
              <a:t>Structural transformation</a:t>
            </a:r>
            <a:endParaRPr lang="en-US" sz="3600" dirty="0">
              <a:solidFill>
                <a:sysClr val="window" lastClr="FFFFFF"/>
              </a:solidFill>
              <a:latin typeface="Book Antiqua"/>
            </a:endParaRPr>
          </a:p>
        </p:txBody>
      </p:sp>
      <p:graphicFrame>
        <p:nvGraphicFramePr>
          <p:cNvPr id="10" name="Chart 9"/>
          <p:cNvGraphicFramePr>
            <a:graphicFrameLocks/>
          </p:cNvGraphicFramePr>
          <p:nvPr>
            <p:extLst>
              <p:ext uri="{D42A27DB-BD31-4B8C-83A1-F6EECF244321}">
                <p14:modId xmlns:p14="http://schemas.microsoft.com/office/powerpoint/2010/main" val="1180419616"/>
              </p:ext>
            </p:extLst>
          </p:nvPr>
        </p:nvGraphicFramePr>
        <p:xfrm>
          <a:off x="1562100" y="1981200"/>
          <a:ext cx="6019800" cy="4295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22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New </a:t>
            </a:r>
            <a:r>
              <a:rPr lang="en-US" sz="3600" dirty="0" smtClean="0">
                <a:solidFill>
                  <a:sysClr val="window" lastClr="FFFFFF"/>
                </a:solidFill>
                <a:latin typeface="Book Antiqua"/>
              </a:rPr>
              <a:t>trade </a:t>
            </a: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
        <p:nvSpPr>
          <p:cNvPr id="7" name="Content Placeholder 2"/>
          <p:cNvSpPr txBox="1">
            <a:spLocks/>
          </p:cNvSpPr>
          <p:nvPr/>
        </p:nvSpPr>
        <p:spPr>
          <a:xfrm>
            <a:off x="457200" y="1951038"/>
            <a:ext cx="5486400" cy="32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Paul Krugman, 1991</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Increasing returns to scale cause agglomeration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Core and periphery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Trade</a:t>
            </a: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pic>
        <p:nvPicPr>
          <p:cNvPr id="10" name="Picture 2" descr="http://www.blogforiowa.com/wordpress/wp-content/uploads/Paul-Krugman.jpg"/>
          <p:cNvPicPr>
            <a:picLocks noChangeAspect="1" noChangeArrowheads="1"/>
          </p:cNvPicPr>
          <p:nvPr/>
        </p:nvPicPr>
        <p:blipFill rotWithShape="1">
          <a:blip r:embed="rId2">
            <a:extLst>
              <a:ext uri="{28A0092B-C50C-407E-A947-70E740481C1C}">
                <a14:useLocalDpi xmlns:a14="http://schemas.microsoft.com/office/drawing/2010/main" val="0"/>
              </a:ext>
            </a:extLst>
          </a:blip>
          <a:srcRect b="12821"/>
          <a:stretch/>
        </p:blipFill>
        <p:spPr bwMode="auto">
          <a:xfrm>
            <a:off x="5562599" y="2057400"/>
            <a:ext cx="2971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99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ysClr val="window" lastClr="FFFFFF"/>
                </a:solidFill>
                <a:latin typeface="Book Antiqua"/>
              </a:rPr>
              <a:t>New trade theory</a:t>
            </a:r>
            <a:endParaRPr lang="en-US" sz="3600" dirty="0">
              <a:solidFill>
                <a:sysClr val="window" lastClr="FFFFFF"/>
              </a:solidFill>
              <a:latin typeface="Book Antiqua"/>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697983930"/>
              </p:ext>
            </p:extLst>
          </p:nvPr>
        </p:nvGraphicFramePr>
        <p:xfrm>
          <a:off x="457200" y="18288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5699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Tree>
    <p:extLst>
      <p:ext uri="{BB962C8B-B14F-4D97-AF65-F5344CB8AC3E}">
        <p14:creationId xmlns:p14="http://schemas.microsoft.com/office/powerpoint/2010/main" val="3464606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ysClr val="window" lastClr="FFFFFF"/>
                </a:solidFill>
                <a:latin typeface="Book Antiqua"/>
              </a:rPr>
              <a:t>New trade theory</a:t>
            </a:r>
            <a:endParaRPr lang="en-US" sz="3600" dirty="0">
              <a:solidFill>
                <a:sysClr val="window" lastClr="FFFFFF"/>
              </a:solidFill>
              <a:latin typeface="Book Antiqua"/>
            </a:endParaRPr>
          </a:p>
        </p:txBody>
      </p:sp>
      <p:sp>
        <p:nvSpPr>
          <p:cNvPr id="13" name="Oval 12"/>
          <p:cNvSpPr/>
          <p:nvPr/>
        </p:nvSpPr>
        <p:spPr>
          <a:xfrm>
            <a:off x="5486400" y="2732266"/>
            <a:ext cx="2667000" cy="2544385"/>
          </a:xfrm>
          <a:prstGeom prst="ellipse">
            <a:avLst/>
          </a:prstGeom>
          <a:solidFill>
            <a:srgbClr val="FF3300"/>
          </a:solidFill>
          <a:ln w="381000" cap="flat" cmpd="sng" algn="ctr">
            <a:solidFill>
              <a:srgbClr val="FF33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ook Antiqua"/>
                <a:ea typeface="+mn-ea"/>
                <a:cs typeface="+mn-cs"/>
              </a:rPr>
              <a:t>Core</a:t>
            </a:r>
          </a:p>
        </p:txBody>
      </p:sp>
      <p:sp>
        <p:nvSpPr>
          <p:cNvPr id="14" name="Oval 13"/>
          <p:cNvSpPr/>
          <p:nvPr/>
        </p:nvSpPr>
        <p:spPr>
          <a:xfrm>
            <a:off x="838200" y="2732266"/>
            <a:ext cx="2667000" cy="2544385"/>
          </a:xfrm>
          <a:prstGeom prst="ellipse">
            <a:avLst/>
          </a:prstGeom>
          <a:solidFill>
            <a:srgbClr val="FFCC66"/>
          </a:solidFill>
          <a:ln w="381000" cap="flat" cmpd="sng" algn="ctr">
            <a:solidFill>
              <a:srgbClr val="FFCC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ook Antiqua"/>
                <a:ea typeface="+mn-ea"/>
                <a:cs typeface="+mn-cs"/>
              </a:rPr>
              <a:t>Periphery</a:t>
            </a:r>
          </a:p>
        </p:txBody>
      </p:sp>
      <p:sp>
        <p:nvSpPr>
          <p:cNvPr id="15" name="Right Arrow 14"/>
          <p:cNvSpPr/>
          <p:nvPr/>
        </p:nvSpPr>
        <p:spPr>
          <a:xfrm>
            <a:off x="3552217" y="1874650"/>
            <a:ext cx="2209800" cy="1524000"/>
          </a:xfrm>
          <a:prstGeom prst="rightArrow">
            <a:avLst>
              <a:gd name="adj1" fmla="val 61854"/>
              <a:gd name="adj2" fmla="val 5000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Book Antiqua"/>
                <a:ea typeface="+mn-ea"/>
                <a:cs typeface="+mn-cs"/>
              </a:rPr>
              <a:t>Resources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Book Antiqua"/>
                <a:ea typeface="+mn-ea"/>
                <a:cs typeface="+mn-cs"/>
              </a:rPr>
              <a:t>Workers</a:t>
            </a:r>
          </a:p>
        </p:txBody>
      </p:sp>
      <p:sp>
        <p:nvSpPr>
          <p:cNvPr id="16" name="Right Arrow 15"/>
          <p:cNvSpPr/>
          <p:nvPr/>
        </p:nvSpPr>
        <p:spPr>
          <a:xfrm flipH="1">
            <a:off x="3276600" y="4572000"/>
            <a:ext cx="2209800" cy="1524000"/>
          </a:xfrm>
          <a:prstGeom prst="rightArrow">
            <a:avLst>
              <a:gd name="adj1" fmla="val 61854"/>
              <a:gd name="adj2" fmla="val 5000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Book Antiqua"/>
                <a:ea typeface="+mn-ea"/>
                <a:cs typeface="+mn-cs"/>
              </a:rPr>
              <a:t>Goods</a:t>
            </a:r>
          </a:p>
        </p:txBody>
      </p:sp>
    </p:spTree>
    <p:extLst>
      <p:ext uri="{BB962C8B-B14F-4D97-AF65-F5344CB8AC3E}">
        <p14:creationId xmlns:p14="http://schemas.microsoft.com/office/powerpoint/2010/main" val="3395649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4" name="Content Placeholder 2"/>
          <p:cNvSpPr txBox="1">
            <a:spLocks/>
          </p:cNvSpPr>
          <p:nvPr/>
        </p:nvSpPr>
        <p:spPr>
          <a:xfrm>
            <a:off x="457200" y="2514601"/>
            <a:ext cx="7467600" cy="373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New growth theory</a:t>
            </a:r>
          </a:p>
          <a:p>
            <a:pPr lvl="1" indent="-342900">
              <a:buFont typeface="Arial" panose="020B0604020202020204" pitchFamily="34" charset="0"/>
              <a:buChar char="•"/>
              <a:defRPr/>
            </a:pPr>
            <a:r>
              <a:rPr kumimoji="0" lang="en-US" b="0" i="0" u="none" strike="noStrike" kern="1200" cap="none" spc="0" normalizeH="0" noProof="0" dirty="0" smtClean="0">
                <a:ln>
                  <a:noFill/>
                </a:ln>
                <a:solidFill>
                  <a:sysClr val="window" lastClr="FFFFFF"/>
                </a:solidFill>
                <a:effectLst/>
                <a:uLnTx/>
                <a:uFillTx/>
                <a:latin typeface="Book Antiqua"/>
                <a:ea typeface="+mn-ea"/>
                <a:cs typeface="+mn-cs"/>
              </a:rPr>
              <a:t>is agnostic to space</a:t>
            </a:r>
          </a:p>
          <a:p>
            <a:pPr lvl="1" indent="-342900">
              <a:buFont typeface="Arial" panose="020B0604020202020204" pitchFamily="34" charset="0"/>
              <a:buChar char="•"/>
              <a:defRPr/>
            </a:pPr>
            <a:r>
              <a:rPr kumimoji="0" lang="en-US" b="0" i="0" u="none" strike="noStrike" kern="1200" cap="none" spc="0" normalizeH="0" noProof="0" dirty="0" smtClean="0">
                <a:ln>
                  <a:noFill/>
                </a:ln>
                <a:solidFill>
                  <a:sysClr val="window" lastClr="FFFFFF"/>
                </a:solidFill>
                <a:effectLst/>
                <a:uLnTx/>
                <a:uFillTx/>
                <a:latin typeface="Book Antiqua"/>
                <a:ea typeface="+mn-ea"/>
                <a:cs typeface="+mn-cs"/>
              </a:rPr>
              <a:t>does not address land use</a:t>
            </a:r>
            <a:r>
              <a:rPr lang="en-US" dirty="0" smtClean="0">
                <a:solidFill>
                  <a:sysClr val="window" lastClr="FFFFFF"/>
                </a:solidFill>
                <a:latin typeface="Book Antiqua"/>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New trade theory</a:t>
            </a:r>
          </a:p>
          <a:p>
            <a:pPr lvl="1" indent="-342900">
              <a:buFont typeface="Arial" panose="020B0604020202020204" pitchFamily="34" charset="0"/>
              <a:buChar char="•"/>
              <a:defRPr/>
            </a:pPr>
            <a:r>
              <a:rPr lang="en-US" dirty="0" smtClean="0">
                <a:solidFill>
                  <a:sysClr val="window" lastClr="FFFFFF"/>
                </a:solidFill>
                <a:latin typeface="Book Antiqua"/>
              </a:rPr>
              <a:t>focuses on cities and goods, not on the peripheries and land use</a:t>
            </a:r>
          </a:p>
          <a:p>
            <a:pPr lvl="1" indent="-342900">
              <a:buFont typeface="Arial" panose="020B0604020202020204" pitchFamily="34" charset="0"/>
              <a:buChar char="•"/>
              <a:defRPr/>
            </a:pPr>
            <a:r>
              <a:rPr lang="en-US" dirty="0" smtClean="0">
                <a:solidFill>
                  <a:sysClr val="window" lastClr="FFFFFF"/>
                </a:solidFill>
                <a:latin typeface="Book Antiqua"/>
              </a:rPr>
              <a:t>ignores environmental endowment</a:t>
            </a:r>
          </a:p>
        </p:txBody>
      </p:sp>
      <p:sp>
        <p:nvSpPr>
          <p:cNvPr id="6" name="Title 1"/>
          <p:cNvSpPr txBox="1">
            <a:spLocks/>
          </p:cNvSpPr>
          <p:nvPr/>
        </p:nvSpPr>
        <p:spPr>
          <a:xfrm>
            <a:off x="457200" y="1295400"/>
            <a:ext cx="8229600"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The problems with new </a:t>
            </a:r>
            <a:r>
              <a:rPr kumimoji="0" lang="en-US" sz="3600" b="0" i="0" u="none" strike="noStrike" kern="1200" cap="none" spc="0" normalizeH="0" baseline="0" noProof="0" dirty="0" err="1" smtClean="0">
                <a:ln>
                  <a:noFill/>
                </a:ln>
                <a:solidFill>
                  <a:sysClr val="window" lastClr="FFFFFF"/>
                </a:solidFill>
                <a:effectLst/>
                <a:uLnTx/>
                <a:uFillTx/>
                <a:latin typeface="Book Antiqua"/>
                <a:ea typeface="+mj-ea"/>
                <a:cs typeface="+mj-cs"/>
              </a:rPr>
              <a:t>growt</a:t>
            </a:r>
            <a:r>
              <a:rPr lang="en-US" sz="3600" dirty="0" smtClean="0">
                <a:solidFill>
                  <a:sysClr val="window" lastClr="FFFFFF"/>
                </a:solidFill>
                <a:latin typeface="Book Antiqua"/>
              </a:rPr>
              <a:t>h and </a:t>
            </a:r>
            <a:r>
              <a:rPr lang="en-US" sz="3600" dirty="0">
                <a:solidFill>
                  <a:sysClr val="window" lastClr="FFFFFF"/>
                </a:solidFill>
                <a:latin typeface="Book Antiqua"/>
              </a:rPr>
              <a:t>n</a:t>
            </a:r>
            <a:r>
              <a:rPr lang="en-US" sz="3600" dirty="0" smtClean="0">
                <a:solidFill>
                  <a:sysClr val="window" lastClr="FFFFFF"/>
                </a:solidFill>
                <a:latin typeface="Book Antiqua"/>
              </a:rPr>
              <a:t>ew trade </a:t>
            </a: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Tree>
    <p:extLst>
      <p:ext uri="{BB962C8B-B14F-4D97-AF65-F5344CB8AC3E}">
        <p14:creationId xmlns:p14="http://schemas.microsoft.com/office/powerpoint/2010/main" val="2655212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8" name="Content Placeholder 2"/>
          <p:cNvSpPr txBox="1">
            <a:spLocks/>
          </p:cNvSpPr>
          <p:nvPr/>
        </p:nvSpPr>
        <p:spPr>
          <a:xfrm>
            <a:off x="457200" y="1905000"/>
            <a:ext cx="8001000" cy="419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Land rent theory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Comparative advantage leads to specialization and trade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Transportation costs matter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New growth theory</a:t>
            </a:r>
          </a:p>
          <a:p>
            <a:pPr lvl="1">
              <a:defRPr/>
            </a:pPr>
            <a:r>
              <a:rPr lang="en-US" sz="2000" dirty="0" smtClean="0">
                <a:solidFill>
                  <a:sysClr val="window" lastClr="FFFFFF"/>
                </a:solidFill>
                <a:latin typeface="Book Antiqua"/>
              </a:rPr>
              <a:t>Increasing returns </a:t>
            </a:r>
            <a:r>
              <a:rPr lang="en-US" sz="2000" dirty="0">
                <a:solidFill>
                  <a:sysClr val="window" lastClr="FFFFFF"/>
                </a:solidFill>
                <a:latin typeface="Book Antiqua"/>
              </a:rPr>
              <a:t>to scale </a:t>
            </a:r>
            <a:r>
              <a:rPr lang="en-US" sz="2000" dirty="0" smtClean="0">
                <a:solidFill>
                  <a:sysClr val="window" lastClr="FFFFFF"/>
                </a:solidFill>
                <a:latin typeface="Book Antiqua"/>
              </a:rPr>
              <a:t>in </a:t>
            </a:r>
            <a:r>
              <a:rPr lang="en-US" sz="2000" dirty="0">
                <a:solidFill>
                  <a:sysClr val="window" lastClr="FFFFFF"/>
                </a:solidFill>
                <a:latin typeface="Book Antiqua"/>
              </a:rPr>
              <a:t>manufacturing</a:t>
            </a:r>
          </a:p>
          <a:p>
            <a:pPr lvl="1">
              <a:defRPr/>
            </a:pPr>
            <a:r>
              <a:rPr lang="en-US" sz="2000" dirty="0" smtClean="0">
                <a:solidFill>
                  <a:sysClr val="window" lastClr="FFFFFF"/>
                </a:solidFill>
                <a:latin typeface="Book Antiqua"/>
              </a:rPr>
              <a:t>Ideas </a:t>
            </a:r>
            <a:r>
              <a:rPr lang="en-US" sz="2000" dirty="0">
                <a:solidFill>
                  <a:sysClr val="window" lastClr="FFFFFF"/>
                </a:solidFill>
                <a:latin typeface="Book Antiqua"/>
              </a:rPr>
              <a:t>are the engine of growth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Growth results in the structural transformation</a:t>
            </a:r>
            <a:r>
              <a:rPr kumimoji="0" lang="en-US" sz="2000" b="0" i="0" u="none" strike="noStrike" kern="1200" cap="none" spc="0" normalizeH="0" noProof="0" dirty="0" smtClean="0">
                <a:ln>
                  <a:noFill/>
                </a:ln>
                <a:solidFill>
                  <a:sysClr val="window" lastClr="FFFFFF"/>
                </a:solidFill>
                <a:effectLst/>
                <a:uLnTx/>
                <a:uFillTx/>
                <a:latin typeface="Book Antiqua"/>
                <a:ea typeface="+mn-ea"/>
                <a:cs typeface="+mn-cs"/>
              </a:rPr>
              <a:t> of economies</a:t>
            </a:r>
            <a:endPar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New trade theory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Increasing returns to scale lead to cores and peripheries</a:t>
            </a:r>
          </a:p>
          <a:p>
            <a:pPr lvl="1">
              <a:defRPr/>
            </a:pPr>
            <a:r>
              <a:rPr lang="en-US" sz="2000" dirty="0">
                <a:solidFill>
                  <a:sysClr val="window" lastClr="FFFFFF"/>
                </a:solidFill>
                <a:latin typeface="Book Antiqua"/>
              </a:rPr>
              <a:t>Trade connects the two</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smtClean="0">
                <a:solidFill>
                  <a:sysClr val="window" lastClr="FFFFFF"/>
                </a:solidFill>
                <a:latin typeface="Book Antiqua"/>
              </a:rPr>
              <a:t>Legacies matter</a:t>
            </a:r>
            <a:endPar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 lastClr="FFFFFF"/>
              </a:solidFill>
              <a:effectLst/>
              <a:uLnTx/>
              <a:uFillTx/>
              <a:latin typeface="Book Antiqua"/>
              <a:ea typeface="+mn-ea"/>
              <a:cs typeface="+mn-cs"/>
            </a:endParaRPr>
          </a:p>
        </p:txBody>
      </p:sp>
      <p:sp>
        <p:nvSpPr>
          <p:cNvPr id="4" name="Title 1"/>
          <p:cNvSpPr txBox="1">
            <a:spLocks/>
          </p:cNvSpPr>
          <p:nvPr/>
        </p:nvSpPr>
        <p:spPr>
          <a:xfrm>
            <a:off x="457200" y="114300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The contributions</a:t>
            </a:r>
            <a:r>
              <a:rPr kumimoji="0" lang="en-US" sz="3600" b="0" i="0" u="none" strike="noStrike" kern="1200" cap="none" spc="0" normalizeH="0" noProof="0" dirty="0" smtClean="0">
                <a:ln>
                  <a:noFill/>
                </a:ln>
                <a:solidFill>
                  <a:sysClr val="window" lastClr="FFFFFF"/>
                </a:solidFill>
                <a:effectLst/>
                <a:uLnTx/>
                <a:uFillTx/>
                <a:latin typeface="Book Antiqua"/>
                <a:ea typeface="+mj-ea"/>
                <a:cs typeface="+mj-cs"/>
              </a:rPr>
              <a:t> of each 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Tree>
    <p:extLst>
      <p:ext uri="{BB962C8B-B14F-4D97-AF65-F5344CB8AC3E}">
        <p14:creationId xmlns:p14="http://schemas.microsoft.com/office/powerpoint/2010/main" val="1195414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Goal</a:t>
            </a:r>
            <a:endParaRPr lang="en-US" dirty="0">
              <a:latin typeface="Book Antiqua" panose="02040602050305030304" pitchFamily="18" charset="0"/>
            </a:endParaRPr>
          </a:p>
        </p:txBody>
      </p:sp>
      <p:sp>
        <p:nvSpPr>
          <p:cNvPr id="4" name="Content Placeholder 2"/>
          <p:cNvSpPr txBox="1">
            <a:spLocks/>
          </p:cNvSpPr>
          <p:nvPr/>
        </p:nvSpPr>
        <p:spPr>
          <a:xfrm>
            <a:off x="423152" y="1828801"/>
            <a:ext cx="8568447"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n-ea"/>
                <a:cs typeface="+mn-cs"/>
              </a:rPr>
              <a:t>To explain land use change by unifying:</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Land rent theory</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New growth theory, and </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New trade theory</a:t>
            </a:r>
            <a:endParaRPr kumimoji="0" lang="en-US" sz="32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4222011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sp>
        <p:nvSpPr>
          <p:cNvPr id="5" name="Content Placeholder 2"/>
          <p:cNvSpPr txBox="1">
            <a:spLocks/>
          </p:cNvSpPr>
          <p:nvPr/>
        </p:nvSpPr>
        <p:spPr>
          <a:xfrm>
            <a:off x="838200" y="3094037"/>
            <a:ext cx="7620000" cy="2697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LU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Land use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S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Structure of the economy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E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Environmental endowment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T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Transportation costs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L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Land use legacies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
        <p:nvSpPr>
          <p:cNvPr id="7" name="Rectangle 6"/>
          <p:cNvSpPr/>
          <p:nvPr/>
        </p:nvSpPr>
        <p:spPr>
          <a:xfrm>
            <a:off x="2895599" y="1642993"/>
            <a:ext cx="3725700" cy="769441"/>
          </a:xfrm>
          <a:prstGeom prst="rect">
            <a:avLst/>
          </a:prstGeom>
        </p:spPr>
        <p:txBody>
          <a:bodyPr wrap="none">
            <a:spAutoFit/>
          </a:bodyPr>
          <a:lstStyle/>
          <a:p>
            <a:r>
              <a:rPr lang="en-US" sz="4400" i="1" dirty="0" smtClean="0">
                <a:solidFill>
                  <a:prstClr val="white"/>
                </a:solidFill>
                <a:latin typeface="Book Antiqua"/>
              </a:rPr>
              <a:t>LU = S, E, T, L</a:t>
            </a:r>
            <a:endParaRPr lang="en-US" sz="4400" i="1" dirty="0">
              <a:solidFill>
                <a:prstClr val="white"/>
              </a:solidFill>
              <a:latin typeface="Book Antiqua"/>
            </a:endParaRPr>
          </a:p>
        </p:txBody>
      </p:sp>
    </p:spTree>
    <p:extLst>
      <p:ext uri="{BB962C8B-B14F-4D97-AF65-F5344CB8AC3E}">
        <p14:creationId xmlns:p14="http://schemas.microsoft.com/office/powerpoint/2010/main" val="3366836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517878424"/>
              </p:ext>
            </p:extLst>
          </p:nvPr>
        </p:nvGraphicFramePr>
        <p:xfrm>
          <a:off x="685800" y="3298357"/>
          <a:ext cx="7772400" cy="70104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533400">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Structure</a:t>
                      </a: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 of the economy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2700" cmpd="sng">
                      <a:noFill/>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Environmental</a:t>
                      </a: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 endowment </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Transportation costs</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Land use legacies</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2700" cmpd="sng">
                      <a:noFill/>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72118619"/>
              </p:ext>
            </p:extLst>
          </p:nvPr>
        </p:nvGraphicFramePr>
        <p:xfrm>
          <a:off x="1591925" y="1336207"/>
          <a:ext cx="5829300" cy="70104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tblGrid>
              <a:tr h="152400">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Land rent</a:t>
                      </a: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 </a:t>
                      </a:r>
                      <a:b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b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theory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2700" cmpd="sng">
                      <a:noFill/>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New growth theory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New trade theory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2700" cmpd="sng">
                      <a:noFill/>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cxnSp>
        <p:nvCxnSpPr>
          <p:cNvPr id="12" name="Straight Arrow Connector 11"/>
          <p:cNvCxnSpPr/>
          <p:nvPr/>
        </p:nvCxnSpPr>
        <p:spPr>
          <a:xfrm flipH="1">
            <a:off x="5532137" y="2037247"/>
            <a:ext cx="941221"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1651448" y="2037247"/>
            <a:ext cx="4825550" cy="122792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1623011" y="2043764"/>
            <a:ext cx="2954637" cy="125459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a:off x="1641176" y="2050582"/>
            <a:ext cx="4807249" cy="1230781"/>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533651" y="2070433"/>
            <a:ext cx="3069559" cy="1208072"/>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23" name="Straight Arrow Connector 22"/>
          <p:cNvCxnSpPr>
            <a:stCxn id="9" idx="2"/>
          </p:cNvCxnSpPr>
          <p:nvPr/>
        </p:nvCxnSpPr>
        <p:spPr>
          <a:xfrm>
            <a:off x="4506575" y="2037247"/>
            <a:ext cx="2974173" cy="1241258"/>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graphicFrame>
        <p:nvGraphicFramePr>
          <p:cNvPr id="30" name="Table 29"/>
          <p:cNvGraphicFramePr>
            <a:graphicFrameLocks noGrp="1"/>
          </p:cNvGraphicFramePr>
          <p:nvPr>
            <p:extLst>
              <p:ext uri="{D42A27DB-BD31-4B8C-83A1-F6EECF244321}">
                <p14:modId xmlns:p14="http://schemas.microsoft.com/office/powerpoint/2010/main" val="2254227128"/>
              </p:ext>
            </p:extLst>
          </p:nvPr>
        </p:nvGraphicFramePr>
        <p:xfrm>
          <a:off x="1657350" y="5288280"/>
          <a:ext cx="5829300" cy="579120"/>
        </p:xfrm>
        <a:graphic>
          <a:graphicData uri="http://schemas.openxmlformats.org/drawingml/2006/table">
            <a:tbl>
              <a:tblPr firstRow="1" bandRow="1">
                <a:tableStyleId>{5C22544A-7EE6-4342-B048-85BDC9FD1C3A}</a:tableStyleId>
              </a:tblPr>
              <a:tblGrid>
                <a:gridCol w="5829300">
                  <a:extLst>
                    <a:ext uri="{9D8B030D-6E8A-4147-A177-3AD203B41FA5}">
                      <a16:colId xmlns:a16="http://schemas.microsoft.com/office/drawing/2014/main" xmlns="" val="20000"/>
                    </a:ext>
                  </a:extLst>
                </a:gridCol>
              </a:tblGrid>
              <a:tr h="152400">
                <a:tc>
                  <a:txBody>
                    <a:bodyPr/>
                    <a:lstStyle/>
                    <a:p>
                      <a:pPr algn="ctr"/>
                      <a:r>
                        <a:rPr lang="en-US"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Land use change</a:t>
                      </a:r>
                      <a:endParaRPr lang="en-US" sz="32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2700" cmpd="sng">
                      <a:noFill/>
                    </a:lnL>
                    <a:lnR w="19050" cap="flat" cmpd="sng" algn="ctr">
                      <a:no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cxnSp>
        <p:nvCxnSpPr>
          <p:cNvPr id="31" name="Straight Arrow Connector 30"/>
          <p:cNvCxnSpPr/>
          <p:nvPr/>
        </p:nvCxnSpPr>
        <p:spPr>
          <a:xfrm flipH="1">
            <a:off x="6539527" y="4002306"/>
            <a:ext cx="941221"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a:off x="1693807" y="3996690"/>
            <a:ext cx="941221"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H="1">
            <a:off x="5210174" y="4000877"/>
            <a:ext cx="351902" cy="125311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a:off x="3609974" y="3999774"/>
            <a:ext cx="351902" cy="125311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4" name="Straight Arrow Connector 3"/>
          <p:cNvCxnSpPr/>
          <p:nvPr/>
        </p:nvCxnSpPr>
        <p:spPr>
          <a:xfrm>
            <a:off x="2533651" y="2027873"/>
            <a:ext cx="1127709" cy="1270484"/>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6425613" y="2037247"/>
            <a:ext cx="1100394"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104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sp>
        <p:nvSpPr>
          <p:cNvPr id="4" name="Content Placeholder 2"/>
          <p:cNvSpPr txBox="1">
            <a:spLocks/>
          </p:cNvSpPr>
          <p:nvPr/>
        </p:nvSpPr>
        <p:spPr>
          <a:xfrm>
            <a:off x="762000" y="1600200"/>
            <a:ext cx="7620000" cy="4267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smtClean="0">
                <a:ln>
                  <a:noFill/>
                </a:ln>
                <a:solidFill>
                  <a:sysClr val="window" lastClr="FFFFFF"/>
                </a:solidFill>
                <a:effectLst/>
                <a:uLnTx/>
                <a:uFillTx/>
                <a:latin typeface="Book Antiqua"/>
                <a:ea typeface="+mn-ea"/>
                <a:cs typeface="+mn-cs"/>
              </a:rPr>
              <a:t>S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 Structure of the economy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Employment, GDP,</a:t>
            </a:r>
            <a:r>
              <a:rPr kumimoji="0" lang="en-US" sz="2400" b="0" i="0" u="none" strike="noStrike" kern="1200" cap="none" spc="0" normalizeH="0" noProof="0" dirty="0" smtClean="0">
                <a:ln>
                  <a:noFill/>
                </a:ln>
                <a:solidFill>
                  <a:sysClr val="window" lastClr="FFFFFF"/>
                </a:solidFill>
                <a:effectLst/>
                <a:uLnTx/>
                <a:uFillTx/>
                <a:latin typeface="Book Antiqua"/>
                <a:ea typeface="+mn-ea"/>
                <a:cs typeface="+mn-cs"/>
              </a:rPr>
              <a:t> and trade</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in agriculture, manufacturing, and service sectors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Ag: Decreasing or constant returns to scale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Mf: Increasing returns to scale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smtClean="0">
                <a:ln>
                  <a:noFill/>
                </a:ln>
                <a:solidFill>
                  <a:sysClr val="window" lastClr="FFFFFF"/>
                </a:solidFill>
                <a:effectLst/>
                <a:uLnTx/>
                <a:uFillTx/>
                <a:latin typeface="Book Antiqua"/>
                <a:ea typeface="+mn-ea"/>
                <a:cs typeface="+mn-cs"/>
              </a:rPr>
              <a:t>Sv</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Constant returns to scale (largely)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u="none" strike="noStrike" kern="1200" cap="none" spc="0" normalizeH="0" baseline="0" noProof="0" dirty="0" smtClean="0">
                <a:ln>
                  <a:noFill/>
                </a:ln>
                <a:solidFill>
                  <a:sysClr val="window" lastClr="FFFFFF"/>
                </a:solidFill>
                <a:effectLst/>
                <a:uLnTx/>
                <a:uFillTx/>
                <a:latin typeface="Book Antiqua"/>
                <a:ea typeface="+mn-ea"/>
                <a:cs typeface="+mn-cs"/>
              </a:rPr>
              <a:t>New growth and new trade theory:</a:t>
            </a:r>
            <a:br>
              <a:rPr kumimoji="0" lang="en-US" sz="2400" b="0" u="none" strike="noStrike" kern="1200" cap="none" spc="0" normalizeH="0" baseline="0" noProof="0" dirty="0" smtClean="0">
                <a:ln>
                  <a:noFill/>
                </a:ln>
                <a:solidFill>
                  <a:sysClr val="window" lastClr="FFFFFF"/>
                </a:solidFill>
                <a:effectLst/>
                <a:uLnTx/>
                <a:uFillTx/>
                <a:latin typeface="Book Antiqua"/>
                <a:ea typeface="+mn-ea"/>
                <a:cs typeface="+mn-cs"/>
              </a:rPr>
            </a:br>
            <a:r>
              <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rPr>
              <a:t>S</a:t>
            </a:r>
            <a:r>
              <a:rPr kumimoji="0" lang="en-US" sz="2400" b="0" u="none" strike="noStrike" kern="1200" cap="none" spc="0" normalizeH="0" noProof="0" dirty="0" smtClean="0">
                <a:ln>
                  <a:noFill/>
                </a:ln>
                <a:solidFill>
                  <a:sysClr val="window" lastClr="FFFFFF"/>
                </a:solidFill>
                <a:effectLst/>
                <a:uLnTx/>
                <a:uFillTx/>
                <a:latin typeface="Book Antiqua"/>
                <a:ea typeface="+mn-ea"/>
                <a:cs typeface="+mn-cs"/>
              </a:rPr>
              <a:t> determines growth, agglomeration, and trade</a:t>
            </a:r>
            <a:endParaRPr kumimoji="0" lang="en-US" sz="2400" b="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rPr>
              <a:t>S</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can change rapidly as an economy grows</a:t>
            </a:r>
            <a:endPar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3207718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sp>
        <p:nvSpPr>
          <p:cNvPr id="5" name="Content Placeholder 2"/>
          <p:cNvSpPr txBox="1">
            <a:spLocks/>
          </p:cNvSpPr>
          <p:nvPr/>
        </p:nvSpPr>
        <p:spPr>
          <a:xfrm>
            <a:off x="762000" y="1600200"/>
            <a:ext cx="7620000" cy="3962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smtClean="0">
                <a:ln>
                  <a:noFill/>
                </a:ln>
                <a:solidFill>
                  <a:sysClr val="window" lastClr="FFFFFF"/>
                </a:solidFill>
                <a:effectLst/>
                <a:uLnTx/>
                <a:uFillTx/>
                <a:latin typeface="Book Antiqua"/>
                <a:ea typeface="+mn-ea"/>
                <a:cs typeface="+mn-cs"/>
              </a:rPr>
              <a:t>E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 Environmental endowment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Ag: Climate, soil quality, and topography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Mf: Energy, and minerals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smtClean="0">
                <a:ln>
                  <a:noFill/>
                </a:ln>
                <a:solidFill>
                  <a:sysClr val="window" lastClr="FFFFFF"/>
                </a:solidFill>
                <a:effectLst/>
                <a:uLnTx/>
                <a:uFillTx/>
                <a:latin typeface="Book Antiqua"/>
                <a:ea typeface="+mn-ea"/>
                <a:cs typeface="+mn-cs"/>
              </a:rPr>
              <a:t>Sv</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Climate, scenic view, and natural amenities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lvl="1">
              <a:defRPr/>
            </a:pPr>
            <a:r>
              <a:rPr kumimoji="0" lang="en-US" sz="2400" b="0" u="none" strike="noStrike" kern="1200" cap="none" spc="0" normalizeH="0" baseline="0" noProof="0" dirty="0" smtClean="0">
                <a:ln>
                  <a:noFill/>
                </a:ln>
                <a:solidFill>
                  <a:sysClr val="window" lastClr="FFFFFF"/>
                </a:solidFill>
                <a:effectLst/>
                <a:uLnTx/>
                <a:uFillTx/>
                <a:latin typeface="Book Antiqua"/>
                <a:ea typeface="+mn-ea"/>
                <a:cs typeface="+mn-cs"/>
              </a:rPr>
              <a:t>Ricardo:</a:t>
            </a:r>
            <a:r>
              <a:rPr kumimoji="0" lang="en-US" sz="2400" b="0" u="none" strike="noStrike" kern="1200" cap="none" spc="0" normalizeH="0" noProof="0" dirty="0" smtClean="0">
                <a:ln>
                  <a:noFill/>
                </a:ln>
                <a:solidFill>
                  <a:sysClr val="window" lastClr="FFFFFF"/>
                </a:solidFill>
                <a:effectLst/>
                <a:uLnTx/>
                <a:uFillTx/>
                <a:latin typeface="Book Antiqua"/>
                <a:ea typeface="+mn-ea"/>
                <a:cs typeface="+mn-cs"/>
              </a:rPr>
              <a:t> land use with the highest net returns will occur where </a:t>
            </a:r>
            <a:r>
              <a:rPr lang="en-US" sz="2400" i="1" dirty="0" smtClean="0">
                <a:solidFill>
                  <a:sysClr val="window" lastClr="FFFFFF"/>
                </a:solidFill>
                <a:latin typeface="Book Antiqua"/>
              </a:rPr>
              <a:t>E </a:t>
            </a:r>
            <a:r>
              <a:rPr lang="en-US" sz="2400" dirty="0" smtClean="0">
                <a:solidFill>
                  <a:sysClr val="window" lastClr="FFFFFF"/>
                </a:solidFill>
                <a:latin typeface="Book Antiqua"/>
              </a:rPr>
              <a:t>is highest</a:t>
            </a:r>
            <a:r>
              <a:rPr kumimoji="0" lang="en-US" sz="2400" b="0" u="none" strike="noStrike" kern="1200" cap="none" spc="0" normalizeH="0" baseline="0" noProof="0" dirty="0" smtClean="0">
                <a:ln>
                  <a:noFill/>
                </a:ln>
                <a:solidFill>
                  <a:sysClr val="window" lastClr="FFFFFF"/>
                </a:solidFill>
                <a:effectLst/>
                <a:uLnTx/>
                <a:uFillTx/>
                <a:latin typeface="Book Antiqua"/>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rPr>
              <a:t>E</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can change over time due to new technology (e.g., drought resistant seeds), improvements (e.g., irrigation), or degradation from overuse</a:t>
            </a:r>
            <a:endPar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2473049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sp>
        <p:nvSpPr>
          <p:cNvPr id="4" name="Content Placeholder 2"/>
          <p:cNvSpPr txBox="1">
            <a:spLocks/>
          </p:cNvSpPr>
          <p:nvPr/>
        </p:nvSpPr>
        <p:spPr>
          <a:xfrm>
            <a:off x="762000" y="1600200"/>
            <a:ext cx="7772400" cy="4114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smtClean="0">
                <a:ln>
                  <a:noFill/>
                </a:ln>
                <a:solidFill>
                  <a:sysClr val="window" lastClr="FFFFFF"/>
                </a:solidFill>
                <a:effectLst/>
                <a:uLnTx/>
                <a:uFillTx/>
                <a:latin typeface="Book Antiqua"/>
                <a:ea typeface="+mn-ea"/>
                <a:cs typeface="+mn-cs"/>
              </a:rPr>
              <a:t>T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 Transportation costs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Distance to roads and markets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Transportation technology and investments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Customs, tariffs, and trade agreements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von </a:t>
            </a:r>
            <a:r>
              <a:rPr kumimoji="0" lang="en-US" sz="2400" b="0" i="0" u="none" strike="noStrike" kern="1200" cap="none" spc="0" normalizeH="0" baseline="0" noProof="0" dirty="0" err="1" smtClean="0">
                <a:ln>
                  <a:noFill/>
                </a:ln>
                <a:solidFill>
                  <a:sysClr val="window" lastClr="FFFFFF"/>
                </a:solidFill>
                <a:effectLst/>
                <a:uLnTx/>
                <a:uFillTx/>
                <a:latin typeface="Book Antiqua"/>
                <a:ea typeface="+mn-ea"/>
                <a:cs typeface="+mn-cs"/>
              </a:rPr>
              <a:t>Thünen</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a:t>
            </a:r>
            <a:r>
              <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rPr>
              <a:t>T</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results in rings around city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New trade theory: non-linear relationship</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High </a:t>
            </a:r>
            <a:r>
              <a:rPr kumimoji="0" lang="en-US" sz="2000" b="0" i="1" u="none" strike="noStrike" kern="1200" cap="none" spc="0" normalizeH="0" baseline="0" noProof="0" dirty="0" smtClean="0">
                <a:ln>
                  <a:noFill/>
                </a:ln>
                <a:solidFill>
                  <a:sysClr val="window" lastClr="FFFFFF"/>
                </a:solidFill>
                <a:effectLst/>
                <a:uLnTx/>
                <a:uFillTx/>
                <a:latin typeface="Book Antiqua"/>
                <a:ea typeface="+mn-ea"/>
                <a:cs typeface="+mn-cs"/>
              </a:rPr>
              <a:t>T</a:t>
            </a: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 no trade nor agglomeration</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Medium </a:t>
            </a:r>
            <a:r>
              <a:rPr kumimoji="0" lang="en-US" sz="2000" b="0" i="1" u="none" strike="noStrike" kern="1200" cap="none" spc="0" normalizeH="0" baseline="0" noProof="0" dirty="0" smtClean="0">
                <a:ln>
                  <a:noFill/>
                </a:ln>
                <a:solidFill>
                  <a:sysClr val="window" lastClr="FFFFFF"/>
                </a:solidFill>
                <a:effectLst/>
                <a:uLnTx/>
                <a:uFillTx/>
                <a:latin typeface="Book Antiqua"/>
                <a:ea typeface="+mn-ea"/>
                <a:cs typeface="+mn-cs"/>
              </a:rPr>
              <a:t>T</a:t>
            </a: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 Specialization, agglomeration, trade</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Low </a:t>
            </a:r>
            <a:r>
              <a:rPr kumimoji="0" lang="en-US" sz="2000" b="0" i="1" u="none" strike="noStrike" kern="1200" cap="none" spc="0" normalizeH="0" baseline="0" noProof="0" dirty="0" smtClean="0">
                <a:ln>
                  <a:noFill/>
                </a:ln>
                <a:solidFill>
                  <a:sysClr val="window" lastClr="FFFFFF"/>
                </a:solidFill>
                <a:effectLst/>
                <a:uLnTx/>
                <a:uFillTx/>
                <a:latin typeface="Book Antiqua"/>
                <a:ea typeface="+mn-ea"/>
                <a:cs typeface="+mn-cs"/>
              </a:rPr>
              <a:t>T</a:t>
            </a:r>
            <a:r>
              <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rPr>
              <a:t>: Less agglomeration, cheaper labor in periphery</a:t>
            </a: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2788079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sp>
        <p:nvSpPr>
          <p:cNvPr id="5" name="Content Placeholder 2"/>
          <p:cNvSpPr txBox="1">
            <a:spLocks/>
          </p:cNvSpPr>
          <p:nvPr/>
        </p:nvSpPr>
        <p:spPr>
          <a:xfrm>
            <a:off x="762000" y="1600200"/>
            <a:ext cx="7620000" cy="373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smtClean="0">
                <a:ln>
                  <a:noFill/>
                </a:ln>
                <a:solidFill>
                  <a:sysClr val="window" lastClr="FFFFFF"/>
                </a:solidFill>
                <a:effectLst/>
                <a:uLnTx/>
                <a:uFillTx/>
                <a:latin typeface="Book Antiqua"/>
                <a:ea typeface="+mn-ea"/>
                <a:cs typeface="+mn-cs"/>
              </a:rPr>
              <a:t>L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 Land use legacies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Legacies of prior land use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For urban areas: castles, transportation nodes, concentrated resources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New trade theory: Initially small differences in size of cities will </a:t>
            </a:r>
            <a:r>
              <a:rPr kumimoji="0" lang="en-US" sz="2400" b="0" i="0" u="none" strike="noStrike" kern="1200" cap="none" spc="0" normalizeH="0" baseline="0" noProof="0" smtClean="0">
                <a:ln>
                  <a:noFill/>
                </a:ln>
                <a:solidFill>
                  <a:sysClr val="window" lastClr="FFFFFF"/>
                </a:solidFill>
                <a:effectLst/>
                <a:uLnTx/>
                <a:uFillTx/>
                <a:latin typeface="Book Antiqua"/>
                <a:ea typeface="+mn-ea"/>
                <a:cs typeface="+mn-cs"/>
              </a:rPr>
              <a:t>exacerbate over time</a:t>
            </a:r>
            <a:endParaRPr kumimoji="0" lang="en-US" sz="2400" b="0" i="1"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3779207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5" name="TextBox 4"/>
          <p:cNvSpPr txBox="1"/>
          <p:nvPr/>
        </p:nvSpPr>
        <p:spPr>
          <a:xfrm>
            <a:off x="6380102" y="6096000"/>
            <a:ext cx="2763898" cy="369332"/>
          </a:xfrm>
          <a:prstGeom prst="rect">
            <a:avLst/>
          </a:prstGeom>
          <a:noFill/>
        </p:spPr>
        <p:txBody>
          <a:bodyPr wrap="none" rtlCol="0">
            <a:spAutoFit/>
          </a:bodyPr>
          <a:lstStyle/>
          <a:p>
            <a:r>
              <a:rPr lang="en-US" dirty="0" err="1" smtClean="0">
                <a:solidFill>
                  <a:prstClr val="white"/>
                </a:solidFill>
                <a:latin typeface="Book Antiqua"/>
              </a:rPr>
              <a:t>Kauppi</a:t>
            </a:r>
            <a:r>
              <a:rPr lang="en-US" dirty="0" smtClean="0">
                <a:solidFill>
                  <a:prstClr val="white"/>
                </a:solidFill>
                <a:latin typeface="Book Antiqua"/>
              </a:rPr>
              <a:t> et al, 2006, PNAS</a:t>
            </a:r>
            <a:endParaRPr lang="en-US" dirty="0">
              <a:solidFill>
                <a:prstClr val="white"/>
              </a:solidFill>
              <a:latin typeface="Book Antiqua"/>
            </a:endParaRPr>
          </a:p>
        </p:txBody>
      </p:sp>
      <p:pic>
        <p:nvPicPr>
          <p:cNvPr id="6" name="Picture 5"/>
          <p:cNvPicPr>
            <a:picLocks noChangeAspect="1"/>
          </p:cNvPicPr>
          <p:nvPr/>
        </p:nvPicPr>
        <p:blipFill>
          <a:blip r:embed="rId2"/>
          <a:stretch>
            <a:fillRect/>
          </a:stretch>
        </p:blipFill>
        <p:spPr>
          <a:xfrm>
            <a:off x="1295400" y="1295400"/>
            <a:ext cx="6477000" cy="4469870"/>
          </a:xfrm>
          <a:prstGeom prst="rect">
            <a:avLst/>
          </a:prstGeom>
        </p:spPr>
      </p:pic>
    </p:spTree>
    <p:extLst>
      <p:ext uri="{BB962C8B-B14F-4D97-AF65-F5344CB8AC3E}">
        <p14:creationId xmlns:p14="http://schemas.microsoft.com/office/powerpoint/2010/main" val="1879158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533400" y="1143000"/>
            <a:ext cx="8022846" cy="4953000"/>
          </a:xfrm>
          <a:prstGeom prst="rect">
            <a:avLst/>
          </a:prstGeom>
        </p:spPr>
      </p:pic>
      <p:sp>
        <p:nvSpPr>
          <p:cNvPr id="6" name="Rectangle 5"/>
          <p:cNvSpPr/>
          <p:nvPr/>
        </p:nvSpPr>
        <p:spPr>
          <a:xfrm>
            <a:off x="381000" y="5181600"/>
            <a:ext cx="838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6970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sp>
        <p:nvSpPr>
          <p:cNvPr id="5" name="Content Placeholder 2"/>
          <p:cNvSpPr txBox="1">
            <a:spLocks/>
          </p:cNvSpPr>
          <p:nvPr/>
        </p:nvSpPr>
        <p:spPr>
          <a:xfrm>
            <a:off x="457200" y="1219200"/>
            <a:ext cx="8229600" cy="49530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Agrarian economy</a:t>
            </a:r>
          </a:p>
          <a:p>
            <a:pPr lvl="1"/>
            <a:r>
              <a:rPr lang="en-US" dirty="0" smtClean="0">
                <a:solidFill>
                  <a:sysClr val="window" lastClr="FFFFFF"/>
                </a:solidFill>
                <a:latin typeface="Book Antiqua"/>
              </a:rPr>
              <a:t>Constant or decreasing returns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prevent agglomeration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High transport costs cause land use rings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Forest loss near cities</a:t>
            </a: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Manufacturing economy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Increasing returns foster strong agglomeration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Cores and peripheries; trade and lower transport costs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Core</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f</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orests recover;</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new </a:t>
            </a:r>
            <a:r>
              <a:rPr lang="en-US" dirty="0" smtClean="0">
                <a:solidFill>
                  <a:sysClr val="window" lastClr="FFFFFF"/>
                </a:solidFill>
                <a:latin typeface="Book Antiqua"/>
              </a:rPr>
              <a:t>agriculture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in peripheries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Service economy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Constant returns cause de-agglomeration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Cities sprawl</a:t>
            </a: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Forest loss due to exurban development</a:t>
            </a:r>
            <a:endPar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2679185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533400" y="1143000"/>
            <a:ext cx="8022846" cy="4953000"/>
          </a:xfrm>
          <a:prstGeom prst="rect">
            <a:avLst/>
          </a:prstGeom>
        </p:spPr>
      </p:pic>
    </p:spTree>
    <p:extLst>
      <p:ext uri="{BB962C8B-B14F-4D97-AF65-F5344CB8AC3E}">
        <p14:creationId xmlns:p14="http://schemas.microsoft.com/office/powerpoint/2010/main" val="3590003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561535" y="1143000"/>
            <a:ext cx="8022846" cy="4953000"/>
          </a:xfrm>
          <a:prstGeom prst="rect">
            <a:avLst/>
          </a:prstGeom>
        </p:spPr>
      </p:pic>
      <p:sp>
        <p:nvSpPr>
          <p:cNvPr id="2" name="Rounded Rectangle 1"/>
          <p:cNvSpPr/>
          <p:nvPr/>
        </p:nvSpPr>
        <p:spPr>
          <a:xfrm>
            <a:off x="561534" y="2667000"/>
            <a:ext cx="7994711" cy="2514600"/>
          </a:xfrm>
          <a:prstGeom prst="roundRect">
            <a:avLst>
              <a:gd name="adj" fmla="val 12751"/>
            </a:avLst>
          </a:prstGeom>
          <a:solidFill>
            <a:schemeClr val="bg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24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Conceptual model</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561535" y="1143000"/>
            <a:ext cx="8022846" cy="4953000"/>
          </a:xfrm>
          <a:prstGeom prst="rect">
            <a:avLst/>
          </a:prstGeom>
        </p:spPr>
      </p:pic>
      <p:sp>
        <p:nvSpPr>
          <p:cNvPr id="2" name="Rounded Rectangle 1"/>
          <p:cNvSpPr/>
          <p:nvPr/>
        </p:nvSpPr>
        <p:spPr>
          <a:xfrm>
            <a:off x="561534" y="2667000"/>
            <a:ext cx="7994711" cy="2514600"/>
          </a:xfrm>
          <a:prstGeom prst="roundRect">
            <a:avLst>
              <a:gd name="adj" fmla="val 12751"/>
            </a:avLst>
          </a:prstGeom>
          <a:solidFill>
            <a:schemeClr val="bg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33400" y="1600200"/>
            <a:ext cx="8026363" cy="1066800"/>
          </a:xfrm>
          <a:prstGeom prst="roundRect">
            <a:avLst>
              <a:gd name="adj" fmla="val 29195"/>
            </a:avLst>
          </a:prstGeom>
          <a:solidFill>
            <a:srgbClr val="C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685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val="3671881979"/>
              </p:ext>
            </p:extLst>
          </p:nvPr>
        </p:nvGraphicFramePr>
        <p:xfrm>
          <a:off x="1659731" y="1219200"/>
          <a:ext cx="5834062" cy="4876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3170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4" name="Chart 3"/>
          <p:cNvGraphicFramePr>
            <a:graphicFrameLocks/>
          </p:cNvGraphicFramePr>
          <p:nvPr>
            <p:extLst/>
          </p:nvPr>
        </p:nvGraphicFramePr>
        <p:xfrm>
          <a:off x="1659731" y="1219200"/>
          <a:ext cx="5834062" cy="4876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5239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4" name="Chart 3"/>
          <p:cNvGraphicFramePr>
            <a:graphicFrameLocks/>
          </p:cNvGraphicFramePr>
          <p:nvPr>
            <p:extLst/>
          </p:nvPr>
        </p:nvGraphicFramePr>
        <p:xfrm>
          <a:off x="1659731" y="1219200"/>
          <a:ext cx="5834062" cy="4876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5865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4" name="Chart 3"/>
          <p:cNvGraphicFramePr>
            <a:graphicFrameLocks/>
          </p:cNvGraphicFramePr>
          <p:nvPr>
            <p:extLst/>
          </p:nvPr>
        </p:nvGraphicFramePr>
        <p:xfrm>
          <a:off x="1659731" y="1219200"/>
          <a:ext cx="5834062" cy="4876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4521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ysClr val="window" lastClr="FFFFFF"/>
                </a:solidFill>
                <a:effectLst/>
                <a:uLnTx/>
                <a:uFillTx/>
                <a:latin typeface="Book Antiqua"/>
                <a:ea typeface="+mj-ea"/>
                <a:cs typeface="+mj-cs"/>
              </a:rPr>
              <a:t>Forest transition in the US</a:t>
            </a:r>
            <a:endParaRPr kumimoji="0" lang="en-US" sz="4000" b="0" i="0" u="none" strike="noStrike" kern="1200" cap="none" spc="0" normalizeH="0" baseline="0" noProof="0" dirty="0">
              <a:ln>
                <a:noFill/>
              </a:ln>
              <a:solidFill>
                <a:sysClr val="window" lastClr="FFFFFF"/>
              </a:solidFill>
              <a:effectLst/>
              <a:uLnTx/>
              <a:uFillTx/>
              <a:latin typeface="Book Antiqua"/>
              <a:ea typeface="+mj-ea"/>
              <a:cs typeface="+mj-cs"/>
            </a:endParaRPr>
          </a:p>
        </p:txBody>
      </p:sp>
      <p:sp>
        <p:nvSpPr>
          <p:cNvPr id="6" name="Content Placeholder 2"/>
          <p:cNvSpPr txBox="1">
            <a:spLocks/>
          </p:cNvSpPr>
          <p:nvPr/>
        </p:nvSpPr>
        <p:spPr>
          <a:xfrm>
            <a:off x="457200" y="2286000"/>
            <a:ext cx="8229600" cy="3322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39 States lost &gt; 25% forest</a:t>
            </a:r>
          </a:p>
          <a:p>
            <a:pPr lvl="1" indent="-342900">
              <a:buFont typeface="Arial" panose="020B0604020202020204" pitchFamily="34" charset="0"/>
              <a:buChar cha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Of these, 20 regained &gt; 10 percentage points</a:t>
            </a:r>
          </a:p>
          <a:p>
            <a:pPr lvl="1" indent="-342900">
              <a:buFont typeface="Arial" panose="020B0604020202020204" pitchFamily="34" charset="0"/>
              <a:buChar cha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Of these, 8 lost &gt; 5 percentage points in a </a:t>
            </a:r>
            <a:b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b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2</a:t>
            </a:r>
            <a:r>
              <a:rPr kumimoji="0" lang="en-US" sz="2400" b="0" i="0" u="none" strike="noStrike" kern="1200" cap="none" spc="0" normalizeH="0" baseline="30000" noProof="0" dirty="0" smtClean="0">
                <a:ln>
                  <a:noFill/>
                </a:ln>
                <a:solidFill>
                  <a:sysClr val="window" lastClr="FFFFFF"/>
                </a:solidFill>
                <a:effectLst/>
                <a:uLnTx/>
                <a:uFillTx/>
                <a:latin typeface="Book Antiqua"/>
                <a:ea typeface="+mn-ea"/>
                <a:cs typeface="+mn-cs"/>
              </a:rPr>
              <a:t>nd</a:t>
            </a: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 wave of deforestation</a:t>
            </a:r>
          </a:p>
          <a:p>
            <a:pPr lvl="1" indent="-342900">
              <a:buFont typeface="Arial" panose="020B0604020202020204" pitchFamily="34" charset="0"/>
              <a:buChar cha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These 8 lost on average half of the initial gain</a:t>
            </a:r>
          </a:p>
          <a:p>
            <a:r>
              <a:rPr lang="en-US" sz="2800" dirty="0" smtClean="0">
                <a:solidFill>
                  <a:sysClr val="window" lastClr="FFFFFF"/>
                </a:solidFill>
                <a:latin typeface="Book Antiqua"/>
              </a:rPr>
              <a:t>Forest trends highly variable among US states!</a:t>
            </a: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1891736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5" name="TextBox 4"/>
          <p:cNvSpPr txBox="1"/>
          <p:nvPr/>
        </p:nvSpPr>
        <p:spPr>
          <a:xfrm>
            <a:off x="4572000" y="6096000"/>
            <a:ext cx="4653838" cy="369332"/>
          </a:xfrm>
          <a:prstGeom prst="rect">
            <a:avLst/>
          </a:prstGeom>
          <a:noFill/>
        </p:spPr>
        <p:txBody>
          <a:bodyPr wrap="none" rtlCol="0">
            <a:spAutoFit/>
          </a:bodyPr>
          <a:lstStyle/>
          <a:p>
            <a:r>
              <a:rPr lang="en-US" dirty="0" smtClean="0">
                <a:solidFill>
                  <a:prstClr val="white"/>
                </a:solidFill>
                <a:latin typeface="Book Antiqua"/>
              </a:rPr>
              <a:t>Drummond and Loveland, 2010, </a:t>
            </a:r>
            <a:r>
              <a:rPr lang="en-US" dirty="0" err="1" smtClean="0">
                <a:solidFill>
                  <a:prstClr val="white"/>
                </a:solidFill>
                <a:latin typeface="Book Antiqua"/>
              </a:rPr>
              <a:t>BioScience</a:t>
            </a:r>
            <a:endParaRPr lang="en-US" dirty="0">
              <a:solidFill>
                <a:prstClr val="white"/>
              </a:solidFill>
              <a:latin typeface="Book Antiqua"/>
            </a:endParaRPr>
          </a:p>
        </p:txBody>
      </p:sp>
      <p:pic>
        <p:nvPicPr>
          <p:cNvPr id="2" name="Picture 1"/>
          <p:cNvPicPr>
            <a:picLocks noChangeAspect="1"/>
          </p:cNvPicPr>
          <p:nvPr/>
        </p:nvPicPr>
        <p:blipFill>
          <a:blip r:embed="rId2"/>
          <a:stretch>
            <a:fillRect/>
          </a:stretch>
        </p:blipFill>
        <p:spPr>
          <a:xfrm>
            <a:off x="1409700" y="1485900"/>
            <a:ext cx="6324600" cy="3886200"/>
          </a:xfrm>
          <a:prstGeom prst="rect">
            <a:avLst/>
          </a:prstGeom>
        </p:spPr>
      </p:pic>
    </p:spTree>
    <p:extLst>
      <p:ext uri="{BB962C8B-B14F-4D97-AF65-F5344CB8AC3E}">
        <p14:creationId xmlns:p14="http://schemas.microsoft.com/office/powerpoint/2010/main" val="1758733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6"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ysClr val="window" lastClr="FFFFFF"/>
                </a:solidFill>
                <a:latin typeface="Book Antiqua"/>
              </a:rPr>
              <a:t>Structural transformation in the US</a:t>
            </a:r>
            <a:endParaRPr lang="en-US" sz="3600" dirty="0">
              <a:solidFill>
                <a:sysClr val="window" lastClr="FFFFFF"/>
              </a:solidFill>
              <a:latin typeface="Book Antiqua"/>
            </a:endParaRPr>
          </a:p>
        </p:txBody>
      </p:sp>
      <p:graphicFrame>
        <p:nvGraphicFramePr>
          <p:cNvPr id="10" name="Chart 9"/>
          <p:cNvGraphicFramePr>
            <a:graphicFrameLocks/>
          </p:cNvGraphicFramePr>
          <p:nvPr>
            <p:extLst/>
          </p:nvPr>
        </p:nvGraphicFramePr>
        <p:xfrm>
          <a:off x="1562100" y="1981200"/>
          <a:ext cx="6019800" cy="4295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8839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pic>
        <p:nvPicPr>
          <p:cNvPr id="6" name="Picture 5"/>
          <p:cNvPicPr>
            <a:picLocks noChangeAspect="1"/>
          </p:cNvPicPr>
          <p:nvPr/>
        </p:nvPicPr>
        <p:blipFill>
          <a:blip r:embed="rId2"/>
          <a:stretch>
            <a:fillRect/>
          </a:stretch>
        </p:blipFill>
        <p:spPr>
          <a:xfrm>
            <a:off x="730721" y="1066800"/>
            <a:ext cx="7692081" cy="5132237"/>
          </a:xfrm>
          <a:prstGeom prst="rect">
            <a:avLst/>
          </a:prstGeom>
        </p:spPr>
      </p:pic>
    </p:spTree>
    <p:extLst>
      <p:ext uri="{BB962C8B-B14F-4D97-AF65-F5344CB8AC3E}">
        <p14:creationId xmlns:p14="http://schemas.microsoft.com/office/powerpoint/2010/main" val="1786799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0721" y="1066801"/>
            <a:ext cx="7692081" cy="5128054"/>
          </a:xfrm>
          <a:prstGeom prst="rect">
            <a:avLst/>
          </a:prstGeom>
        </p:spPr>
      </p:pic>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spTree>
    <p:extLst>
      <p:ext uri="{BB962C8B-B14F-4D97-AF65-F5344CB8AC3E}">
        <p14:creationId xmlns:p14="http://schemas.microsoft.com/office/powerpoint/2010/main" val="910279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0720" y="1068859"/>
            <a:ext cx="7692081" cy="5132069"/>
          </a:xfrm>
          <a:prstGeom prst="rect">
            <a:avLst/>
          </a:prstGeom>
        </p:spPr>
      </p:pic>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spTree>
    <p:extLst>
      <p:ext uri="{BB962C8B-B14F-4D97-AF65-F5344CB8AC3E}">
        <p14:creationId xmlns:p14="http://schemas.microsoft.com/office/powerpoint/2010/main" val="37655802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0721" y="1066800"/>
            <a:ext cx="7692081" cy="5134073"/>
          </a:xfrm>
          <a:prstGeom prst="rect">
            <a:avLst/>
          </a:prstGeom>
        </p:spPr>
      </p:pic>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spTree>
    <p:extLst>
      <p:ext uri="{BB962C8B-B14F-4D97-AF65-F5344CB8AC3E}">
        <p14:creationId xmlns:p14="http://schemas.microsoft.com/office/powerpoint/2010/main" val="427364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914056653"/>
              </p:ext>
            </p:extLst>
          </p:nvPr>
        </p:nvGraphicFramePr>
        <p:xfrm>
          <a:off x="464343" y="1676400"/>
          <a:ext cx="8224838" cy="3108960"/>
        </p:xfrm>
        <a:graphic>
          <a:graphicData uri="http://schemas.openxmlformats.org/drawingml/2006/table">
            <a:tbl>
              <a:tblPr firstRow="1" bandRow="1">
                <a:tableStyleId>{073A0DAA-6AF3-43AB-8588-CEC1D06C72B9}</a:tableStyleId>
              </a:tblPr>
              <a:tblGrid>
                <a:gridCol w="2436989">
                  <a:extLst>
                    <a:ext uri="{9D8B030D-6E8A-4147-A177-3AD203B41FA5}">
                      <a16:colId xmlns:a16="http://schemas.microsoft.com/office/drawing/2014/main" xmlns="" val="20000"/>
                    </a:ext>
                  </a:extLst>
                </a:gridCol>
                <a:gridCol w="2127868">
                  <a:extLst>
                    <a:ext uri="{9D8B030D-6E8A-4147-A177-3AD203B41FA5}">
                      <a16:colId xmlns:a16="http://schemas.microsoft.com/office/drawing/2014/main" xmlns="" val="20001"/>
                    </a:ext>
                  </a:extLst>
                </a:gridCol>
                <a:gridCol w="1831181">
                  <a:extLst>
                    <a:ext uri="{9D8B030D-6E8A-4147-A177-3AD203B41FA5}">
                      <a16:colId xmlns:a16="http://schemas.microsoft.com/office/drawing/2014/main" xmlns="" val="20002"/>
                    </a:ext>
                  </a:extLst>
                </a:gridCol>
                <a:gridCol w="1828800"/>
              </a:tblGrid>
              <a:tr h="914400">
                <a:tc>
                  <a:txBody>
                    <a:bodyPr/>
                    <a:lstStyle>
                      <a:lvl1pPr marL="0" algn="l" defTabSz="914400" rtl="0" eaLnBrk="1" latinLnBrk="0" hangingPunct="1">
                        <a:defRPr sz="1800" b="1" kern="1200">
                          <a:solidFill>
                            <a:schemeClr val="lt1"/>
                          </a:solidFill>
                          <a:latin typeface="Book Antiqua"/>
                        </a:defRPr>
                      </a:lvl1pPr>
                      <a:lvl2pPr marL="457200" algn="l" defTabSz="914400" rtl="0" eaLnBrk="1" latinLnBrk="0" hangingPunct="1">
                        <a:defRPr sz="1800" b="1" kern="1200">
                          <a:solidFill>
                            <a:schemeClr val="lt1"/>
                          </a:solidFill>
                          <a:latin typeface="Book Antiqua"/>
                        </a:defRPr>
                      </a:lvl2pPr>
                      <a:lvl3pPr marL="914400" algn="l" defTabSz="914400" rtl="0" eaLnBrk="1" latinLnBrk="0" hangingPunct="1">
                        <a:defRPr sz="1800" b="1" kern="1200">
                          <a:solidFill>
                            <a:schemeClr val="lt1"/>
                          </a:solidFill>
                          <a:latin typeface="Book Antiqua"/>
                        </a:defRPr>
                      </a:lvl3pPr>
                      <a:lvl4pPr marL="1371600" algn="l" defTabSz="914400" rtl="0" eaLnBrk="1" latinLnBrk="0" hangingPunct="1">
                        <a:defRPr sz="1800" b="1" kern="1200">
                          <a:solidFill>
                            <a:schemeClr val="lt1"/>
                          </a:solidFill>
                          <a:latin typeface="Book Antiqua"/>
                        </a:defRPr>
                      </a:lvl4pPr>
                      <a:lvl5pPr marL="1828800" algn="l" defTabSz="914400" rtl="0" eaLnBrk="1" latinLnBrk="0" hangingPunct="1">
                        <a:defRPr sz="1800" b="1" kern="1200">
                          <a:solidFill>
                            <a:schemeClr val="lt1"/>
                          </a:solidFill>
                          <a:latin typeface="Book Antiqua"/>
                        </a:defRPr>
                      </a:lvl5pPr>
                      <a:lvl6pPr marL="2286000" algn="l" defTabSz="914400" rtl="0" eaLnBrk="1" latinLnBrk="0" hangingPunct="1">
                        <a:defRPr sz="1800" b="1" kern="1200">
                          <a:solidFill>
                            <a:schemeClr val="lt1"/>
                          </a:solidFill>
                          <a:latin typeface="Book Antiqua"/>
                        </a:defRPr>
                      </a:lvl6pPr>
                      <a:lvl7pPr marL="2743200" algn="l" defTabSz="914400" rtl="0" eaLnBrk="1" latinLnBrk="0" hangingPunct="1">
                        <a:defRPr sz="1800" b="1" kern="1200">
                          <a:solidFill>
                            <a:schemeClr val="lt1"/>
                          </a:solidFill>
                          <a:latin typeface="Book Antiqua"/>
                        </a:defRPr>
                      </a:lvl7pPr>
                      <a:lvl8pPr marL="3200400" algn="l" defTabSz="914400" rtl="0" eaLnBrk="1" latinLnBrk="0" hangingPunct="1">
                        <a:defRPr sz="1800" b="1" kern="1200">
                          <a:solidFill>
                            <a:schemeClr val="lt1"/>
                          </a:solidFill>
                          <a:latin typeface="Book Antiqua"/>
                        </a:defRPr>
                      </a:lvl8pPr>
                      <a:lvl9pPr marL="3657600" algn="l" defTabSz="914400" rtl="0" eaLnBrk="1" latinLnBrk="0" hangingPunct="1">
                        <a:defRPr sz="1800" b="1" kern="1200">
                          <a:solidFill>
                            <a:schemeClr val="lt1"/>
                          </a:solidFill>
                          <a:latin typeface="Book Antiqua"/>
                        </a:defRPr>
                      </a:lvl9pPr>
                    </a:lstStyle>
                    <a:p>
                      <a:pPr algn="ctr"/>
                      <a:r>
                        <a:rPr lang="en-US" sz="2000" dirty="0" smtClean="0"/>
                        <a:t>Forest change </a:t>
                      </a:r>
                      <a:r>
                        <a:rPr lang="en-US" sz="2000" baseline="0" dirty="0" smtClean="0"/>
                        <a:t>pattern</a:t>
                      </a:r>
                      <a:endParaRPr lang="en-US" sz="2000" b="0" dirty="0"/>
                    </a:p>
                  </a:txBody>
                  <a:tcPr>
                    <a:solidFill>
                      <a:schemeClr val="tx1">
                        <a:lumMod val="85000"/>
                        <a:lumOff val="15000"/>
                      </a:schemeClr>
                    </a:solidFill>
                  </a:tcPr>
                </a:tc>
                <a:tc>
                  <a:txBody>
                    <a:bodyPr/>
                    <a:lstStyle>
                      <a:lvl1pPr marL="0" algn="l" defTabSz="914400" rtl="0" eaLnBrk="1" latinLnBrk="0" hangingPunct="1">
                        <a:defRPr sz="1800" b="1" kern="1200">
                          <a:solidFill>
                            <a:schemeClr val="lt1"/>
                          </a:solidFill>
                          <a:latin typeface="Book Antiqua"/>
                        </a:defRPr>
                      </a:lvl1pPr>
                      <a:lvl2pPr marL="457200" algn="l" defTabSz="914400" rtl="0" eaLnBrk="1" latinLnBrk="0" hangingPunct="1">
                        <a:defRPr sz="1800" b="1" kern="1200">
                          <a:solidFill>
                            <a:schemeClr val="lt1"/>
                          </a:solidFill>
                          <a:latin typeface="Book Antiqua"/>
                        </a:defRPr>
                      </a:lvl2pPr>
                      <a:lvl3pPr marL="914400" algn="l" defTabSz="914400" rtl="0" eaLnBrk="1" latinLnBrk="0" hangingPunct="1">
                        <a:defRPr sz="1800" b="1" kern="1200">
                          <a:solidFill>
                            <a:schemeClr val="lt1"/>
                          </a:solidFill>
                          <a:latin typeface="Book Antiqua"/>
                        </a:defRPr>
                      </a:lvl3pPr>
                      <a:lvl4pPr marL="1371600" algn="l" defTabSz="914400" rtl="0" eaLnBrk="1" latinLnBrk="0" hangingPunct="1">
                        <a:defRPr sz="1800" b="1" kern="1200">
                          <a:solidFill>
                            <a:schemeClr val="lt1"/>
                          </a:solidFill>
                          <a:latin typeface="Book Antiqua"/>
                        </a:defRPr>
                      </a:lvl4pPr>
                      <a:lvl5pPr marL="1828800" algn="l" defTabSz="914400" rtl="0" eaLnBrk="1" latinLnBrk="0" hangingPunct="1">
                        <a:defRPr sz="1800" b="1" kern="1200">
                          <a:solidFill>
                            <a:schemeClr val="lt1"/>
                          </a:solidFill>
                          <a:latin typeface="Book Antiqua"/>
                        </a:defRPr>
                      </a:lvl5pPr>
                      <a:lvl6pPr marL="2286000" algn="l" defTabSz="914400" rtl="0" eaLnBrk="1" latinLnBrk="0" hangingPunct="1">
                        <a:defRPr sz="1800" b="1" kern="1200">
                          <a:solidFill>
                            <a:schemeClr val="lt1"/>
                          </a:solidFill>
                          <a:latin typeface="Book Antiqua"/>
                        </a:defRPr>
                      </a:lvl6pPr>
                      <a:lvl7pPr marL="2743200" algn="l" defTabSz="914400" rtl="0" eaLnBrk="1" latinLnBrk="0" hangingPunct="1">
                        <a:defRPr sz="1800" b="1" kern="1200">
                          <a:solidFill>
                            <a:schemeClr val="lt1"/>
                          </a:solidFill>
                          <a:latin typeface="Book Antiqua"/>
                        </a:defRPr>
                      </a:lvl7pPr>
                      <a:lvl8pPr marL="3200400" algn="l" defTabSz="914400" rtl="0" eaLnBrk="1" latinLnBrk="0" hangingPunct="1">
                        <a:defRPr sz="1800" b="1" kern="1200">
                          <a:solidFill>
                            <a:schemeClr val="lt1"/>
                          </a:solidFill>
                          <a:latin typeface="Book Antiqua"/>
                        </a:defRPr>
                      </a:lvl8pPr>
                      <a:lvl9pPr marL="3657600" algn="l" defTabSz="914400" rtl="0" eaLnBrk="1" latinLnBrk="0" hangingPunct="1">
                        <a:defRPr sz="1800" b="1" kern="1200">
                          <a:solidFill>
                            <a:schemeClr val="lt1"/>
                          </a:solidFill>
                          <a:latin typeface="Book Antiqua"/>
                        </a:defRPr>
                      </a:lvl9pPr>
                    </a:lstStyle>
                    <a:p>
                      <a:pPr algn="ctr"/>
                      <a:r>
                        <a:rPr lang="en-US" sz="2000" dirty="0" smtClean="0"/>
                        <a:t>Year peak manufacturing</a:t>
                      </a:r>
                      <a:endParaRPr lang="en-US" sz="2000" b="0" dirty="0"/>
                    </a:p>
                  </a:txBody>
                  <a:tcPr>
                    <a:solidFill>
                      <a:schemeClr val="tx1">
                        <a:lumMod val="85000"/>
                        <a:lumOff val="15000"/>
                      </a:schemeClr>
                    </a:solidFill>
                  </a:tcPr>
                </a:tc>
                <a:tc>
                  <a:txBody>
                    <a:bodyPr/>
                    <a:lstStyle>
                      <a:lvl1pPr marL="0" algn="l" defTabSz="914400" rtl="0" eaLnBrk="1" latinLnBrk="0" hangingPunct="1">
                        <a:defRPr sz="1800" b="1" kern="1200">
                          <a:solidFill>
                            <a:schemeClr val="lt1"/>
                          </a:solidFill>
                          <a:latin typeface="Book Antiqua"/>
                        </a:defRPr>
                      </a:lvl1pPr>
                      <a:lvl2pPr marL="457200" algn="l" defTabSz="914400" rtl="0" eaLnBrk="1" latinLnBrk="0" hangingPunct="1">
                        <a:defRPr sz="1800" b="1" kern="1200">
                          <a:solidFill>
                            <a:schemeClr val="lt1"/>
                          </a:solidFill>
                          <a:latin typeface="Book Antiqua"/>
                        </a:defRPr>
                      </a:lvl2pPr>
                      <a:lvl3pPr marL="914400" algn="l" defTabSz="914400" rtl="0" eaLnBrk="1" latinLnBrk="0" hangingPunct="1">
                        <a:defRPr sz="1800" b="1" kern="1200">
                          <a:solidFill>
                            <a:schemeClr val="lt1"/>
                          </a:solidFill>
                          <a:latin typeface="Book Antiqua"/>
                        </a:defRPr>
                      </a:lvl3pPr>
                      <a:lvl4pPr marL="1371600" algn="l" defTabSz="914400" rtl="0" eaLnBrk="1" latinLnBrk="0" hangingPunct="1">
                        <a:defRPr sz="1800" b="1" kern="1200">
                          <a:solidFill>
                            <a:schemeClr val="lt1"/>
                          </a:solidFill>
                          <a:latin typeface="Book Antiqua"/>
                        </a:defRPr>
                      </a:lvl4pPr>
                      <a:lvl5pPr marL="1828800" algn="l" defTabSz="914400" rtl="0" eaLnBrk="1" latinLnBrk="0" hangingPunct="1">
                        <a:defRPr sz="1800" b="1" kern="1200">
                          <a:solidFill>
                            <a:schemeClr val="lt1"/>
                          </a:solidFill>
                          <a:latin typeface="Book Antiqua"/>
                        </a:defRPr>
                      </a:lvl5pPr>
                      <a:lvl6pPr marL="2286000" algn="l" defTabSz="914400" rtl="0" eaLnBrk="1" latinLnBrk="0" hangingPunct="1">
                        <a:defRPr sz="1800" b="1" kern="1200">
                          <a:solidFill>
                            <a:schemeClr val="lt1"/>
                          </a:solidFill>
                          <a:latin typeface="Book Antiqua"/>
                        </a:defRPr>
                      </a:lvl6pPr>
                      <a:lvl7pPr marL="2743200" algn="l" defTabSz="914400" rtl="0" eaLnBrk="1" latinLnBrk="0" hangingPunct="1">
                        <a:defRPr sz="1800" b="1" kern="1200">
                          <a:solidFill>
                            <a:schemeClr val="lt1"/>
                          </a:solidFill>
                          <a:latin typeface="Book Antiqua"/>
                        </a:defRPr>
                      </a:lvl7pPr>
                      <a:lvl8pPr marL="3200400" algn="l" defTabSz="914400" rtl="0" eaLnBrk="1" latinLnBrk="0" hangingPunct="1">
                        <a:defRPr sz="1800" b="1" kern="1200">
                          <a:solidFill>
                            <a:schemeClr val="lt1"/>
                          </a:solidFill>
                          <a:latin typeface="Book Antiqua"/>
                        </a:defRPr>
                      </a:lvl8pPr>
                      <a:lvl9pPr marL="3657600" algn="l" defTabSz="914400" rtl="0" eaLnBrk="1" latinLnBrk="0" hangingPunct="1">
                        <a:defRPr sz="1800" b="1" kern="1200">
                          <a:solidFill>
                            <a:schemeClr val="lt1"/>
                          </a:solidFill>
                          <a:latin typeface="Book Antiqua"/>
                        </a:defRPr>
                      </a:lvl9pPr>
                    </a:lstStyle>
                    <a:p>
                      <a:pPr algn="ctr"/>
                      <a:r>
                        <a:rPr lang="en-US" sz="2000" dirty="0" smtClean="0"/>
                        <a:t>Peak </a:t>
                      </a:r>
                      <a:r>
                        <a:rPr lang="en-US" sz="2000" dirty="0" err="1" smtClean="0"/>
                        <a:t>manu-facturing</a:t>
                      </a:r>
                      <a:endParaRPr lang="en-US" sz="2000" b="0" dirty="0"/>
                    </a:p>
                  </a:txBody>
                  <a:tcPr>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Book Antiqua" panose="02040602050305030304" pitchFamily="18" charset="0"/>
                        </a:rPr>
                        <a:t>Loss in </a:t>
                      </a:r>
                      <a:r>
                        <a:rPr lang="en-US" sz="2000" dirty="0" err="1" smtClean="0">
                          <a:latin typeface="Book Antiqua" panose="02040602050305030304" pitchFamily="18" charset="0"/>
                        </a:rPr>
                        <a:t>manu-facturing</a:t>
                      </a:r>
                      <a:endParaRPr lang="en-US" sz="2000" b="0" dirty="0">
                        <a:latin typeface="Book Antiqua" panose="02040602050305030304" pitchFamily="18" charset="0"/>
                      </a:endParaRPr>
                    </a:p>
                  </a:txBody>
                  <a:tcPr>
                    <a:solidFill>
                      <a:schemeClr val="tx1">
                        <a:lumMod val="85000"/>
                        <a:lumOff val="15000"/>
                      </a:schemeClr>
                    </a:solidFill>
                  </a:tcPr>
                </a:tc>
                <a:extLst>
                  <a:ext uri="{0D108BD9-81ED-4DB2-BD59-A6C34878D82A}">
                    <a16:rowId xmlns:a16="http://schemas.microsoft.com/office/drawing/2014/main" xmlns="" val="10000"/>
                  </a:ext>
                </a:extLst>
              </a:tr>
              <a:tr h="41148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800" dirty="0" smtClean="0"/>
                        <a:t>Loss, recovery</a:t>
                      </a:r>
                      <a:r>
                        <a:rPr lang="en-US" sz="1800" baseline="0" dirty="0" smtClean="0"/>
                        <a:t> </a:t>
                      </a:r>
                      <a:br>
                        <a:rPr lang="en-US" sz="1800" baseline="0" dirty="0" smtClean="0"/>
                      </a:br>
                      <a:r>
                        <a:rPr lang="en-US" sz="1800" baseline="0" dirty="0" smtClean="0"/>
                        <a:t>and 2</a:t>
                      </a:r>
                      <a:r>
                        <a:rPr lang="en-US" sz="1800" baseline="30000" dirty="0" smtClean="0"/>
                        <a:t>nd</a:t>
                      </a:r>
                      <a:r>
                        <a:rPr lang="en-US" sz="1800" baseline="0" dirty="0" smtClean="0"/>
                        <a:t> wave </a:t>
                      </a:r>
                      <a:br>
                        <a:rPr lang="en-US" sz="1800" baseline="0" dirty="0" smtClean="0"/>
                      </a:br>
                      <a:r>
                        <a:rPr lang="en-US" sz="1800" baseline="0" dirty="0" smtClean="0"/>
                        <a:t>of deforestation</a:t>
                      </a:r>
                      <a:endParaRPr lang="en-US" sz="1800" dirty="0"/>
                    </a:p>
                  </a:txBody>
                  <a:tcPr anchor="ct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2000" dirty="0" smtClean="0">
                          <a:latin typeface="Book Antiqua" panose="02040602050305030304" pitchFamily="18" charset="0"/>
                        </a:rPr>
                        <a:t>1920</a:t>
                      </a:r>
                      <a:endParaRPr lang="en-US" sz="2000" dirty="0">
                        <a:latin typeface="Book Antiqua" panose="02040602050305030304" pitchFamily="18" charset="0"/>
                      </a:endParaRPr>
                    </a:p>
                  </a:txBody>
                  <a:tcPr anchor="ctr"/>
                </a:tc>
                <a:tc>
                  <a:txBody>
                    <a:bodyPr/>
                    <a:lstStyle/>
                    <a:p>
                      <a:pPr algn="ctr"/>
                      <a:r>
                        <a:rPr lang="en-US" sz="2000" dirty="0" smtClean="0">
                          <a:latin typeface="Book Antiqua" panose="02040602050305030304" pitchFamily="18" charset="0"/>
                        </a:rPr>
                        <a:t>52%</a:t>
                      </a:r>
                      <a:endParaRPr lang="en-US" sz="2000" dirty="0">
                        <a:latin typeface="Book Antiqua" panose="02040602050305030304" pitchFamily="18" charset="0"/>
                      </a:endParaRPr>
                    </a:p>
                  </a:txBody>
                  <a:tcPr anchor="ct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2000" dirty="0" smtClean="0">
                          <a:latin typeface="Book Antiqua" panose="02040602050305030304" pitchFamily="18" charset="0"/>
                        </a:rPr>
                        <a:t>-30 p.p.</a:t>
                      </a:r>
                      <a:endParaRPr lang="en-US" sz="2000" dirty="0">
                        <a:latin typeface="Book Antiqua" panose="02040602050305030304" pitchFamily="18" charset="0"/>
                      </a:endParaRPr>
                    </a:p>
                  </a:txBody>
                  <a:tcPr anchor="ct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1800" dirty="0" smtClean="0"/>
                        <a:t>Loss and </a:t>
                      </a:r>
                      <a:br>
                        <a:rPr lang="en-US" sz="1800" dirty="0" smtClean="0"/>
                      </a:br>
                      <a:r>
                        <a:rPr lang="en-US" sz="1800" dirty="0" smtClean="0"/>
                        <a:t>recovery</a:t>
                      </a:r>
                      <a:endParaRPr lang="en-US" sz="1800" dirty="0"/>
                    </a:p>
                  </a:txBody>
                  <a:tcPr anchor="ct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2000" dirty="0" smtClean="0">
                          <a:latin typeface="Book Antiqua" panose="02040602050305030304" pitchFamily="18" charset="0"/>
                        </a:rPr>
                        <a:t>1950</a:t>
                      </a:r>
                    </a:p>
                  </a:txBody>
                  <a:tcPr anchor="ctr"/>
                </a:tc>
                <a:tc>
                  <a:txBody>
                    <a:bodyPr/>
                    <a:lstStyle/>
                    <a:p>
                      <a:pPr algn="ctr"/>
                      <a:r>
                        <a:rPr lang="en-US" sz="2000" dirty="0" smtClean="0">
                          <a:latin typeface="Book Antiqua" panose="02040602050305030304" pitchFamily="18" charset="0"/>
                        </a:rPr>
                        <a:t>35%</a:t>
                      </a:r>
                      <a:endParaRPr lang="en-US" sz="2000" dirty="0">
                        <a:latin typeface="Book Antiqua" panose="02040602050305030304" pitchFamily="18" charset="0"/>
                      </a:endParaRPr>
                    </a:p>
                  </a:txBody>
                  <a:tcPr anchor="ct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algn="ctr"/>
                      <a:r>
                        <a:rPr lang="en-US" sz="2000" dirty="0" smtClean="0">
                          <a:latin typeface="Book Antiqua" panose="02040602050305030304" pitchFamily="18" charset="0"/>
                        </a:rPr>
                        <a:t>-11</a:t>
                      </a:r>
                      <a:r>
                        <a:rPr lang="en-US" sz="2000" baseline="0" dirty="0" smtClean="0">
                          <a:latin typeface="Book Antiqua" panose="02040602050305030304" pitchFamily="18" charset="0"/>
                        </a:rPr>
                        <a:t> </a:t>
                      </a:r>
                      <a:r>
                        <a:rPr lang="en-US" sz="2000" dirty="0" smtClean="0">
                          <a:latin typeface="Book Antiqua" panose="02040602050305030304" pitchFamily="18" charset="0"/>
                        </a:rPr>
                        <a:t>p.p.</a:t>
                      </a:r>
                      <a:endParaRPr lang="en-US" sz="2000" dirty="0">
                        <a:latin typeface="Book Antiqua" panose="02040602050305030304" pitchFamily="18" charset="0"/>
                      </a:endParaRPr>
                    </a:p>
                  </a:txBody>
                  <a:tcPr anchor="ct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t>Loss and </a:t>
                      </a:r>
                      <a:br>
                        <a:rPr lang="en-US" sz="1800" dirty="0" smtClean="0"/>
                      </a:br>
                      <a:r>
                        <a:rPr lang="en-US" sz="1800" dirty="0" smtClean="0"/>
                        <a:t>no</a:t>
                      </a:r>
                      <a:r>
                        <a:rPr lang="en-US" sz="1800" baseline="0" dirty="0" smtClean="0"/>
                        <a:t> recovery</a:t>
                      </a:r>
                      <a:endParaRPr lang="en-US" sz="1800" dirty="0" smtClean="0"/>
                    </a:p>
                  </a:txBody>
                  <a:tcPr anchor="ct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Book Antiqua" panose="02040602050305030304" pitchFamily="18" charset="0"/>
                        </a:rPr>
                        <a:t>1970</a:t>
                      </a:r>
                    </a:p>
                  </a:txBody>
                  <a:tcPr anchor="ctr"/>
                </a:tc>
                <a:tc>
                  <a:txBody>
                    <a:bodyPr/>
                    <a:lstStyle/>
                    <a:p>
                      <a:pPr algn="ctr"/>
                      <a:r>
                        <a:rPr lang="en-US" sz="2000" dirty="0" smtClean="0">
                          <a:latin typeface="Book Antiqua" panose="02040602050305030304" pitchFamily="18" charset="0"/>
                        </a:rPr>
                        <a:t>29%</a:t>
                      </a:r>
                      <a:endParaRPr lang="en-US" sz="2000" dirty="0">
                        <a:latin typeface="Book Antiqua" panose="02040602050305030304" pitchFamily="18" charset="0"/>
                      </a:endParaRPr>
                    </a:p>
                  </a:txBody>
                  <a:tcPr anchor="ctr"/>
                </a:tc>
                <a:tc>
                  <a:txBody>
                    <a:bodyPr/>
                    <a:lstStyle>
                      <a:lvl1pPr marL="0" algn="l" defTabSz="914400" rtl="0" eaLnBrk="1" latinLnBrk="0" hangingPunct="1">
                        <a:defRPr sz="1800" kern="1200">
                          <a:solidFill>
                            <a:schemeClr val="dk1"/>
                          </a:solidFill>
                          <a:latin typeface="Book Antiqua"/>
                        </a:defRPr>
                      </a:lvl1pPr>
                      <a:lvl2pPr marL="457200" algn="l" defTabSz="914400" rtl="0" eaLnBrk="1" latinLnBrk="0" hangingPunct="1">
                        <a:defRPr sz="1800" kern="1200">
                          <a:solidFill>
                            <a:schemeClr val="dk1"/>
                          </a:solidFill>
                          <a:latin typeface="Book Antiqua"/>
                        </a:defRPr>
                      </a:lvl2pPr>
                      <a:lvl3pPr marL="914400" algn="l" defTabSz="914400" rtl="0" eaLnBrk="1" latinLnBrk="0" hangingPunct="1">
                        <a:defRPr sz="1800" kern="1200">
                          <a:solidFill>
                            <a:schemeClr val="dk1"/>
                          </a:solidFill>
                          <a:latin typeface="Book Antiqua"/>
                        </a:defRPr>
                      </a:lvl3pPr>
                      <a:lvl4pPr marL="1371600" algn="l" defTabSz="914400" rtl="0" eaLnBrk="1" latinLnBrk="0" hangingPunct="1">
                        <a:defRPr sz="1800" kern="1200">
                          <a:solidFill>
                            <a:schemeClr val="dk1"/>
                          </a:solidFill>
                          <a:latin typeface="Book Antiqua"/>
                        </a:defRPr>
                      </a:lvl4pPr>
                      <a:lvl5pPr marL="1828800" algn="l" defTabSz="914400" rtl="0" eaLnBrk="1" latinLnBrk="0" hangingPunct="1">
                        <a:defRPr sz="1800" kern="1200">
                          <a:solidFill>
                            <a:schemeClr val="dk1"/>
                          </a:solidFill>
                          <a:latin typeface="Book Antiqua"/>
                        </a:defRPr>
                      </a:lvl5pPr>
                      <a:lvl6pPr marL="2286000" algn="l" defTabSz="914400" rtl="0" eaLnBrk="1" latinLnBrk="0" hangingPunct="1">
                        <a:defRPr sz="1800" kern="1200">
                          <a:solidFill>
                            <a:schemeClr val="dk1"/>
                          </a:solidFill>
                          <a:latin typeface="Book Antiqua"/>
                        </a:defRPr>
                      </a:lvl6pPr>
                      <a:lvl7pPr marL="2743200" algn="l" defTabSz="914400" rtl="0" eaLnBrk="1" latinLnBrk="0" hangingPunct="1">
                        <a:defRPr sz="1800" kern="1200">
                          <a:solidFill>
                            <a:schemeClr val="dk1"/>
                          </a:solidFill>
                          <a:latin typeface="Book Antiqua"/>
                        </a:defRPr>
                      </a:lvl7pPr>
                      <a:lvl8pPr marL="3200400" algn="l" defTabSz="914400" rtl="0" eaLnBrk="1" latinLnBrk="0" hangingPunct="1">
                        <a:defRPr sz="1800" kern="1200">
                          <a:solidFill>
                            <a:schemeClr val="dk1"/>
                          </a:solidFill>
                          <a:latin typeface="Book Antiqua"/>
                        </a:defRPr>
                      </a:lvl8pPr>
                      <a:lvl9pPr marL="3657600" algn="l" defTabSz="914400" rtl="0" eaLnBrk="1" latinLnBrk="0" hangingPunct="1">
                        <a:defRPr sz="1800" kern="1200">
                          <a:solidFill>
                            <a:schemeClr val="dk1"/>
                          </a:solidFill>
                          <a:latin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Book Antiqua" panose="02040602050305030304" pitchFamily="18" charset="0"/>
                        </a:rPr>
                        <a:t>-7 p.p.</a:t>
                      </a: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91607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Book Antiqua" panose="02040602050305030304" pitchFamily="18" charset="0"/>
              </a:rPr>
              <a:t>Empirical model</a:t>
            </a:r>
            <a:endParaRPr lang="en-US" dirty="0"/>
          </a:p>
        </p:txBody>
      </p:sp>
      <p:pic>
        <p:nvPicPr>
          <p:cNvPr id="4" name="Picture 3"/>
          <p:cNvPicPr>
            <a:picLocks noChangeAspect="1"/>
          </p:cNvPicPr>
          <p:nvPr/>
        </p:nvPicPr>
        <p:blipFill rotWithShape="1">
          <a:blip r:embed="rId2"/>
          <a:srcRect t="10917" b="4852"/>
          <a:stretch/>
        </p:blipFill>
        <p:spPr>
          <a:xfrm>
            <a:off x="500062" y="1109354"/>
            <a:ext cx="8143875" cy="5291446"/>
          </a:xfrm>
          <a:prstGeom prst="rect">
            <a:avLst/>
          </a:prstGeom>
        </p:spPr>
      </p:pic>
      <p:sp>
        <p:nvSpPr>
          <p:cNvPr id="5" name="TextBox 4"/>
          <p:cNvSpPr txBox="1"/>
          <p:nvPr/>
        </p:nvSpPr>
        <p:spPr>
          <a:xfrm>
            <a:off x="6096000" y="1143000"/>
            <a:ext cx="1107996" cy="646331"/>
          </a:xfrm>
          <a:prstGeom prst="rect">
            <a:avLst/>
          </a:prstGeom>
          <a:noFill/>
        </p:spPr>
        <p:txBody>
          <a:bodyPr wrap="none" rtlCol="0">
            <a:spAutoFit/>
          </a:bodyPr>
          <a:lstStyle/>
          <a:p>
            <a:r>
              <a:rPr lang="en-US" sz="3600" dirty="0" smtClean="0">
                <a:solidFill>
                  <a:schemeClr val="bg1"/>
                </a:solidFill>
                <a:latin typeface="Book Antiqua" panose="02040602050305030304" pitchFamily="18" charset="0"/>
              </a:rPr>
              <a:t>1940</a:t>
            </a:r>
            <a:endParaRPr lang="en-US" sz="36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4228865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Book Antiqua" panose="02040602050305030304" pitchFamily="18" charset="0"/>
              </a:rPr>
              <a:t>Empirical model</a:t>
            </a:r>
            <a:endParaRPr lang="en-US" dirty="0"/>
          </a:p>
        </p:txBody>
      </p:sp>
      <p:pic>
        <p:nvPicPr>
          <p:cNvPr id="4" name="Picture 3"/>
          <p:cNvPicPr>
            <a:picLocks noChangeAspect="1"/>
          </p:cNvPicPr>
          <p:nvPr/>
        </p:nvPicPr>
        <p:blipFill rotWithShape="1">
          <a:blip r:embed="rId2"/>
          <a:srcRect t="10868" b="4852"/>
          <a:stretch/>
        </p:blipFill>
        <p:spPr>
          <a:xfrm>
            <a:off x="502920" y="1106424"/>
            <a:ext cx="8143723" cy="5294376"/>
          </a:xfrm>
          <a:prstGeom prst="rect">
            <a:avLst/>
          </a:prstGeom>
        </p:spPr>
      </p:pic>
      <p:sp>
        <p:nvSpPr>
          <p:cNvPr id="6" name="TextBox 5"/>
          <p:cNvSpPr txBox="1"/>
          <p:nvPr/>
        </p:nvSpPr>
        <p:spPr>
          <a:xfrm>
            <a:off x="6096000" y="1143000"/>
            <a:ext cx="1107996" cy="646331"/>
          </a:xfrm>
          <a:prstGeom prst="rect">
            <a:avLst/>
          </a:prstGeom>
          <a:noFill/>
        </p:spPr>
        <p:txBody>
          <a:bodyPr wrap="none" rtlCol="0">
            <a:spAutoFit/>
          </a:bodyPr>
          <a:lstStyle/>
          <a:p>
            <a:r>
              <a:rPr lang="en-US" sz="3600" dirty="0" smtClean="0">
                <a:solidFill>
                  <a:schemeClr val="bg1"/>
                </a:solidFill>
                <a:latin typeface="Book Antiqua" panose="02040602050305030304" pitchFamily="18" charset="0"/>
              </a:rPr>
              <a:t>2010</a:t>
            </a:r>
            <a:endParaRPr lang="en-US" sz="36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576540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Book Antiqua" panose="02040602050305030304" pitchFamily="18" charset="0"/>
              </a:rPr>
              <a:t>Empirical model</a:t>
            </a:r>
            <a:endParaRPr lang="en-US" dirty="0"/>
          </a:p>
        </p:txBody>
      </p:sp>
      <p:pic>
        <p:nvPicPr>
          <p:cNvPr id="4" name="Picture 3"/>
          <p:cNvPicPr>
            <a:picLocks noChangeAspect="1"/>
          </p:cNvPicPr>
          <p:nvPr/>
        </p:nvPicPr>
        <p:blipFill rotWithShape="1">
          <a:blip r:embed="rId2"/>
          <a:srcRect t="10868" b="5435"/>
          <a:stretch/>
        </p:blipFill>
        <p:spPr>
          <a:xfrm>
            <a:off x="502920" y="1066800"/>
            <a:ext cx="8143722" cy="5257800"/>
          </a:xfrm>
          <a:prstGeom prst="rect">
            <a:avLst/>
          </a:prstGeom>
        </p:spPr>
      </p:pic>
      <p:sp>
        <p:nvSpPr>
          <p:cNvPr id="5" name="TextBox 4"/>
          <p:cNvSpPr txBox="1"/>
          <p:nvPr/>
        </p:nvSpPr>
        <p:spPr>
          <a:xfrm>
            <a:off x="6096000" y="1143000"/>
            <a:ext cx="1107996" cy="646331"/>
          </a:xfrm>
          <a:prstGeom prst="rect">
            <a:avLst/>
          </a:prstGeom>
          <a:noFill/>
        </p:spPr>
        <p:txBody>
          <a:bodyPr wrap="none" rtlCol="0">
            <a:spAutoFit/>
          </a:bodyPr>
          <a:lstStyle/>
          <a:p>
            <a:r>
              <a:rPr lang="en-US" sz="3600" dirty="0" smtClean="0">
                <a:solidFill>
                  <a:schemeClr val="bg1"/>
                </a:solidFill>
                <a:latin typeface="Book Antiqua" panose="02040602050305030304" pitchFamily="18" charset="0"/>
              </a:rPr>
              <a:t>2010</a:t>
            </a:r>
            <a:endParaRPr lang="en-US" sz="36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069370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0" y="1752600"/>
                <a:ext cx="9144000" cy="30129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bg1"/>
                          </a:solidFill>
                          <a:latin typeface="Cambria Math" panose="02040503050406030204" pitchFamily="18" charset="0"/>
                        </a:rPr>
                        <m:t>𝐹𝑜𝑟𝑒𝑠𝑡</m:t>
                      </m:r>
                      <m:r>
                        <a:rPr lang="en-US" sz="3200" i="0">
                          <a:solidFill>
                            <a:schemeClr val="bg1"/>
                          </a:solidFill>
                          <a:latin typeface="Cambria Math" panose="02040503050406030204" pitchFamily="18" charset="0"/>
                        </a:rPr>
                        <m:t> </m:t>
                      </m:r>
                      <m:r>
                        <a:rPr lang="en-US" sz="3200" i="1">
                          <a:solidFill>
                            <a:schemeClr val="bg1"/>
                          </a:solidFill>
                          <a:latin typeface="Cambria Math" panose="02040503050406030204" pitchFamily="18" charset="0"/>
                        </a:rPr>
                        <m:t>𝑐𝑜𝑣𝑒</m:t>
                      </m:r>
                      <m:r>
                        <m:rPr>
                          <m:sty m:val="p"/>
                        </m:rPr>
                        <a:rPr lang="en-US" sz="3200" b="0" i="0" smtClean="0">
                          <a:solidFill>
                            <a:schemeClr val="bg1"/>
                          </a:solidFill>
                          <a:latin typeface="Cambria Math" panose="02040503050406030204" pitchFamily="18" charset="0"/>
                        </a:rPr>
                        <m:t>r</m:t>
                      </m:r>
                      <m:r>
                        <a:rPr lang="en-US" sz="3200" b="0" i="0" smtClean="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 </m:t>
                          </m:r>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1</m:t>
                          </m:r>
                        </m:sub>
                      </m:sSub>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2−14</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𝑦𝑒𝑎𝑟</m:t>
                      </m:r>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15</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𝑡𝑜𝑡𝑎𝑙</m:t>
                      </m:r>
                      <m:r>
                        <a:rPr lang="en-US" sz="3200" i="0">
                          <a:solidFill>
                            <a:schemeClr val="bg1"/>
                          </a:solidFill>
                          <a:latin typeface="Cambria Math" panose="02040503050406030204" pitchFamily="18" charset="0"/>
                        </a:rPr>
                        <m:t> </m:t>
                      </m:r>
                      <m:r>
                        <a:rPr lang="en-US" sz="3200" i="1">
                          <a:solidFill>
                            <a:schemeClr val="bg1"/>
                          </a:solidFill>
                          <a:latin typeface="Cambria Math" panose="02040503050406030204" pitchFamily="18" charset="0"/>
                        </a:rPr>
                        <m:t>𝑒𝑚𝑝𝑙𝑜𝑦𝑚𝑒𝑛𝑡</m:t>
                      </m:r>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16</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𝑚𝑎𝑛𝑢𝑓𝑎𝑐𝑡𝑢𝑟𝑒</m:t>
                      </m:r>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17</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𝑠𝑒𝑟𝑣𝑖𝑐𝑒</m:t>
                      </m:r>
                    </m:oMath>
                    <m:oMath xmlns:m="http://schemas.openxmlformats.org/officeDocument/2006/math">
                      <m:r>
                        <a:rPr lang="en-US" sz="3200" b="0" i="1" smtClean="0">
                          <a:solidFill>
                            <a:schemeClr val="bg1"/>
                          </a:solidFill>
                          <a:latin typeface="Cambria Math" panose="02040503050406030204" pitchFamily="18" charset="0"/>
                        </a:rPr>
                        <m:t>+ </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18</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𝑚𝑎𝑛𝑢𝑓𝑎𝑐𝑡𝑢𝑟𝑒</m:t>
                      </m:r>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𝑎𝑓𝑡𝑒𝑟𝑚𝑎𝑥</m:t>
                      </m:r>
                    </m:oMath>
                    <m:oMath xmlns:m="http://schemas.openxmlformats.org/officeDocument/2006/math">
                      <m:r>
                        <a:rPr lang="en-US" sz="3200" b="0" i="1" smtClean="0">
                          <a:solidFill>
                            <a:schemeClr val="bg1"/>
                          </a:solidFill>
                          <a:latin typeface="Cambria Math" panose="02040503050406030204" pitchFamily="18" charset="0"/>
                        </a:rPr>
                        <m:t>+ </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𝐵</m:t>
                          </m:r>
                        </m:e>
                        <m:sub>
                          <m:r>
                            <a:rPr lang="en-US" sz="3200" i="0">
                              <a:solidFill>
                                <a:schemeClr val="bg1"/>
                              </a:solidFill>
                              <a:latin typeface="Cambria Math" panose="02040503050406030204" pitchFamily="18" charset="0"/>
                            </a:rPr>
                            <m:t>19</m:t>
                          </m:r>
                        </m:sub>
                      </m:sSub>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𝑠𝑒𝑟𝑣𝑖𝑐𝑒</m:t>
                      </m:r>
                      <m:r>
                        <a:rPr lang="en-US" sz="3200" i="0">
                          <a:solidFill>
                            <a:schemeClr val="bg1"/>
                          </a:solidFill>
                          <a:latin typeface="Cambria Math" panose="02040503050406030204" pitchFamily="18" charset="0"/>
                        </a:rPr>
                        <m:t>∗</m:t>
                      </m:r>
                      <m:r>
                        <a:rPr lang="en-US" sz="3200" i="1">
                          <a:solidFill>
                            <a:schemeClr val="bg1"/>
                          </a:solidFill>
                          <a:latin typeface="Cambria Math" panose="02040503050406030204" pitchFamily="18" charset="0"/>
                        </a:rPr>
                        <m:t>𝑎𝑓𝑡𝑒𝑟𝑚𝑎𝑥</m:t>
                      </m:r>
                    </m:oMath>
                    <m:oMath xmlns:m="http://schemas.openxmlformats.org/officeDocument/2006/math">
                      <m:r>
                        <a:rPr lang="en-US" sz="3200" b="0" i="0" smtClean="0">
                          <a:solidFill>
                            <a:schemeClr val="bg1"/>
                          </a:solidFill>
                          <a:latin typeface="Cambria Math" panose="02040503050406030204" pitchFamily="18" charset="0"/>
                        </a:rPr>
                        <m:t>+ </m:t>
                      </m:r>
                      <m:r>
                        <a:rPr lang="en-US" sz="3200" b="0" i="1" smtClean="0">
                          <a:solidFill>
                            <a:schemeClr val="bg1"/>
                          </a:solidFill>
                          <a:latin typeface="Cambria Math" panose="02040503050406030204" pitchFamily="18" charset="0"/>
                        </a:rPr>
                        <m:t>𝑎𝑓𝑡𝑒𝑟𝑚𝑎𝑥</m:t>
                      </m:r>
                      <m:r>
                        <a:rPr lang="en-US" sz="3200" b="0" i="0" smtClean="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𝑢</m:t>
                          </m:r>
                        </m:e>
                        <m:sub>
                          <m:r>
                            <a:rPr lang="en-US" sz="3200" i="1">
                              <a:solidFill>
                                <a:schemeClr val="bg1"/>
                              </a:solidFill>
                              <a:latin typeface="Cambria Math" panose="02040503050406030204" pitchFamily="18" charset="0"/>
                            </a:rPr>
                            <m:t>𝑠</m:t>
                          </m:r>
                        </m:sub>
                      </m:sSub>
                      <m:r>
                        <a:rPr lang="en-US" sz="3200" i="0">
                          <a:solidFill>
                            <a:schemeClr val="bg1"/>
                          </a:solidFill>
                          <a:latin typeface="Cambria Math" panose="02040503050406030204" pitchFamily="18" charset="0"/>
                        </a:rPr>
                        <m:t>+</m:t>
                      </m:r>
                      <m:sSub>
                        <m:sSubPr>
                          <m:ctrlPr>
                            <a:rPr lang="en-US" sz="3200" i="1">
                              <a:solidFill>
                                <a:schemeClr val="bg1"/>
                              </a:solidFill>
                              <a:latin typeface="Cambria Math" panose="02040503050406030204" pitchFamily="18" charset="0"/>
                            </a:rPr>
                          </m:ctrlPr>
                        </m:sSubPr>
                        <m:e>
                          <m:r>
                            <a:rPr lang="en-US" sz="3200" i="1">
                              <a:solidFill>
                                <a:schemeClr val="bg1"/>
                              </a:solidFill>
                              <a:latin typeface="Cambria Math" panose="02040503050406030204" pitchFamily="18" charset="0"/>
                            </a:rPr>
                            <m:t>𝑒</m:t>
                          </m:r>
                        </m:e>
                        <m:sub>
                          <m:r>
                            <a:rPr lang="en-US" sz="3200" i="1">
                              <a:solidFill>
                                <a:schemeClr val="bg1"/>
                              </a:solidFill>
                              <a:latin typeface="Cambria Math" panose="02040503050406030204" pitchFamily="18" charset="0"/>
                            </a:rPr>
                            <m:t>𝑖𝑡</m:t>
                          </m:r>
                        </m:sub>
                      </m:sSub>
                    </m:oMath>
                  </m:oMathPara>
                </a14:m>
                <a:endParaRPr lang="en-US" sz="3200" dirty="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0" y="1752600"/>
                <a:ext cx="9144000" cy="301294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66461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50"/>
          <a:stretch/>
        </p:blipFill>
        <p:spPr>
          <a:xfrm>
            <a:off x="0" y="762000"/>
            <a:ext cx="9144000" cy="5715000"/>
          </a:xfrm>
        </p:spPr>
      </p:pic>
    </p:spTree>
    <p:extLst>
      <p:ext uri="{BB962C8B-B14F-4D97-AF65-F5344CB8AC3E}">
        <p14:creationId xmlns:p14="http://schemas.microsoft.com/office/powerpoint/2010/main" val="32278351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4" name="Table 3"/>
          <p:cNvGraphicFramePr>
            <a:graphicFrameLocks noGrp="1"/>
          </p:cNvGraphicFramePr>
          <p:nvPr>
            <p:extLst/>
          </p:nvPr>
        </p:nvGraphicFramePr>
        <p:xfrm>
          <a:off x="76200" y="1066800"/>
          <a:ext cx="8991600" cy="5760720"/>
        </p:xfrm>
        <a:graphic>
          <a:graphicData uri="http://schemas.openxmlformats.org/drawingml/2006/table">
            <a:tbl>
              <a:tblPr>
                <a:tableStyleId>{5C22544A-7EE6-4342-B048-85BDC9FD1C3A}</a:tableStyleId>
              </a:tblPr>
              <a:tblGrid>
                <a:gridCol w="2592172">
                  <a:extLst>
                    <a:ext uri="{9D8B030D-6E8A-4147-A177-3AD203B41FA5}">
                      <a16:colId xmlns:a16="http://schemas.microsoft.com/office/drawing/2014/main" xmlns="" val="20000"/>
                    </a:ext>
                  </a:extLst>
                </a:gridCol>
                <a:gridCol w="1805521">
                  <a:extLst>
                    <a:ext uri="{9D8B030D-6E8A-4147-A177-3AD203B41FA5}">
                      <a16:colId xmlns:a16="http://schemas.microsoft.com/office/drawing/2014/main" xmlns="" val="20001"/>
                    </a:ext>
                  </a:extLst>
                </a:gridCol>
                <a:gridCol w="1844982">
                  <a:extLst>
                    <a:ext uri="{9D8B030D-6E8A-4147-A177-3AD203B41FA5}">
                      <a16:colId xmlns:a16="http://schemas.microsoft.com/office/drawing/2014/main" xmlns="" val="20002"/>
                    </a:ext>
                  </a:extLst>
                </a:gridCol>
                <a:gridCol w="1422295">
                  <a:extLst>
                    <a:ext uri="{9D8B030D-6E8A-4147-A177-3AD203B41FA5}">
                      <a16:colId xmlns:a16="http://schemas.microsoft.com/office/drawing/2014/main" xmlns="" val="20003"/>
                    </a:ext>
                  </a:extLst>
                </a:gridCol>
                <a:gridCol w="1326630">
                  <a:extLst>
                    <a:ext uri="{9D8B030D-6E8A-4147-A177-3AD203B41FA5}">
                      <a16:colId xmlns:a16="http://schemas.microsoft.com/office/drawing/2014/main" xmlns="" val="20004"/>
                    </a:ext>
                  </a:extLst>
                </a:gridCol>
              </a:tblGrid>
              <a:tr h="238209">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 </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(1)</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(2)</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(3)</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(4)</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extLst>
                  <a:ext uri="{0D108BD9-81ED-4DB2-BD59-A6C34878D82A}">
                    <a16:rowId xmlns:a16="http://schemas.microsoft.com/office/drawing/2014/main" xmlns="" val="10000"/>
                  </a:ext>
                </a:extLst>
              </a:tr>
              <a:tr h="579120">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 </a:t>
                      </a:r>
                      <a:r>
                        <a:rPr lang="en-US" sz="1700" b="0" dirty="0" smtClean="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Max. Forest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 </a:t>
                      </a:r>
                      <a:r>
                        <a:rPr lang="en-US" sz="1700" b="0" dirty="0" smtClean="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Max. Forest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Forest Area</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Forest Area</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extLst>
                  <a:ext uri="{0D108BD9-81ED-4DB2-BD59-A6C34878D82A}">
                    <a16:rowId xmlns:a16="http://schemas.microsoft.com/office/drawing/2014/main" xmlns="" val="10001"/>
                  </a:ext>
                </a:extLst>
              </a:tr>
              <a:tr h="238209">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Manufacture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0.57***</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0.59***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-9,925***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-11,813***</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2"/>
                  </a:ext>
                </a:extLst>
              </a:tr>
              <a:tr h="238209">
                <a:tc>
                  <a:txBody>
                    <a:bodyPr/>
                    <a:lstStyle/>
                    <a:p>
                      <a:pPr marL="0" marR="0" indent="0" algn="ctr">
                        <a:lnSpc>
                          <a:spcPct val="200000"/>
                        </a:lnSpc>
                        <a:spcBef>
                          <a:spcPts val="0"/>
                        </a:spcBef>
                        <a:spcAft>
                          <a:spcPts val="0"/>
                        </a:spcAft>
                      </a:pPr>
                      <a:r>
                        <a:rPr lang="en-US" sz="1700" b="0" dirty="0" err="1" smtClean="0">
                          <a:effectLst/>
                          <a:latin typeface="Book Antiqua" panose="02040602050305030304" pitchFamily="18" charset="0"/>
                        </a:rPr>
                        <a:t>Aftermax</a:t>
                      </a:r>
                      <a:r>
                        <a:rPr lang="en-US" sz="1700" b="0" dirty="0" smtClean="0">
                          <a:effectLst/>
                          <a:latin typeface="Book Antiqua" panose="02040602050305030304" pitchFamily="18" charset="0"/>
                        </a:rPr>
                        <a:t> * Manufacture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0.42***</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0.36***</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3,847</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5,169*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3"/>
                  </a:ext>
                </a:extLst>
              </a:tr>
              <a:tr h="238209">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Service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0.16</a:t>
                      </a:r>
                      <a:r>
                        <a:rPr lang="en-US" sz="1700" b="0" dirty="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0.14*</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-4,167***</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-3,211*</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4"/>
                  </a:ext>
                </a:extLst>
              </a:tr>
              <a:tr h="238209">
                <a:tc>
                  <a:txBody>
                    <a:bodyPr/>
                    <a:lstStyle/>
                    <a:p>
                      <a:pPr marL="0" marR="0" indent="0" algn="ctr">
                        <a:lnSpc>
                          <a:spcPct val="200000"/>
                        </a:lnSpc>
                        <a:spcBef>
                          <a:spcPts val="0"/>
                        </a:spcBef>
                        <a:spcAft>
                          <a:spcPts val="0"/>
                        </a:spcAft>
                      </a:pPr>
                      <a:r>
                        <a:rPr lang="en-US" sz="1700" b="0" dirty="0" err="1" smtClean="0">
                          <a:effectLst/>
                          <a:latin typeface="Book Antiqua" panose="02040602050305030304" pitchFamily="18" charset="0"/>
                        </a:rPr>
                        <a:t>Aftermax</a:t>
                      </a:r>
                      <a:r>
                        <a:rPr lang="en-US" sz="1700" b="0" dirty="0" smtClean="0">
                          <a:effectLst/>
                          <a:latin typeface="Book Antiqua" panose="02040602050305030304" pitchFamily="18" charset="0"/>
                        </a:rPr>
                        <a:t> * Service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0.25*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0.24*</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-3,572</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-4,052</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5"/>
                  </a:ext>
                </a:extLst>
              </a:tr>
              <a:tr h="131604">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Year</a:t>
                      </a:r>
                      <a:r>
                        <a:rPr lang="en-US" sz="1700" b="0" baseline="0" dirty="0" smtClean="0">
                          <a:effectLst/>
                          <a:latin typeface="Book Antiqua" panose="02040602050305030304" pitchFamily="18" charset="0"/>
                        </a:rPr>
                        <a:t> effect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 </a:t>
                      </a:r>
                      <a:r>
                        <a:rPr lang="en-US" sz="1700" b="0" dirty="0" smtClean="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a:t>
                      </a:r>
                      <a:r>
                        <a:rPr lang="en-US" sz="1700" b="0" dirty="0">
                          <a:effectLst/>
                          <a:latin typeface="Book Antiqua" panose="02040602050305030304" pitchFamily="18" charset="0"/>
                        </a:rPr>
                        <a:t> </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 </a:t>
                      </a:r>
                      <a:r>
                        <a:rPr lang="en-US" sz="1700" b="0" dirty="0" smtClean="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6"/>
                  </a:ext>
                </a:extLst>
              </a:tr>
              <a:tr h="131604">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R-squared</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0.44</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0.46</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0.47</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7"/>
                  </a:ext>
                </a:extLst>
              </a:tr>
              <a:tr h="243840">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8"/>
                  </a:ext>
                </a:extLst>
              </a:tr>
              <a:tr h="243840">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Observations</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729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665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729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665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r>
              <a:tr h="238209">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&gt;10,000 km</a:t>
                      </a:r>
                      <a:r>
                        <a:rPr lang="en-US" sz="1700" b="0" baseline="30000" dirty="0" smtClean="0">
                          <a:effectLst/>
                          <a:latin typeface="Book Antiqua" panose="02040602050305030304" pitchFamily="18" charset="0"/>
                        </a:rPr>
                        <a:t>2</a:t>
                      </a:r>
                      <a:r>
                        <a:rPr lang="en-US" sz="1700" b="0" dirty="0" smtClean="0">
                          <a:effectLst/>
                          <a:latin typeface="Book Antiqua" panose="02040602050305030304" pitchFamily="18" charset="0"/>
                        </a:rPr>
                        <a:t> forest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No</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Yes</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No</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Yes</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10"/>
                  </a:ext>
                </a:extLst>
              </a:tr>
            </a:tbl>
          </a:graphicData>
        </a:graphic>
      </p:graphicFrame>
      <p:sp>
        <p:nvSpPr>
          <p:cNvPr id="2" name="Rectangle 1"/>
          <p:cNvSpPr/>
          <p:nvPr/>
        </p:nvSpPr>
        <p:spPr>
          <a:xfrm>
            <a:off x="4495800" y="914400"/>
            <a:ext cx="4648200" cy="5943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193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Empirical model</a:t>
            </a:r>
            <a:endParaRPr lang="en-US" dirty="0">
              <a:latin typeface="Book Antiqua" panose="0204060205030503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43490108"/>
              </p:ext>
            </p:extLst>
          </p:nvPr>
        </p:nvGraphicFramePr>
        <p:xfrm>
          <a:off x="76200" y="1066800"/>
          <a:ext cx="8991600" cy="5760720"/>
        </p:xfrm>
        <a:graphic>
          <a:graphicData uri="http://schemas.openxmlformats.org/drawingml/2006/table">
            <a:tbl>
              <a:tblPr>
                <a:tableStyleId>{5C22544A-7EE6-4342-B048-85BDC9FD1C3A}</a:tableStyleId>
              </a:tblPr>
              <a:tblGrid>
                <a:gridCol w="2592172">
                  <a:extLst>
                    <a:ext uri="{9D8B030D-6E8A-4147-A177-3AD203B41FA5}">
                      <a16:colId xmlns:a16="http://schemas.microsoft.com/office/drawing/2014/main" xmlns="" val="20000"/>
                    </a:ext>
                  </a:extLst>
                </a:gridCol>
                <a:gridCol w="1805521">
                  <a:extLst>
                    <a:ext uri="{9D8B030D-6E8A-4147-A177-3AD203B41FA5}">
                      <a16:colId xmlns:a16="http://schemas.microsoft.com/office/drawing/2014/main" xmlns="" val="20001"/>
                    </a:ext>
                  </a:extLst>
                </a:gridCol>
                <a:gridCol w="1844982">
                  <a:extLst>
                    <a:ext uri="{9D8B030D-6E8A-4147-A177-3AD203B41FA5}">
                      <a16:colId xmlns:a16="http://schemas.microsoft.com/office/drawing/2014/main" xmlns="" val="20002"/>
                    </a:ext>
                  </a:extLst>
                </a:gridCol>
                <a:gridCol w="1422295">
                  <a:extLst>
                    <a:ext uri="{9D8B030D-6E8A-4147-A177-3AD203B41FA5}">
                      <a16:colId xmlns:a16="http://schemas.microsoft.com/office/drawing/2014/main" xmlns="" val="20003"/>
                    </a:ext>
                  </a:extLst>
                </a:gridCol>
                <a:gridCol w="1326630">
                  <a:extLst>
                    <a:ext uri="{9D8B030D-6E8A-4147-A177-3AD203B41FA5}">
                      <a16:colId xmlns:a16="http://schemas.microsoft.com/office/drawing/2014/main" xmlns="" val="20004"/>
                    </a:ext>
                  </a:extLst>
                </a:gridCol>
              </a:tblGrid>
              <a:tr h="238209">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 </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(1)</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(2)</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(3)</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(4)</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extLst>
                  <a:ext uri="{0D108BD9-81ED-4DB2-BD59-A6C34878D82A}">
                    <a16:rowId xmlns:a16="http://schemas.microsoft.com/office/drawing/2014/main" xmlns="" val="10000"/>
                  </a:ext>
                </a:extLst>
              </a:tr>
              <a:tr h="579120">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 </a:t>
                      </a:r>
                      <a:r>
                        <a:rPr lang="en-US" sz="1700" b="0" dirty="0" smtClean="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Max. Forest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 </a:t>
                      </a:r>
                      <a:r>
                        <a:rPr lang="en-US" sz="1700" b="0" dirty="0" smtClean="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Max. Forest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Forest Area</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tc>
                  <a:txBody>
                    <a:bodyPr/>
                    <a:lstStyle/>
                    <a:p>
                      <a:pPr marL="0" marR="0" indent="0" algn="ctr">
                        <a:lnSpc>
                          <a:spcPct val="200000"/>
                        </a:lnSpc>
                        <a:spcBef>
                          <a:spcPts val="0"/>
                        </a:spcBef>
                        <a:spcAft>
                          <a:spcPts val="0"/>
                        </a:spcAft>
                      </a:pPr>
                      <a:r>
                        <a:rPr lang="en-US" sz="1700" b="0" dirty="0">
                          <a:solidFill>
                            <a:srgbClr val="000000"/>
                          </a:solidFill>
                          <a:effectLst/>
                          <a:latin typeface="Book Antiqua" panose="02040602050305030304" pitchFamily="18" charset="0"/>
                          <a:ea typeface="Times New Roman" panose="02020603050405020304" pitchFamily="18" charset="0"/>
                          <a:cs typeface="Book Antiqua" panose="02040602050305030304" pitchFamily="18" charset="0"/>
                        </a:rPr>
                        <a:t>Forest Area</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47625" marR="47625" marT="0" marB="0"/>
                </a:tc>
                <a:extLst>
                  <a:ext uri="{0D108BD9-81ED-4DB2-BD59-A6C34878D82A}">
                    <a16:rowId xmlns:a16="http://schemas.microsoft.com/office/drawing/2014/main" xmlns="" val="10001"/>
                  </a:ext>
                </a:extLst>
              </a:tr>
              <a:tr h="238209">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Manufacture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0.57***</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0.59***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-9,925***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-11,813***</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2"/>
                  </a:ext>
                </a:extLst>
              </a:tr>
              <a:tr h="238209">
                <a:tc>
                  <a:txBody>
                    <a:bodyPr/>
                    <a:lstStyle/>
                    <a:p>
                      <a:pPr marL="0" marR="0" indent="0" algn="ctr">
                        <a:lnSpc>
                          <a:spcPct val="200000"/>
                        </a:lnSpc>
                        <a:spcBef>
                          <a:spcPts val="0"/>
                        </a:spcBef>
                        <a:spcAft>
                          <a:spcPts val="0"/>
                        </a:spcAft>
                      </a:pPr>
                      <a:r>
                        <a:rPr lang="en-US" sz="1700" b="0" dirty="0" err="1" smtClean="0">
                          <a:effectLst/>
                          <a:latin typeface="Book Antiqua" panose="02040602050305030304" pitchFamily="18" charset="0"/>
                        </a:rPr>
                        <a:t>Aftermax</a:t>
                      </a:r>
                      <a:r>
                        <a:rPr lang="en-US" sz="1700" b="0" dirty="0" smtClean="0">
                          <a:effectLst/>
                          <a:latin typeface="Book Antiqua" panose="02040602050305030304" pitchFamily="18" charset="0"/>
                        </a:rPr>
                        <a:t> * Manufacture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0.42***</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0.36***</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3,847</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5,169*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3"/>
                  </a:ext>
                </a:extLst>
              </a:tr>
              <a:tr h="238209">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Service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0.16</a:t>
                      </a:r>
                      <a:r>
                        <a:rPr lang="en-US" sz="1700" b="0" dirty="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0.14*</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-4,167***</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-3,211*</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4"/>
                  </a:ext>
                </a:extLst>
              </a:tr>
              <a:tr h="238209">
                <a:tc>
                  <a:txBody>
                    <a:bodyPr/>
                    <a:lstStyle/>
                    <a:p>
                      <a:pPr marL="0" marR="0" indent="0" algn="ctr">
                        <a:lnSpc>
                          <a:spcPct val="200000"/>
                        </a:lnSpc>
                        <a:spcBef>
                          <a:spcPts val="0"/>
                        </a:spcBef>
                        <a:spcAft>
                          <a:spcPts val="0"/>
                        </a:spcAft>
                      </a:pPr>
                      <a:r>
                        <a:rPr lang="en-US" sz="1700" b="0" dirty="0" err="1" smtClean="0">
                          <a:effectLst/>
                          <a:latin typeface="Book Antiqua" panose="02040602050305030304" pitchFamily="18" charset="0"/>
                        </a:rPr>
                        <a:t>Aftermax</a:t>
                      </a:r>
                      <a:r>
                        <a:rPr lang="en-US" sz="1700" b="0" dirty="0" smtClean="0">
                          <a:effectLst/>
                          <a:latin typeface="Book Antiqua" panose="02040602050305030304" pitchFamily="18" charset="0"/>
                        </a:rPr>
                        <a:t> * Service</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0.25*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a:t>
                      </a:r>
                      <a:r>
                        <a:rPr lang="en-US" sz="1700" b="0" dirty="0" smtClean="0">
                          <a:effectLst/>
                          <a:latin typeface="Book Antiqua" panose="02040602050305030304" pitchFamily="18" charset="0"/>
                        </a:rPr>
                        <a:t>0.24*</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-3,572</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-4,052</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5"/>
                  </a:ext>
                </a:extLst>
              </a:tr>
              <a:tr h="131604">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Year</a:t>
                      </a:r>
                      <a:r>
                        <a:rPr lang="en-US" sz="1700" b="0" baseline="0" dirty="0" smtClean="0">
                          <a:effectLst/>
                          <a:latin typeface="Book Antiqua" panose="02040602050305030304" pitchFamily="18" charset="0"/>
                        </a:rPr>
                        <a:t> effect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 </a:t>
                      </a:r>
                      <a:r>
                        <a:rPr lang="en-US" sz="1700" b="0" dirty="0" smtClean="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a:t>
                      </a:r>
                      <a:r>
                        <a:rPr lang="en-US" sz="1700" b="0" dirty="0">
                          <a:effectLst/>
                          <a:latin typeface="Book Antiqua" panose="02040602050305030304" pitchFamily="18" charset="0"/>
                        </a:rPr>
                        <a:t> </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 </a:t>
                      </a:r>
                      <a:r>
                        <a:rPr lang="en-US" sz="1700" b="0" dirty="0" smtClean="0">
                          <a:effectLst/>
                          <a:latin typeface="Book Antiqua" panose="02040602050305030304" pitchFamily="18" charset="0"/>
                        </a:rPr>
                        <a: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6"/>
                  </a:ext>
                </a:extLst>
              </a:tr>
              <a:tr h="131604">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R-squared</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0.44</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0.46</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0.47</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0.49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7"/>
                  </a:ext>
                </a:extLst>
              </a:tr>
              <a:tr h="243840">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08"/>
                  </a:ext>
                </a:extLst>
              </a:tr>
              <a:tr h="243840">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Observations</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729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665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729</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665</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r>
              <a:tr h="238209">
                <a:tc>
                  <a:txBody>
                    <a:bodyPr/>
                    <a:lstStyle/>
                    <a:p>
                      <a:pPr marL="0" marR="0" indent="0" algn="ctr">
                        <a:lnSpc>
                          <a:spcPct val="200000"/>
                        </a:lnSpc>
                        <a:spcBef>
                          <a:spcPts val="0"/>
                        </a:spcBef>
                        <a:spcAft>
                          <a:spcPts val="0"/>
                        </a:spcAft>
                      </a:pPr>
                      <a:r>
                        <a:rPr lang="en-US" sz="1700" b="0" dirty="0" smtClean="0">
                          <a:effectLst/>
                          <a:latin typeface="Book Antiqua" panose="02040602050305030304" pitchFamily="18" charset="0"/>
                        </a:rPr>
                        <a:t>&gt;10,000 km</a:t>
                      </a:r>
                      <a:r>
                        <a:rPr lang="en-US" sz="1700" b="0" baseline="30000" dirty="0" smtClean="0">
                          <a:effectLst/>
                          <a:latin typeface="Book Antiqua" panose="02040602050305030304" pitchFamily="18" charset="0"/>
                        </a:rPr>
                        <a:t>2</a:t>
                      </a:r>
                      <a:r>
                        <a:rPr lang="en-US" sz="1700" b="0" dirty="0" smtClean="0">
                          <a:effectLst/>
                          <a:latin typeface="Book Antiqua" panose="02040602050305030304" pitchFamily="18" charset="0"/>
                        </a:rPr>
                        <a:t> forest</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No</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a:effectLst/>
                          <a:latin typeface="Book Antiqua" panose="02040602050305030304" pitchFamily="18" charset="0"/>
                        </a:rPr>
                        <a:t>Yes</a:t>
                      </a:r>
                      <a:endParaRPr lang="en-US" sz="1700" b="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No</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tc>
                  <a:txBody>
                    <a:bodyPr/>
                    <a:lstStyle/>
                    <a:p>
                      <a:pPr marL="0" marR="0" indent="0" algn="ctr">
                        <a:lnSpc>
                          <a:spcPct val="200000"/>
                        </a:lnSpc>
                        <a:spcBef>
                          <a:spcPts val="0"/>
                        </a:spcBef>
                        <a:spcAft>
                          <a:spcPts val="0"/>
                        </a:spcAft>
                      </a:pPr>
                      <a:r>
                        <a:rPr lang="en-US" sz="1700" b="0" dirty="0">
                          <a:effectLst/>
                          <a:latin typeface="Book Antiqua" panose="02040602050305030304" pitchFamily="18" charset="0"/>
                        </a:rPr>
                        <a:t>Yes</a:t>
                      </a:r>
                      <a:endParaRPr lang="en-US" sz="1700" b="0" dirty="0">
                        <a:solidFill>
                          <a:srgbClr val="000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37220" marR="37220"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491919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6" name="Content Placeholder 2"/>
          <p:cNvSpPr txBox="1">
            <a:spLocks/>
          </p:cNvSpPr>
          <p:nvPr/>
        </p:nvSpPr>
        <p:spPr>
          <a:xfrm>
            <a:off x="381000" y="2895600"/>
            <a:ext cx="8568447"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smtClean="0">
                <a:ln>
                  <a:noFill/>
                </a:ln>
                <a:solidFill>
                  <a:sysClr val="window" lastClr="FFFFFF"/>
                </a:solidFill>
                <a:effectLst/>
                <a:uLnTx/>
                <a:uFillTx/>
                <a:latin typeface="Book Antiqua"/>
                <a:ea typeface="+mn-ea"/>
                <a:cs typeface="+mn-cs"/>
              </a:rPr>
              <a:t>To explain land use change by unifying:</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Land rent theory</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New growth theory, and </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New trade theory</a:t>
            </a: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
        <p:nvSpPr>
          <p:cNvPr id="7" name="Content Placeholder 2"/>
          <p:cNvSpPr txBox="1">
            <a:spLocks/>
          </p:cNvSpPr>
          <p:nvPr/>
        </p:nvSpPr>
        <p:spPr>
          <a:xfrm>
            <a:off x="380999" y="1524000"/>
            <a:ext cx="8568447"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n-US" sz="5400" b="0" i="0" u="none" strike="noStrike" kern="1200" cap="none" spc="0" normalizeH="0" baseline="0" noProof="0" dirty="0" smtClean="0">
                <a:ln>
                  <a:noFill/>
                </a:ln>
                <a:solidFill>
                  <a:sysClr val="window" lastClr="FFFFFF"/>
                </a:solidFill>
                <a:effectLst/>
                <a:uLnTx/>
                <a:uFillTx/>
                <a:latin typeface="Book Antiqua"/>
                <a:ea typeface="+mn-ea"/>
                <a:cs typeface="+mn-cs"/>
              </a:rPr>
              <a:t>Goal</a:t>
            </a:r>
            <a:endParaRPr kumimoji="0" lang="en-US" sz="4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21837558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6" name="Content Placeholder 2"/>
          <p:cNvSpPr txBox="1">
            <a:spLocks/>
          </p:cNvSpPr>
          <p:nvPr/>
        </p:nvSpPr>
        <p:spPr>
          <a:xfrm>
            <a:off x="457200" y="1600200"/>
            <a:ext cx="8458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The structural transformation of economies is key for land use change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The transition from </a:t>
            </a:r>
            <a:r>
              <a:rPr lang="en-US" dirty="0" smtClean="0">
                <a:solidFill>
                  <a:sysClr val="window" lastClr="FFFFFF"/>
                </a:solidFill>
                <a:latin typeface="Book Antiqua"/>
              </a:rPr>
              <a:t>agricultural to industrial economies </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leads to cores and peripheries, </a:t>
            </a:r>
            <a:b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b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urban centers, abandonment, and forest transition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The transition from manufacturing to service economy reduces agglomeration and hence causes sprawl and 2</a:t>
            </a:r>
            <a:r>
              <a:rPr kumimoji="0" lang="en-US" sz="2800" b="0" i="0" u="none" strike="noStrike" kern="1200" cap="none" spc="0" normalizeH="0" baseline="30000" noProof="0" dirty="0" smtClean="0">
                <a:ln>
                  <a:noFill/>
                </a:ln>
                <a:solidFill>
                  <a:sysClr val="window" lastClr="FFFFFF"/>
                </a:solidFill>
                <a:effectLst/>
                <a:uLnTx/>
                <a:uFillTx/>
                <a:latin typeface="Book Antiqua"/>
                <a:ea typeface="+mn-ea"/>
                <a:cs typeface="+mn-cs"/>
              </a:rPr>
              <a:t>nd</a:t>
            </a: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 wave of deforestation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2760238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5" name="Content Placeholder 2"/>
          <p:cNvSpPr txBox="1">
            <a:spLocks/>
          </p:cNvSpPr>
          <p:nvPr/>
        </p:nvSpPr>
        <p:spPr>
          <a:xfrm>
            <a:off x="838200" y="3094037"/>
            <a:ext cx="7620000" cy="2697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LU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Land use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S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Structure of the economy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E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Environmental endowment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T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Transportation costs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L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Land use legacies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
        <p:nvSpPr>
          <p:cNvPr id="7" name="Rectangle 6"/>
          <p:cNvSpPr/>
          <p:nvPr/>
        </p:nvSpPr>
        <p:spPr>
          <a:xfrm>
            <a:off x="2895599" y="1642993"/>
            <a:ext cx="3725700" cy="769441"/>
          </a:xfrm>
          <a:prstGeom prst="rect">
            <a:avLst/>
          </a:prstGeom>
        </p:spPr>
        <p:txBody>
          <a:bodyPr wrap="none">
            <a:spAutoFit/>
          </a:bodyPr>
          <a:lstStyle/>
          <a:p>
            <a:r>
              <a:rPr lang="en-US" sz="4400" i="1" dirty="0" smtClean="0">
                <a:solidFill>
                  <a:prstClr val="white"/>
                </a:solidFill>
                <a:latin typeface="Book Antiqua"/>
              </a:rPr>
              <a:t>LU = S, E, T, L</a:t>
            </a:r>
            <a:endParaRPr lang="en-US" sz="4400" i="1" dirty="0">
              <a:solidFill>
                <a:prstClr val="white"/>
              </a:solidFill>
              <a:latin typeface="Book Antiqua"/>
            </a:endParaRPr>
          </a:p>
        </p:txBody>
      </p:sp>
    </p:spTree>
    <p:extLst>
      <p:ext uri="{BB962C8B-B14F-4D97-AF65-F5344CB8AC3E}">
        <p14:creationId xmlns:p14="http://schemas.microsoft.com/office/powerpoint/2010/main" val="16257414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533400" y="1143000"/>
            <a:ext cx="8307939" cy="4953000"/>
          </a:xfrm>
          <a:prstGeom prst="rect">
            <a:avLst/>
          </a:prstGeom>
        </p:spPr>
      </p:pic>
      <p:sp>
        <p:nvSpPr>
          <p:cNvPr id="5" name="Rectangle 4"/>
          <p:cNvSpPr/>
          <p:nvPr/>
        </p:nvSpPr>
        <p:spPr>
          <a:xfrm>
            <a:off x="7162800" y="914400"/>
            <a:ext cx="18288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8128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533400" y="1143000"/>
            <a:ext cx="8307939" cy="4953000"/>
          </a:xfrm>
          <a:prstGeom prst="rect">
            <a:avLst/>
          </a:prstGeom>
        </p:spPr>
      </p:pic>
    </p:spTree>
    <p:extLst>
      <p:ext uri="{BB962C8B-B14F-4D97-AF65-F5344CB8AC3E}">
        <p14:creationId xmlns:p14="http://schemas.microsoft.com/office/powerpoint/2010/main" val="1932146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4" name="Content Placeholder 2"/>
          <p:cNvSpPr txBox="1">
            <a:spLocks/>
          </p:cNvSpPr>
          <p:nvPr/>
        </p:nvSpPr>
        <p:spPr>
          <a:xfrm>
            <a:off x="457200" y="1600200"/>
            <a:ext cx="777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ysClr val="window" lastClr="FFFFFF"/>
                </a:solidFill>
                <a:effectLst/>
                <a:uLnTx/>
                <a:uFillTx/>
                <a:latin typeface="Book Antiqua"/>
                <a:ea typeface="+mn-ea"/>
                <a:cs typeface="+mn-cs"/>
              </a:rPr>
              <a:t>But!!!!  What about?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ysClr val="window" lastClr="FFFFFF"/>
                </a:solidFill>
                <a:effectLst/>
                <a:uLnTx/>
                <a:uFillTx/>
                <a:latin typeface="Book Antiqua"/>
              </a:rPr>
              <a:t>Policies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Trade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Technological change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Institutions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Shocks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smtClean="0">
              <a:ln>
                <a:noFill/>
              </a:ln>
              <a:solidFill>
                <a:sysClr val="window" lastClr="FFFFFF"/>
              </a:solidFill>
              <a:effectLst/>
              <a:uLnTx/>
              <a:uFillTx/>
              <a:latin typeface="Book Antiqua"/>
            </a:endParaRPr>
          </a:p>
        </p:txBody>
      </p:sp>
    </p:spTree>
    <p:extLst>
      <p:ext uri="{BB962C8B-B14F-4D97-AF65-F5344CB8AC3E}">
        <p14:creationId xmlns:p14="http://schemas.microsoft.com/office/powerpoint/2010/main" val="12649457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57545670"/>
              </p:ext>
            </p:extLst>
          </p:nvPr>
        </p:nvGraphicFramePr>
        <p:xfrm>
          <a:off x="533400" y="1889760"/>
          <a:ext cx="8077200" cy="2987040"/>
        </p:xfrm>
        <a:graphic>
          <a:graphicData uri="http://schemas.openxmlformats.org/drawingml/2006/table">
            <a:tbl>
              <a:tblPr firstRow="1" bandRow="1">
                <a:tableStyleId>{073A0DAA-6AF3-43AB-8588-CEC1D06C72B9}</a:tableStyleId>
              </a:tblPr>
              <a:tblGrid>
                <a:gridCol w="2019300">
                  <a:extLst>
                    <a:ext uri="{9D8B030D-6E8A-4147-A177-3AD203B41FA5}">
                      <a16:colId xmlns:a16="http://schemas.microsoft.com/office/drawing/2014/main" xmlns="" val="20000"/>
                    </a:ext>
                  </a:extLst>
                </a:gridCol>
                <a:gridCol w="15621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371600">
                  <a:extLst>
                    <a:ext uri="{9D8B030D-6E8A-4147-A177-3AD203B41FA5}">
                      <a16:colId xmlns:a16="http://schemas.microsoft.com/office/drawing/2014/main" xmlns="" val="20003"/>
                    </a:ext>
                  </a:extLst>
                </a:gridCol>
                <a:gridCol w="1524000">
                  <a:extLst>
                    <a:ext uri="{9D8B030D-6E8A-4147-A177-3AD203B41FA5}">
                      <a16:colId xmlns:a16="http://schemas.microsoft.com/office/drawing/2014/main" xmlns="" val="20004"/>
                    </a:ext>
                  </a:extLst>
                </a:gridCol>
              </a:tblGrid>
              <a:tr h="370840">
                <a:tc>
                  <a:txBody>
                    <a:bodyPr/>
                    <a:lstStyle/>
                    <a:p>
                      <a:endParaRPr lang="en-US"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0" dirty="0" smtClean="0">
                          <a:latin typeface="Book Antiqua" panose="02040602050305030304" pitchFamily="18" charset="0"/>
                        </a:rPr>
                        <a:t>Economic structure</a:t>
                      </a:r>
                      <a:endParaRPr lang="en-US" sz="2000" b="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0" dirty="0" smtClean="0">
                          <a:latin typeface="Book Antiqua" panose="02040602050305030304" pitchFamily="18" charset="0"/>
                        </a:rPr>
                        <a:t>Environ-mental endowment</a:t>
                      </a:r>
                      <a:endParaRPr lang="en-US" sz="2000" b="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0" dirty="0" smtClean="0">
                          <a:latin typeface="Book Antiqua" panose="02040602050305030304" pitchFamily="18" charset="0"/>
                        </a:rPr>
                        <a:t>Trans-</a:t>
                      </a:r>
                      <a:r>
                        <a:rPr lang="en-US" sz="2000" b="0" dirty="0" err="1" smtClean="0">
                          <a:latin typeface="Book Antiqua" panose="02040602050305030304" pitchFamily="18" charset="0"/>
                        </a:rPr>
                        <a:t>portation</a:t>
                      </a:r>
                      <a:r>
                        <a:rPr lang="en-US" sz="2000" b="0" baseline="0" dirty="0" smtClean="0">
                          <a:latin typeface="Book Antiqua" panose="02040602050305030304" pitchFamily="18" charset="0"/>
                        </a:rPr>
                        <a:t> cost</a:t>
                      </a:r>
                      <a:endParaRPr lang="en-US" sz="2000" b="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0" dirty="0" smtClean="0">
                          <a:latin typeface="Book Antiqua" panose="02040602050305030304" pitchFamily="18" charset="0"/>
                        </a:rPr>
                        <a:t>Land</a:t>
                      </a:r>
                      <a:r>
                        <a:rPr lang="en-US" sz="2000" b="0" baseline="0" dirty="0" smtClean="0">
                          <a:latin typeface="Book Antiqua" panose="02040602050305030304" pitchFamily="18" charset="0"/>
                        </a:rPr>
                        <a:t> use legacies</a:t>
                      </a:r>
                      <a:endParaRPr lang="en-US" sz="2000" b="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0"/>
                  </a:ext>
                </a:extLst>
              </a:tr>
              <a:tr h="370840">
                <a:tc>
                  <a:txBody>
                    <a:bodyPr/>
                    <a:lstStyle/>
                    <a:p>
                      <a:pPr algn="ctr"/>
                      <a:r>
                        <a:rPr lang="en-US" sz="2000" dirty="0" smtClean="0">
                          <a:latin typeface="Book Antiqua" panose="02040602050305030304" pitchFamily="18" charset="0"/>
                        </a:rPr>
                        <a:t>Policies</a:t>
                      </a:r>
                      <a:endParaRPr lang="en-US" sz="200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en-US" sz="2000" dirty="0" smtClean="0">
                          <a:latin typeface="Book Antiqua" panose="02040602050305030304" pitchFamily="18" charset="0"/>
                        </a:rPr>
                        <a:t>Trade</a:t>
                      </a:r>
                      <a:endParaRPr lang="en-US" sz="200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75000"/>
                      </a:schemeClr>
                    </a:solidFill>
                  </a:tcPr>
                </a:tc>
                <a:tc>
                  <a:txBody>
                    <a:bodyPr/>
                    <a:lstStyle/>
                    <a:p>
                      <a:pPr algn="ct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75000"/>
                      </a:schemeClr>
                    </a:solidFill>
                  </a:tcPr>
                </a:tc>
                <a:tc>
                  <a:txBody>
                    <a:bodyPr/>
                    <a:lstStyle/>
                    <a:p>
                      <a:pPr algn="ct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xmlns="" val="10002"/>
                  </a:ext>
                </a:extLst>
              </a:tr>
              <a:tr h="370840">
                <a:tc>
                  <a:txBody>
                    <a:bodyPr/>
                    <a:lstStyle/>
                    <a:p>
                      <a:pPr algn="ctr"/>
                      <a:r>
                        <a:rPr lang="en-US" sz="2000" dirty="0" smtClean="0">
                          <a:latin typeface="Book Antiqua" panose="02040602050305030304" pitchFamily="18" charset="0"/>
                        </a:rPr>
                        <a:t>Technology</a:t>
                      </a:r>
                      <a:endParaRPr lang="en-US" sz="200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2000" u="none">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ctr"/>
                      <a:r>
                        <a:rPr lang="en-US" sz="2000" dirty="0" smtClean="0">
                          <a:latin typeface="Book Antiqua" panose="02040602050305030304" pitchFamily="18" charset="0"/>
                        </a:rPr>
                        <a:t>Institutions</a:t>
                      </a:r>
                      <a:endParaRPr lang="en-US" sz="200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4"/>
                  </a:ext>
                </a:extLst>
              </a:tr>
              <a:tr h="185420">
                <a:tc>
                  <a:txBody>
                    <a:bodyPr/>
                    <a:lstStyle/>
                    <a:p>
                      <a:pPr algn="ctr"/>
                      <a:r>
                        <a:rPr lang="en-US" sz="2000" dirty="0" smtClean="0">
                          <a:latin typeface="Book Antiqua" panose="02040602050305030304" pitchFamily="18" charset="0"/>
                        </a:rPr>
                        <a:t>Shocks</a:t>
                      </a:r>
                      <a:endParaRPr lang="en-US" sz="2000" dirty="0">
                        <a:latin typeface="Book Antiqua" panose="0204060205030503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u="none" dirty="0" smtClean="0">
                          <a:latin typeface="Book Antiqua" panose="02040602050305030304" pitchFamily="18" charset="0"/>
                        </a:rPr>
                        <a:t>X</a:t>
                      </a:r>
                      <a:endParaRPr lang="en-US" sz="2000" u="none" dirty="0">
                        <a:latin typeface="Book Antiqua" panose="0204060205030503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6513926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5" name="Content Placeholder 2"/>
          <p:cNvSpPr txBox="1">
            <a:spLocks/>
          </p:cNvSpPr>
          <p:nvPr/>
        </p:nvSpPr>
        <p:spPr>
          <a:xfrm>
            <a:off x="457200" y="1676400"/>
            <a:ext cx="784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Where does this theory apply? </a:t>
            </a:r>
          </a:p>
          <a:p>
            <a:pPr lvl="1">
              <a:defRPr/>
            </a:pPr>
            <a:r>
              <a:rPr lang="en-US" dirty="0">
                <a:solidFill>
                  <a:sysClr val="window" lastClr="FFFFFF"/>
                </a:solidFill>
                <a:latin typeface="Book Antiqua"/>
              </a:rPr>
              <a:t>Observed land use trends fit </a:t>
            </a:r>
            <a:r>
              <a:rPr lang="en-US" dirty="0" smtClean="0">
                <a:solidFill>
                  <a:sysClr val="window" lastClr="FFFFFF"/>
                </a:solidFill>
                <a:latin typeface="Book Antiqua"/>
              </a:rPr>
              <a:t>theory</a:t>
            </a:r>
            <a:endParaRPr lang="en-US" dirty="0">
              <a:solidFill>
                <a:sysClr val="window" lastClr="FFFFFF"/>
              </a:solidFill>
              <a:latin typeface="Book Antiqua"/>
            </a:endParaRPr>
          </a:p>
          <a:p>
            <a:pPr lvl="2" indent="-285750">
              <a:buFont typeface="Arial" panose="020B0604020202020204" pitchFamily="34" charset="0"/>
              <a:buChar char="–"/>
              <a:defRPr/>
            </a:pPr>
            <a:r>
              <a:rPr lang="en-US" dirty="0">
                <a:solidFill>
                  <a:sysClr val="window" lastClr="FFFFFF"/>
                </a:solidFill>
                <a:latin typeface="Book Antiqua"/>
              </a:rPr>
              <a:t>Urban teleconnections </a:t>
            </a:r>
          </a:p>
          <a:p>
            <a:pPr lvl="2" indent="-285750">
              <a:buFont typeface="Arial" panose="020B0604020202020204" pitchFamily="34" charset="0"/>
              <a:buChar char="–"/>
              <a:defRPr/>
            </a:pPr>
            <a:r>
              <a:rPr lang="en-US" dirty="0">
                <a:solidFill>
                  <a:sysClr val="window" lastClr="FFFFFF"/>
                </a:solidFill>
                <a:latin typeface="Book Antiqua"/>
              </a:rPr>
              <a:t>Forest </a:t>
            </a:r>
            <a:r>
              <a:rPr lang="en-US" dirty="0" smtClean="0">
                <a:solidFill>
                  <a:sysClr val="window" lastClr="FFFFFF"/>
                </a:solidFill>
                <a:latin typeface="Book Antiqua"/>
              </a:rPr>
              <a:t>transition</a:t>
            </a:r>
            <a:endParaRPr lang="en-US" dirty="0">
              <a:solidFill>
                <a:sysClr val="window" lastClr="FFFFFF"/>
              </a:solidFill>
              <a:latin typeface="Book Antiqua"/>
            </a:endParaRPr>
          </a:p>
          <a:p>
            <a:pPr lvl="2" indent="-285750">
              <a:buFont typeface="Arial" panose="020B0604020202020204" pitchFamily="34" charset="0"/>
              <a:buChar char="–"/>
              <a:defRPr/>
            </a:pPr>
            <a:r>
              <a:rPr lang="en-US" dirty="0">
                <a:solidFill>
                  <a:sysClr val="window" lastClr="FFFFFF"/>
                </a:solidFill>
                <a:latin typeface="Book Antiqua"/>
              </a:rPr>
              <a:t>Urban sprawl in maturing economies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It now applies globally, because</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trade links cores with peripheries across continents</a:t>
            </a:r>
          </a:p>
        </p:txBody>
      </p:sp>
    </p:spTree>
    <p:extLst>
      <p:ext uri="{BB962C8B-B14F-4D97-AF65-F5344CB8AC3E}">
        <p14:creationId xmlns:p14="http://schemas.microsoft.com/office/powerpoint/2010/main" val="2733175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79" y="838200"/>
            <a:ext cx="9070507" cy="5638800"/>
          </a:xfrm>
        </p:spPr>
      </p:pic>
    </p:spTree>
    <p:extLst>
      <p:ext uri="{BB962C8B-B14F-4D97-AF65-F5344CB8AC3E}">
        <p14:creationId xmlns:p14="http://schemas.microsoft.com/office/powerpoint/2010/main" val="1646718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pic>
        <p:nvPicPr>
          <p:cNvPr id="4" name="Picture 2" descr="http://cdn.yourarticlelibrary.com/wp-content/uploads/2014/12/clip_image00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62" y="1219200"/>
            <a:ext cx="4495800" cy="488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380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pic>
        <p:nvPicPr>
          <p:cNvPr id="4" name="Picture 2" descr="agricultural regions, as defined in 1920 on p.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 y="1143000"/>
            <a:ext cx="7620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53739" y="6096000"/>
            <a:ext cx="1890261" cy="369332"/>
          </a:xfrm>
          <a:prstGeom prst="rect">
            <a:avLst/>
          </a:prstGeom>
          <a:noFill/>
        </p:spPr>
        <p:txBody>
          <a:bodyPr wrap="none" rtlCol="0">
            <a:spAutoFit/>
          </a:bodyPr>
          <a:lstStyle/>
          <a:p>
            <a:r>
              <a:rPr lang="en-US" dirty="0" smtClean="0">
                <a:solidFill>
                  <a:prstClr val="white"/>
                </a:solidFill>
                <a:latin typeface="Book Antiqua"/>
              </a:rPr>
              <a:t>Baker et al., 1922</a:t>
            </a:r>
            <a:endParaRPr lang="en-US" dirty="0">
              <a:solidFill>
                <a:prstClr val="white"/>
              </a:solidFill>
              <a:latin typeface="Book Antiqua"/>
            </a:endParaRPr>
          </a:p>
        </p:txBody>
      </p:sp>
    </p:spTree>
    <p:extLst>
      <p:ext uri="{BB962C8B-B14F-4D97-AF65-F5344CB8AC3E}">
        <p14:creationId xmlns:p14="http://schemas.microsoft.com/office/powerpoint/2010/main" val="24210943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pic>
        <p:nvPicPr>
          <p:cNvPr id="4" name="Picture 3"/>
          <p:cNvPicPr>
            <a:picLocks noChangeAspect="1"/>
          </p:cNvPicPr>
          <p:nvPr/>
        </p:nvPicPr>
        <p:blipFill>
          <a:blip r:embed="rId2"/>
          <a:stretch>
            <a:fillRect/>
          </a:stretch>
        </p:blipFill>
        <p:spPr>
          <a:xfrm>
            <a:off x="845375" y="1524000"/>
            <a:ext cx="7462773" cy="4405988"/>
          </a:xfrm>
          <a:prstGeom prst="rect">
            <a:avLst/>
          </a:prstGeom>
        </p:spPr>
      </p:pic>
      <p:sp>
        <p:nvSpPr>
          <p:cNvPr id="5" name="TextBox 4"/>
          <p:cNvSpPr txBox="1"/>
          <p:nvPr/>
        </p:nvSpPr>
        <p:spPr>
          <a:xfrm>
            <a:off x="7718610" y="6096000"/>
            <a:ext cx="1425390" cy="369332"/>
          </a:xfrm>
          <a:prstGeom prst="rect">
            <a:avLst/>
          </a:prstGeom>
          <a:noFill/>
        </p:spPr>
        <p:txBody>
          <a:bodyPr wrap="none" rtlCol="0">
            <a:spAutoFit/>
          </a:bodyPr>
          <a:lstStyle/>
          <a:p>
            <a:r>
              <a:rPr lang="en-US" dirty="0" smtClean="0">
                <a:solidFill>
                  <a:prstClr val="white"/>
                </a:solidFill>
                <a:latin typeface="Book Antiqua"/>
              </a:rPr>
              <a:t>Dicken 2015</a:t>
            </a:r>
            <a:endParaRPr lang="en-US" dirty="0">
              <a:solidFill>
                <a:prstClr val="white"/>
              </a:solidFill>
              <a:latin typeface="Book Antiqua"/>
            </a:endParaRPr>
          </a:p>
        </p:txBody>
      </p:sp>
    </p:spTree>
    <p:extLst>
      <p:ext uri="{BB962C8B-B14F-4D97-AF65-F5344CB8AC3E}">
        <p14:creationId xmlns:p14="http://schemas.microsoft.com/office/powerpoint/2010/main" val="25072957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272" r="4273"/>
          <a:stretch/>
        </p:blipFill>
        <p:spPr>
          <a:xfrm>
            <a:off x="385762" y="762000"/>
            <a:ext cx="8382000" cy="5266979"/>
          </a:xfrm>
          <a:prstGeom prst="rect">
            <a:avLst/>
          </a:prstGeom>
        </p:spPr>
      </p:pic>
    </p:spTree>
    <p:extLst>
      <p:ext uri="{BB962C8B-B14F-4D97-AF65-F5344CB8AC3E}">
        <p14:creationId xmlns:p14="http://schemas.microsoft.com/office/powerpoint/2010/main" val="1234841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5" name="Content Placeholder 2"/>
          <p:cNvSpPr txBox="1">
            <a:spLocks/>
          </p:cNvSpPr>
          <p:nvPr/>
        </p:nvSpPr>
        <p:spPr>
          <a:xfrm>
            <a:off x="457200" y="1676400"/>
            <a:ext cx="7391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Future of developed countries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Knowledge economy is highly agglomerated</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Amenities and knowledge centers determine future cores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These cores will be centers of demand for global trade</a:t>
            </a:r>
          </a:p>
        </p:txBody>
      </p:sp>
    </p:spTree>
    <p:extLst>
      <p:ext uri="{BB962C8B-B14F-4D97-AF65-F5344CB8AC3E}">
        <p14:creationId xmlns:p14="http://schemas.microsoft.com/office/powerpoint/2010/main" val="38215026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5" name="Content Placeholder 2"/>
          <p:cNvSpPr txBox="1">
            <a:spLocks/>
          </p:cNvSpPr>
          <p:nvPr/>
        </p:nvSpPr>
        <p:spPr>
          <a:xfrm>
            <a:off x="457200" y="1676401"/>
            <a:ext cx="7848600" cy="4343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Future of under-developed countries</a:t>
            </a:r>
          </a:p>
          <a:p>
            <a:pPr lvl="1"/>
            <a:r>
              <a:rPr lang="en-US" dirty="0">
                <a:solidFill>
                  <a:schemeClr val="bg1"/>
                </a:solidFill>
                <a:latin typeface="Book Antiqua"/>
              </a:rPr>
              <a:t>Not all peripheries can become cores</a:t>
            </a:r>
          </a:p>
          <a:p>
            <a:pPr lvl="1"/>
            <a:r>
              <a:rPr lang="en-US" dirty="0">
                <a:solidFill>
                  <a:prstClr val="white"/>
                </a:solidFill>
                <a:latin typeface="Book Antiqua"/>
              </a:rPr>
              <a:t>Few potential new peripheries left	</a:t>
            </a:r>
          </a:p>
          <a:p>
            <a:pPr lvl="2"/>
            <a:r>
              <a:rPr lang="en-US" dirty="0">
                <a:solidFill>
                  <a:prstClr val="white"/>
                </a:solidFill>
                <a:latin typeface="Book Antiqua"/>
              </a:rPr>
              <a:t>Africa? Oceans?</a:t>
            </a:r>
          </a:p>
          <a:p>
            <a:pPr lvl="1"/>
            <a:r>
              <a:rPr lang="en-US" dirty="0">
                <a:solidFill>
                  <a:prstClr val="white"/>
                </a:solidFill>
                <a:latin typeface="Book Antiqua"/>
              </a:rPr>
              <a:t>Without new peripheries, forest transition in current agricultural peripheries unlikely</a:t>
            </a:r>
          </a:p>
          <a:p>
            <a:pPr lvl="1"/>
            <a:r>
              <a:rPr lang="en-US" dirty="0" smtClean="0">
                <a:solidFill>
                  <a:schemeClr val="bg1"/>
                </a:solidFill>
                <a:latin typeface="Book Antiqua"/>
              </a:rPr>
              <a:t>Agricultural </a:t>
            </a:r>
            <a:r>
              <a:rPr lang="en-US" dirty="0">
                <a:solidFill>
                  <a:schemeClr val="bg1"/>
                </a:solidFill>
                <a:latin typeface="Book Antiqua"/>
              </a:rPr>
              <a:t>economies may transition directly to service </a:t>
            </a:r>
            <a:r>
              <a:rPr lang="en-US" dirty="0" smtClean="0">
                <a:solidFill>
                  <a:schemeClr val="bg1"/>
                </a:solidFill>
                <a:latin typeface="Book Antiqua"/>
              </a:rPr>
              <a:t>economies</a:t>
            </a:r>
            <a:endParaRPr lang="en-US" dirty="0">
              <a:solidFill>
                <a:schemeClr val="bg1"/>
              </a:solidFill>
              <a:latin typeface="Book Antiqua"/>
            </a:endParaRPr>
          </a:p>
          <a:p>
            <a:pPr lvl="1"/>
            <a:r>
              <a:rPr kumimoji="0" lang="en-US" sz="2800" b="0" i="0" u="none" strike="noStrike" kern="1200" cap="none" spc="0" normalizeH="0" baseline="0" noProof="0" dirty="0" smtClean="0">
                <a:ln>
                  <a:noFill/>
                </a:ln>
                <a:solidFill>
                  <a:prstClr val="white"/>
                </a:solidFill>
                <a:effectLst/>
                <a:uLnTx/>
                <a:uFillTx/>
                <a:latin typeface="Book Antiqua"/>
                <a:ea typeface="+mn-ea"/>
                <a:cs typeface="+mn-cs"/>
              </a:rPr>
              <a:t>Plus, agriculture is industrializing, thereby agglomerating crop types</a:t>
            </a: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
        <p:nvSpPr>
          <p:cNvPr id="2" name="Rectangle 1"/>
          <p:cNvSpPr/>
          <p:nvPr/>
        </p:nvSpPr>
        <p:spPr>
          <a:xfrm>
            <a:off x="609600" y="4191000"/>
            <a:ext cx="7924800" cy="205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4994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5" name="Content Placeholder 2"/>
          <p:cNvSpPr txBox="1">
            <a:spLocks/>
          </p:cNvSpPr>
          <p:nvPr/>
        </p:nvSpPr>
        <p:spPr>
          <a:xfrm>
            <a:off x="457200" y="1676401"/>
            <a:ext cx="7848600" cy="4343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Future of under-developed countries</a:t>
            </a:r>
          </a:p>
          <a:p>
            <a:pPr lvl="1"/>
            <a:r>
              <a:rPr lang="en-US" dirty="0">
                <a:solidFill>
                  <a:schemeClr val="tx1">
                    <a:lumMod val="50000"/>
                    <a:lumOff val="50000"/>
                  </a:schemeClr>
                </a:solidFill>
                <a:latin typeface="Book Antiqua"/>
              </a:rPr>
              <a:t>Not all peripheries can become cores</a:t>
            </a:r>
          </a:p>
          <a:p>
            <a:pPr lvl="1"/>
            <a:r>
              <a:rPr lang="en-US" dirty="0">
                <a:solidFill>
                  <a:schemeClr val="tx1">
                    <a:lumMod val="50000"/>
                    <a:lumOff val="50000"/>
                  </a:schemeClr>
                </a:solidFill>
                <a:latin typeface="Book Antiqua"/>
              </a:rPr>
              <a:t>Few potential new peripheries left	</a:t>
            </a:r>
          </a:p>
          <a:p>
            <a:pPr lvl="2"/>
            <a:r>
              <a:rPr lang="en-US" dirty="0">
                <a:solidFill>
                  <a:schemeClr val="tx1">
                    <a:lumMod val="50000"/>
                    <a:lumOff val="50000"/>
                  </a:schemeClr>
                </a:solidFill>
                <a:latin typeface="Book Antiqua"/>
              </a:rPr>
              <a:t>Africa? Oceans?</a:t>
            </a:r>
          </a:p>
          <a:p>
            <a:pPr lvl="1"/>
            <a:r>
              <a:rPr lang="en-US" dirty="0">
                <a:solidFill>
                  <a:schemeClr val="tx1">
                    <a:lumMod val="50000"/>
                    <a:lumOff val="50000"/>
                  </a:schemeClr>
                </a:solidFill>
                <a:latin typeface="Book Antiqua"/>
              </a:rPr>
              <a:t>Without new peripheries, forest transition in current agricultural peripheries unlikely</a:t>
            </a:r>
          </a:p>
          <a:p>
            <a:pPr lvl="1"/>
            <a:r>
              <a:rPr lang="en-US" dirty="0" smtClean="0">
                <a:solidFill>
                  <a:schemeClr val="bg1"/>
                </a:solidFill>
                <a:latin typeface="Book Antiqua"/>
              </a:rPr>
              <a:t>Agricultural </a:t>
            </a:r>
            <a:r>
              <a:rPr lang="en-US" dirty="0">
                <a:solidFill>
                  <a:schemeClr val="bg1"/>
                </a:solidFill>
                <a:latin typeface="Book Antiqua"/>
              </a:rPr>
              <a:t>economies may transition directly to service </a:t>
            </a:r>
            <a:r>
              <a:rPr lang="en-US" dirty="0" smtClean="0">
                <a:solidFill>
                  <a:schemeClr val="bg1"/>
                </a:solidFill>
                <a:latin typeface="Book Antiqua"/>
              </a:rPr>
              <a:t>economies</a:t>
            </a:r>
            <a:endParaRPr lang="en-US" dirty="0">
              <a:solidFill>
                <a:schemeClr val="bg1"/>
              </a:solidFill>
              <a:latin typeface="Book Antiqua"/>
            </a:endParaRPr>
          </a:p>
          <a:p>
            <a:pPr lvl="1"/>
            <a:r>
              <a:rPr kumimoji="0" lang="en-US" sz="2800" b="0" i="0" u="none" strike="noStrike" kern="1200" cap="none" spc="0" normalizeH="0" baseline="0" noProof="0" dirty="0" smtClean="0">
                <a:ln>
                  <a:noFill/>
                </a:ln>
                <a:solidFill>
                  <a:prstClr val="white"/>
                </a:solidFill>
                <a:effectLst/>
                <a:uLnTx/>
                <a:uFillTx/>
                <a:latin typeface="Book Antiqua"/>
                <a:ea typeface="+mn-ea"/>
                <a:cs typeface="+mn-cs"/>
              </a:rPr>
              <a:t>Plus, agriculture is industrializing, and agglomerating crop types</a:t>
            </a: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32451103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Discussion</a:t>
            </a:r>
            <a:endParaRPr lang="en-US" dirty="0">
              <a:latin typeface="Book Antiqua" panose="02040602050305030304" pitchFamily="18" charset="0"/>
            </a:endParaRPr>
          </a:p>
        </p:txBody>
      </p:sp>
      <p:sp>
        <p:nvSpPr>
          <p:cNvPr id="4" name="Content Placeholder 2"/>
          <p:cNvSpPr txBox="1">
            <a:spLocks/>
          </p:cNvSpPr>
          <p:nvPr/>
        </p:nvSpPr>
        <p:spPr>
          <a:xfrm>
            <a:off x="457200" y="1600200"/>
            <a:ext cx="8077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Conservation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noProof="0" dirty="0" smtClean="0">
                <a:solidFill>
                  <a:sysClr val="window" lastClr="FFFFFF"/>
                </a:solidFill>
                <a:latin typeface="Book Antiqua"/>
              </a:rPr>
              <a:t>Necessary to tailor conservation policies to the structure of the economy</a:t>
            </a: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The role of natural resources has diminished</a:t>
            </a:r>
          </a:p>
          <a:p>
            <a:pPr lvl="2" indent="-285750">
              <a:buFont typeface="Arial" panose="020B0604020202020204" pitchFamily="34" charset="0"/>
              <a:buChar char="–"/>
              <a:defRPr/>
            </a:pPr>
            <a:r>
              <a:rPr kumimoji="0" lang="en-US" sz="2400" b="0" i="0" u="none" strike="noStrike" kern="1200" cap="none" spc="0" normalizeH="0" baseline="0" noProof="0" dirty="0" smtClean="0">
                <a:ln>
                  <a:noFill/>
                </a:ln>
                <a:solidFill>
                  <a:sysClr val="window" lastClr="FFFFFF"/>
                </a:solidFill>
                <a:effectLst/>
                <a:uLnTx/>
                <a:uFillTx/>
                <a:latin typeface="Book Antiqua"/>
                <a:ea typeface="+mn-ea"/>
                <a:cs typeface="+mn-cs"/>
              </a:rPr>
              <a:t>Valuing ecosystem services is insufficient to justify conservation</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Conserving natural amenities that attract knowledge industries</a:t>
            </a:r>
            <a:r>
              <a:rPr kumimoji="0" lang="en-US" sz="2800" b="0" i="0" u="none" strike="noStrike" kern="1200" cap="none" spc="0" normalizeH="0" noProof="0" dirty="0" smtClean="0">
                <a:ln>
                  <a:noFill/>
                </a:ln>
                <a:solidFill>
                  <a:sysClr val="window" lastClr="FFFFFF"/>
                </a:solidFill>
                <a:effectLst/>
                <a:uLnTx/>
                <a:uFillTx/>
                <a:latin typeface="Book Antiqua"/>
                <a:ea typeface="+mn-ea"/>
                <a:cs typeface="+mn-cs"/>
              </a:rPr>
              <a:t> is key</a:t>
            </a:r>
            <a:endPar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19875860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Conclusion</a:t>
            </a:r>
            <a:endParaRPr lang="en-US" dirty="0">
              <a:latin typeface="Book Antiqua" panose="02040602050305030304" pitchFamily="18" charset="0"/>
            </a:endParaRPr>
          </a:p>
        </p:txBody>
      </p:sp>
      <p:sp>
        <p:nvSpPr>
          <p:cNvPr id="4" name="Content Placeholder 2"/>
          <p:cNvSpPr txBox="1">
            <a:spLocks/>
          </p:cNvSpPr>
          <p:nvPr/>
        </p:nvSpPr>
        <p:spPr>
          <a:xfrm>
            <a:off x="500062" y="1447800"/>
            <a:ext cx="78057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What is novel?</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Explaining land use based on “new” macroeconomic theory</a:t>
            </a:r>
          </a:p>
          <a:p>
            <a:pPr lvl="1">
              <a:defRPr/>
            </a:pPr>
            <a:r>
              <a:rPr lang="en-US" dirty="0" smtClean="0">
                <a:solidFill>
                  <a:sysClr val="window" lastClr="FFFFFF"/>
                </a:solidFill>
                <a:latin typeface="Book Antiqua"/>
              </a:rPr>
              <a:t>Linking changes in the returns to scale, and hence </a:t>
            </a:r>
            <a:r>
              <a:rPr lang="en-US" dirty="0">
                <a:solidFill>
                  <a:sysClr val="window" lastClr="FFFFFF"/>
                </a:solidFill>
                <a:latin typeface="Book Antiqua"/>
              </a:rPr>
              <a:t>the structural transformation of </a:t>
            </a:r>
            <a:r>
              <a:rPr lang="en-US" dirty="0" smtClean="0">
                <a:solidFill>
                  <a:sysClr val="window" lastClr="FFFFFF"/>
                </a:solidFill>
                <a:latin typeface="Book Antiqua"/>
              </a:rPr>
              <a:t>economies, directly </a:t>
            </a:r>
            <a:r>
              <a:rPr lang="en-US" dirty="0">
                <a:solidFill>
                  <a:sysClr val="window" lastClr="FFFFFF"/>
                </a:solidFill>
                <a:latin typeface="Book Antiqua"/>
              </a:rPr>
              <a:t>to land use </a:t>
            </a:r>
            <a:r>
              <a:rPr lang="en-US" dirty="0" smtClean="0">
                <a:solidFill>
                  <a:sysClr val="window" lastClr="FFFFFF"/>
                </a:solidFill>
                <a:latin typeface="Book Antiqua"/>
              </a:rPr>
              <a:t>change</a:t>
            </a:r>
            <a:endParaRPr lang="en-US" dirty="0">
              <a:solidFill>
                <a:sysClr val="window" lastClr="FFFFFF"/>
              </a:solidFill>
              <a:latin typeface="Book Antiqua"/>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Accounting for the root causes for economic growth and trade</a:t>
            </a:r>
          </a:p>
        </p:txBody>
      </p:sp>
    </p:spTree>
    <p:extLst>
      <p:ext uri="{BB962C8B-B14F-4D97-AF65-F5344CB8AC3E}">
        <p14:creationId xmlns:p14="http://schemas.microsoft.com/office/powerpoint/2010/main" val="19179633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Conclusion</a:t>
            </a:r>
            <a:endParaRPr lang="en-US" dirty="0">
              <a:latin typeface="Book Antiqua" panose="0204060205030503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09825488"/>
              </p:ext>
            </p:extLst>
          </p:nvPr>
        </p:nvGraphicFramePr>
        <p:xfrm>
          <a:off x="685800" y="3298357"/>
          <a:ext cx="7772400" cy="70104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533400">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Structure</a:t>
                      </a: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 of the economy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2700" cmpd="sng">
                      <a:noFill/>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Environmental</a:t>
                      </a: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 endowment </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Transportation costs</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Land use legacies</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2700" cmpd="sng">
                      <a:noFill/>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4158541"/>
              </p:ext>
            </p:extLst>
          </p:nvPr>
        </p:nvGraphicFramePr>
        <p:xfrm>
          <a:off x="1591925" y="1336207"/>
          <a:ext cx="5829300" cy="70104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xmlns="" val="20000"/>
                    </a:ext>
                  </a:extLst>
                </a:gridCol>
                <a:gridCol w="1943100">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tblGrid>
              <a:tr h="152400">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Land rent</a:t>
                      </a: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 </a:t>
                      </a:r>
                      <a:b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br>
                      <a:r>
                        <a:rPr lang="en-US" sz="2000" b="1" baseline="0" dirty="0" smtClean="0">
                          <a:solidFill>
                            <a:schemeClr val="bg1"/>
                          </a:solidFill>
                          <a:effectLst>
                            <a:outerShdw blurRad="38100" dist="38100" dir="2700000" algn="tl">
                              <a:srgbClr val="000000">
                                <a:alpha val="43137"/>
                              </a:srgbClr>
                            </a:outerShdw>
                          </a:effectLst>
                          <a:latin typeface="Book Antiqua" panose="02040602050305030304" pitchFamily="18" charset="0"/>
                        </a:rPr>
                        <a:t>theory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2700" cmpd="sng">
                      <a:noFill/>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New growth theory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000" b="1" dirty="0" smtClean="0">
                          <a:solidFill>
                            <a:schemeClr val="bg1"/>
                          </a:solidFill>
                          <a:effectLst>
                            <a:outerShdw blurRad="38100" dist="38100" dir="2700000" algn="tl">
                              <a:srgbClr val="000000">
                                <a:alpha val="43137"/>
                              </a:srgbClr>
                            </a:outerShdw>
                          </a:effectLst>
                          <a:latin typeface="Book Antiqua" panose="02040602050305030304" pitchFamily="18" charset="0"/>
                        </a:rPr>
                        <a:t>New trade theory</a:t>
                      </a:r>
                      <a:endParaRPr lang="en-US" sz="20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9050" cap="flat" cmpd="sng" algn="ctr">
                      <a:solidFill>
                        <a:schemeClr val="bg1">
                          <a:lumMod val="85000"/>
                        </a:schemeClr>
                      </a:solidFill>
                      <a:prstDash val="solid"/>
                      <a:round/>
                      <a:headEnd type="none" w="med" len="med"/>
                      <a:tailEnd type="none" w="med" len="med"/>
                    </a:lnL>
                    <a:lnR w="12700" cmpd="sng">
                      <a:noFill/>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cxnSp>
        <p:nvCxnSpPr>
          <p:cNvPr id="12" name="Straight Arrow Connector 11"/>
          <p:cNvCxnSpPr/>
          <p:nvPr/>
        </p:nvCxnSpPr>
        <p:spPr>
          <a:xfrm flipH="1">
            <a:off x="5532137" y="2037247"/>
            <a:ext cx="941221"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1651448" y="2037247"/>
            <a:ext cx="4825550" cy="122792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1623011" y="2043764"/>
            <a:ext cx="2954637" cy="125459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a:off x="1641176" y="2050582"/>
            <a:ext cx="4807249" cy="1230781"/>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533651" y="2070433"/>
            <a:ext cx="3069559" cy="1208072"/>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23" name="Straight Arrow Connector 22"/>
          <p:cNvCxnSpPr>
            <a:stCxn id="9" idx="2"/>
          </p:cNvCxnSpPr>
          <p:nvPr/>
        </p:nvCxnSpPr>
        <p:spPr>
          <a:xfrm>
            <a:off x="4506575" y="2037247"/>
            <a:ext cx="2974173" cy="1241258"/>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graphicFrame>
        <p:nvGraphicFramePr>
          <p:cNvPr id="30" name="Table 29"/>
          <p:cNvGraphicFramePr>
            <a:graphicFrameLocks noGrp="1"/>
          </p:cNvGraphicFramePr>
          <p:nvPr>
            <p:extLst>
              <p:ext uri="{D42A27DB-BD31-4B8C-83A1-F6EECF244321}">
                <p14:modId xmlns:p14="http://schemas.microsoft.com/office/powerpoint/2010/main" val="3614383570"/>
              </p:ext>
            </p:extLst>
          </p:nvPr>
        </p:nvGraphicFramePr>
        <p:xfrm>
          <a:off x="1657350" y="5288280"/>
          <a:ext cx="5829300" cy="579120"/>
        </p:xfrm>
        <a:graphic>
          <a:graphicData uri="http://schemas.openxmlformats.org/drawingml/2006/table">
            <a:tbl>
              <a:tblPr firstRow="1" bandRow="1">
                <a:tableStyleId>{5C22544A-7EE6-4342-B048-85BDC9FD1C3A}</a:tableStyleId>
              </a:tblPr>
              <a:tblGrid>
                <a:gridCol w="5829300">
                  <a:extLst>
                    <a:ext uri="{9D8B030D-6E8A-4147-A177-3AD203B41FA5}">
                      <a16:colId xmlns:a16="http://schemas.microsoft.com/office/drawing/2014/main" xmlns="" val="20000"/>
                    </a:ext>
                  </a:extLst>
                </a:gridCol>
              </a:tblGrid>
              <a:tr h="152400">
                <a:tc>
                  <a:txBody>
                    <a:bodyPr/>
                    <a:lstStyle/>
                    <a:p>
                      <a:pPr algn="ctr"/>
                      <a:r>
                        <a:rPr lang="en-US"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Land use change</a:t>
                      </a:r>
                      <a:endParaRPr lang="en-US" sz="3200" b="1" dirty="0">
                        <a:solidFill>
                          <a:schemeClr val="bg1"/>
                        </a:solidFill>
                        <a:effectLst>
                          <a:outerShdw blurRad="38100" dist="38100" dir="2700000" algn="tl">
                            <a:srgbClr val="000000">
                              <a:alpha val="43137"/>
                            </a:srgbClr>
                          </a:outerShdw>
                        </a:effectLst>
                        <a:latin typeface="Book Antiqua" panose="02040602050305030304" pitchFamily="18" charset="0"/>
                      </a:endParaRPr>
                    </a:p>
                  </a:txBody>
                  <a:tcPr anchor="ctr">
                    <a:lnL w="12700" cmpd="sng">
                      <a:noFill/>
                    </a:lnL>
                    <a:lnR w="19050" cap="flat" cmpd="sng" algn="ctr">
                      <a:no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lnB w="381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10000"/>
                  </a:ext>
                </a:extLst>
              </a:tr>
            </a:tbl>
          </a:graphicData>
        </a:graphic>
      </p:graphicFrame>
      <p:cxnSp>
        <p:nvCxnSpPr>
          <p:cNvPr id="31" name="Straight Arrow Connector 30"/>
          <p:cNvCxnSpPr/>
          <p:nvPr/>
        </p:nvCxnSpPr>
        <p:spPr>
          <a:xfrm flipH="1">
            <a:off x="6539527" y="4002306"/>
            <a:ext cx="941221"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a:off x="1693807" y="3996690"/>
            <a:ext cx="941221"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H="1">
            <a:off x="5210174" y="4000877"/>
            <a:ext cx="351902" cy="125311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a:off x="3609974" y="3999774"/>
            <a:ext cx="351902" cy="1253113"/>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4" name="Straight Arrow Connector 3"/>
          <p:cNvCxnSpPr/>
          <p:nvPr/>
        </p:nvCxnSpPr>
        <p:spPr>
          <a:xfrm>
            <a:off x="2533651" y="2027873"/>
            <a:ext cx="1127709" cy="1270484"/>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6425613" y="2037247"/>
            <a:ext cx="1100394" cy="1261110"/>
          </a:xfrm>
          <a:prstGeom prst="straightConnector1">
            <a:avLst/>
          </a:prstGeom>
          <a:ln w="50800">
            <a:solidFill>
              <a:schemeClr val="bg1">
                <a:lumMod val="75000"/>
              </a:schemeClr>
            </a:solidFill>
            <a:headEnd type="none" w="lg" len="lg"/>
            <a:tailEnd type="stealth"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7453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679" y="838200"/>
            <a:ext cx="8438165" cy="5575519"/>
          </a:xfrm>
        </p:spPr>
      </p:pic>
    </p:spTree>
    <p:extLst>
      <p:ext uri="{BB962C8B-B14F-4D97-AF65-F5344CB8AC3E}">
        <p14:creationId xmlns:p14="http://schemas.microsoft.com/office/powerpoint/2010/main" val="4964137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Conclusion</a:t>
            </a:r>
            <a:endParaRPr lang="en-US" dirty="0">
              <a:latin typeface="Book Antiqua" panose="02040602050305030304" pitchFamily="18" charset="0"/>
            </a:endParaRPr>
          </a:p>
        </p:txBody>
      </p:sp>
      <p:sp>
        <p:nvSpPr>
          <p:cNvPr id="5" name="Content Placeholder 2"/>
          <p:cNvSpPr txBox="1">
            <a:spLocks/>
          </p:cNvSpPr>
          <p:nvPr/>
        </p:nvSpPr>
        <p:spPr>
          <a:xfrm>
            <a:off x="838200" y="3094037"/>
            <a:ext cx="7620000" cy="2697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LU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Land use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S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Structure of the economy</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E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Environmental endowment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T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Transportation costs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1" u="none" strike="noStrike" kern="1200" cap="none" spc="0" normalizeH="0" baseline="0" noProof="0" smtClean="0">
                <a:ln>
                  <a:noFill/>
                </a:ln>
                <a:solidFill>
                  <a:sysClr val="window" lastClr="FFFFFF"/>
                </a:solidFill>
                <a:effectLst/>
                <a:uLnTx/>
                <a:uFillTx/>
                <a:latin typeface="Book Antiqua"/>
                <a:ea typeface="+mn-ea"/>
                <a:cs typeface="+mn-cs"/>
              </a:rPr>
              <a:t>L </a:t>
            </a:r>
            <a:r>
              <a:rPr kumimoji="0" lang="en-US" sz="2800" b="0" i="0" u="none" strike="noStrike" kern="1200" cap="none" spc="0" normalizeH="0" baseline="0" noProof="0" smtClean="0">
                <a:ln>
                  <a:noFill/>
                </a:ln>
                <a:solidFill>
                  <a:sysClr val="window" lastClr="FFFFFF"/>
                </a:solidFill>
                <a:effectLst/>
                <a:uLnTx/>
                <a:uFillTx/>
                <a:latin typeface="Book Antiqua"/>
                <a:ea typeface="+mn-ea"/>
                <a:cs typeface="+mn-cs"/>
              </a:rPr>
              <a:t>: Land use legacies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
        <p:nvSpPr>
          <p:cNvPr id="7" name="Rectangle 6"/>
          <p:cNvSpPr/>
          <p:nvPr/>
        </p:nvSpPr>
        <p:spPr>
          <a:xfrm>
            <a:off x="2713912" y="1676400"/>
            <a:ext cx="3725700" cy="769441"/>
          </a:xfrm>
          <a:prstGeom prst="rect">
            <a:avLst/>
          </a:prstGeom>
        </p:spPr>
        <p:txBody>
          <a:bodyPr wrap="none">
            <a:spAutoFit/>
          </a:bodyPr>
          <a:lstStyle/>
          <a:p>
            <a:r>
              <a:rPr lang="en-US" sz="4400" i="1" dirty="0" smtClean="0">
                <a:solidFill>
                  <a:prstClr val="white"/>
                </a:solidFill>
                <a:latin typeface="Book Antiqua"/>
              </a:rPr>
              <a:t>LU = S, E, T, L</a:t>
            </a:r>
            <a:endParaRPr lang="en-US" sz="4400" i="1" dirty="0">
              <a:solidFill>
                <a:prstClr val="white"/>
              </a:solidFill>
              <a:latin typeface="Book Antiqua"/>
            </a:endParaRPr>
          </a:p>
        </p:txBody>
      </p:sp>
    </p:spTree>
    <p:extLst>
      <p:ext uri="{BB962C8B-B14F-4D97-AF65-F5344CB8AC3E}">
        <p14:creationId xmlns:p14="http://schemas.microsoft.com/office/powerpoint/2010/main" val="17704626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Conclusion</a:t>
            </a:r>
            <a:endParaRPr lang="en-US" dirty="0">
              <a:latin typeface="Book Antiqua" panose="02040602050305030304" pitchFamily="18" charset="0"/>
            </a:endParaRPr>
          </a:p>
        </p:txBody>
      </p:sp>
      <p:sp>
        <p:nvSpPr>
          <p:cNvPr id="4" name="Content Placeholder 2"/>
          <p:cNvSpPr txBox="1">
            <a:spLocks/>
          </p:cNvSpPr>
          <p:nvPr/>
        </p:nvSpPr>
        <p:spPr>
          <a:xfrm>
            <a:off x="500062" y="1447800"/>
            <a:ext cx="84915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What is novel?</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solidFill>
                  <a:sysClr val="window" lastClr="FFFFFF"/>
                </a:solidFill>
                <a:latin typeface="Book Antiqua"/>
              </a:rPr>
              <a:t>Unifying land rent, new growth, and new trade theory provides explanations for many of the major land use trends</a:t>
            </a:r>
          </a:p>
          <a:p>
            <a:pPr lvl="2" indent="-285750">
              <a:buFont typeface="Arial" panose="020B0604020202020204" pitchFamily="34" charset="0"/>
              <a:buChar char="–"/>
              <a:defRPr/>
            </a:pPr>
            <a:r>
              <a:rPr lang="en-US" dirty="0" smtClean="0">
                <a:solidFill>
                  <a:sysClr val="window" lastClr="FFFFFF"/>
                </a:solidFill>
                <a:latin typeface="Book Antiqua"/>
              </a:rPr>
              <a:t>Forest transition, and 2</a:t>
            </a:r>
            <a:r>
              <a:rPr lang="en-US" baseline="30000" dirty="0" smtClean="0">
                <a:solidFill>
                  <a:sysClr val="window" lastClr="FFFFFF"/>
                </a:solidFill>
                <a:latin typeface="Book Antiqua"/>
              </a:rPr>
              <a:t>nd</a:t>
            </a:r>
            <a:r>
              <a:rPr lang="en-US" dirty="0" smtClean="0">
                <a:solidFill>
                  <a:sysClr val="window" lastClr="FFFFFF"/>
                </a:solidFill>
                <a:latin typeface="Book Antiqua"/>
              </a:rPr>
              <a:t> wave of deforestation</a:t>
            </a:r>
          </a:p>
          <a:p>
            <a:pPr lvl="2" indent="-285750">
              <a:buFont typeface="Arial" panose="020B0604020202020204" pitchFamily="34" charset="0"/>
              <a:buChar char="–"/>
              <a:defRPr/>
            </a:pPr>
            <a:r>
              <a:rPr lang="en-US" dirty="0">
                <a:solidFill>
                  <a:sysClr val="window" lastClr="FFFFFF"/>
                </a:solidFill>
                <a:latin typeface="Book Antiqua"/>
              </a:rPr>
              <a:t>Agricultural expansion and abandonment</a:t>
            </a:r>
          </a:p>
          <a:p>
            <a:pPr lvl="2" indent="-285750">
              <a:buFont typeface="Arial" panose="020B0604020202020204" pitchFamily="34" charset="0"/>
              <a:buChar char="–"/>
              <a:defRPr/>
            </a:pPr>
            <a:r>
              <a:rPr lang="en-US" dirty="0" smtClean="0">
                <a:solidFill>
                  <a:sysClr val="window" lastClr="FFFFFF"/>
                </a:solidFill>
                <a:latin typeface="Book Antiqua"/>
              </a:rPr>
              <a:t>Urbanization and urban sprawl</a:t>
            </a:r>
          </a:p>
          <a:p>
            <a:pPr lvl="2" indent="-285750">
              <a:buFont typeface="Arial" panose="020B0604020202020204" pitchFamily="34" charset="0"/>
              <a:buChar char="–"/>
              <a:defRPr/>
            </a:pPr>
            <a:r>
              <a:rPr lang="en-US" dirty="0" smtClean="0">
                <a:solidFill>
                  <a:sysClr val="window" lastClr="FFFFFF"/>
                </a:solidFill>
                <a:latin typeface="Book Antiqua"/>
              </a:rPr>
              <a:t>Tele-connections</a:t>
            </a:r>
          </a:p>
          <a:p>
            <a:pPr lvl="1">
              <a:defRPr/>
            </a:pPr>
            <a:r>
              <a:rPr lang="en-US" dirty="0" smtClean="0">
                <a:solidFill>
                  <a:sysClr val="window" lastClr="FFFFFF"/>
                </a:solidFill>
                <a:latin typeface="Book Antiqua"/>
              </a:rPr>
              <a:t>It offers a theory of land use change as a whole</a:t>
            </a:r>
          </a:p>
        </p:txBody>
      </p:sp>
    </p:spTree>
    <p:extLst>
      <p:ext uri="{BB962C8B-B14F-4D97-AF65-F5344CB8AC3E}">
        <p14:creationId xmlns:p14="http://schemas.microsoft.com/office/powerpoint/2010/main" val="1470840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References</a:t>
            </a:r>
            <a:endParaRPr lang="en-US" dirty="0">
              <a:latin typeface="Book Antiqua" panose="02040602050305030304" pitchFamily="18" charset="0"/>
            </a:endParaRPr>
          </a:p>
        </p:txBody>
      </p:sp>
      <p:sp>
        <p:nvSpPr>
          <p:cNvPr id="7" name="Content Placeholder 6"/>
          <p:cNvSpPr>
            <a:spLocks noGrp="1"/>
          </p:cNvSpPr>
          <p:nvPr>
            <p:ph idx="1"/>
          </p:nvPr>
        </p:nvSpPr>
        <p:spPr>
          <a:xfrm>
            <a:off x="457200" y="1371600"/>
            <a:ext cx="8229600" cy="4572001"/>
          </a:xfrm>
        </p:spPr>
        <p:txBody>
          <a:bodyPr>
            <a:normAutofit/>
          </a:bodyPr>
          <a:lstStyle/>
          <a:p>
            <a:r>
              <a:rPr lang="en-US" sz="2400" dirty="0" smtClean="0">
                <a:latin typeface="Book Antiqua" panose="02040602050305030304" pitchFamily="18" charset="0"/>
              </a:rPr>
              <a:t>Krugman </a:t>
            </a:r>
            <a:r>
              <a:rPr lang="en-US" sz="2400" dirty="0">
                <a:latin typeface="Book Antiqua" panose="02040602050305030304" pitchFamily="18" charset="0"/>
              </a:rPr>
              <a:t>P (1991) Increasing returns and economic geography. </a:t>
            </a:r>
            <a:r>
              <a:rPr lang="en-US" sz="2400" i="1" dirty="0">
                <a:latin typeface="Book Antiqua" panose="02040602050305030304" pitchFamily="18" charset="0"/>
              </a:rPr>
              <a:t>Journal of Political Economy</a:t>
            </a:r>
            <a:r>
              <a:rPr lang="en-US" sz="2400" dirty="0">
                <a:latin typeface="Book Antiqua" panose="02040602050305030304" pitchFamily="18" charset="0"/>
              </a:rPr>
              <a:t> 99(3):483-499</a:t>
            </a:r>
            <a:r>
              <a:rPr lang="en-US" sz="2400" dirty="0" smtClean="0">
                <a:latin typeface="Book Antiqua" panose="02040602050305030304" pitchFamily="18" charset="0"/>
              </a:rPr>
              <a:t>.</a:t>
            </a:r>
          </a:p>
          <a:p>
            <a:r>
              <a:rPr lang="en-US" sz="2400" dirty="0">
                <a:latin typeface="Book Antiqua" panose="02040602050305030304" pitchFamily="18" charset="0"/>
              </a:rPr>
              <a:t>Ricardo D (1817) </a:t>
            </a:r>
            <a:r>
              <a:rPr lang="en-US" sz="2400" i="1" dirty="0">
                <a:latin typeface="Book Antiqua" panose="02040602050305030304" pitchFamily="18" charset="0"/>
              </a:rPr>
              <a:t>On the Principles of Political Economy and Taxation</a:t>
            </a:r>
            <a:r>
              <a:rPr lang="en-US" sz="2400" dirty="0">
                <a:latin typeface="Book Antiqua" panose="02040602050305030304" pitchFamily="18" charset="0"/>
              </a:rPr>
              <a:t> (John Murray, London) p 604</a:t>
            </a:r>
            <a:r>
              <a:rPr lang="en-US" sz="2400" dirty="0" smtClean="0">
                <a:latin typeface="Book Antiqua" panose="02040602050305030304" pitchFamily="18" charset="0"/>
              </a:rPr>
              <a:t>.</a:t>
            </a:r>
          </a:p>
          <a:p>
            <a:r>
              <a:rPr lang="en-US" sz="2400" dirty="0" err="1">
                <a:latin typeface="Book Antiqua" panose="02040602050305030304" pitchFamily="18" charset="0"/>
              </a:rPr>
              <a:t>Romer</a:t>
            </a:r>
            <a:r>
              <a:rPr lang="en-US" sz="2400" dirty="0">
                <a:latin typeface="Book Antiqua" panose="02040602050305030304" pitchFamily="18" charset="0"/>
              </a:rPr>
              <a:t> PM (1990) Endogenous technological change. </a:t>
            </a:r>
            <a:r>
              <a:rPr lang="en-US" sz="2400" i="1" dirty="0">
                <a:latin typeface="Book Antiqua" panose="02040602050305030304" pitchFamily="18" charset="0"/>
              </a:rPr>
              <a:t>Journal of Political Economy</a:t>
            </a:r>
            <a:r>
              <a:rPr lang="en-US" sz="2400" dirty="0">
                <a:latin typeface="Book Antiqua" panose="02040602050305030304" pitchFamily="18" charset="0"/>
              </a:rPr>
              <a:t> 98(5):S71-S102.</a:t>
            </a:r>
          </a:p>
          <a:p>
            <a:r>
              <a:rPr lang="en-US" sz="2400" dirty="0">
                <a:latin typeface="Book Antiqua" panose="02040602050305030304" pitchFamily="18" charset="0"/>
              </a:rPr>
              <a:t>von </a:t>
            </a:r>
            <a:r>
              <a:rPr lang="en-US" sz="2400" dirty="0" err="1">
                <a:latin typeface="Book Antiqua" panose="02040602050305030304" pitchFamily="18" charset="0"/>
              </a:rPr>
              <a:t>Thünen</a:t>
            </a:r>
            <a:r>
              <a:rPr lang="en-US" sz="2400" dirty="0">
                <a:latin typeface="Book Antiqua" panose="02040602050305030304" pitchFamily="18" charset="0"/>
              </a:rPr>
              <a:t> JH (1826) </a:t>
            </a:r>
            <a:r>
              <a:rPr lang="en-US" sz="2400" i="1" dirty="0">
                <a:latin typeface="Book Antiqua" panose="02040602050305030304" pitchFamily="18" charset="0"/>
              </a:rPr>
              <a:t>Der </a:t>
            </a:r>
            <a:r>
              <a:rPr lang="en-US" sz="2400" i="1" dirty="0" err="1">
                <a:latin typeface="Book Antiqua" panose="02040602050305030304" pitchFamily="18" charset="0"/>
              </a:rPr>
              <a:t>isolirte</a:t>
            </a:r>
            <a:r>
              <a:rPr lang="en-US" sz="2400" i="1" dirty="0">
                <a:latin typeface="Book Antiqua" panose="02040602050305030304" pitchFamily="18" charset="0"/>
              </a:rPr>
              <a:t> </a:t>
            </a:r>
            <a:r>
              <a:rPr lang="en-US" sz="2400" i="1" dirty="0" err="1">
                <a:latin typeface="Book Antiqua" panose="02040602050305030304" pitchFamily="18" charset="0"/>
              </a:rPr>
              <a:t>Staat</a:t>
            </a:r>
            <a:r>
              <a:rPr lang="en-US" sz="2400" i="1" dirty="0">
                <a:latin typeface="Book Antiqua" panose="02040602050305030304" pitchFamily="18" charset="0"/>
              </a:rPr>
              <a:t> in </a:t>
            </a:r>
            <a:r>
              <a:rPr lang="en-US" sz="2400" i="1" dirty="0" err="1">
                <a:latin typeface="Book Antiqua" panose="02040602050305030304" pitchFamily="18" charset="0"/>
              </a:rPr>
              <a:t>Beziehung</a:t>
            </a:r>
            <a:r>
              <a:rPr lang="en-US" sz="2400" i="1" dirty="0">
                <a:latin typeface="Book Antiqua" panose="02040602050305030304" pitchFamily="18" charset="0"/>
              </a:rPr>
              <a:t> auf </a:t>
            </a:r>
            <a:r>
              <a:rPr lang="en-US" sz="2400" i="1" dirty="0" err="1">
                <a:latin typeface="Book Antiqua" panose="02040602050305030304" pitchFamily="18" charset="0"/>
              </a:rPr>
              <a:t>Landwirtschaft</a:t>
            </a:r>
            <a:r>
              <a:rPr lang="en-US" sz="2400" i="1" dirty="0">
                <a:latin typeface="Book Antiqua" panose="02040602050305030304" pitchFamily="18" charset="0"/>
              </a:rPr>
              <a:t> und </a:t>
            </a:r>
            <a:r>
              <a:rPr lang="en-US" sz="2400" i="1" dirty="0" err="1">
                <a:latin typeface="Book Antiqua" panose="02040602050305030304" pitchFamily="18" charset="0"/>
              </a:rPr>
              <a:t>Nationalökonomie</a:t>
            </a:r>
            <a:r>
              <a:rPr lang="en-US" sz="2400" i="1" dirty="0">
                <a:latin typeface="Book Antiqua" panose="02040602050305030304" pitchFamily="18" charset="0"/>
              </a:rPr>
              <a:t>, </a:t>
            </a:r>
            <a:r>
              <a:rPr lang="en-US" sz="2400" i="1" dirty="0" err="1">
                <a:latin typeface="Book Antiqua" panose="02040602050305030304" pitchFamily="18" charset="0"/>
              </a:rPr>
              <a:t>oder</a:t>
            </a:r>
            <a:r>
              <a:rPr lang="en-US" sz="2400" i="1" dirty="0">
                <a:latin typeface="Book Antiqua" panose="02040602050305030304" pitchFamily="18" charset="0"/>
              </a:rPr>
              <a:t> </a:t>
            </a:r>
            <a:r>
              <a:rPr lang="en-US" sz="2400" i="1" dirty="0" err="1">
                <a:latin typeface="Book Antiqua" panose="02040602050305030304" pitchFamily="18" charset="0"/>
              </a:rPr>
              <a:t>Untersuchungen</a:t>
            </a:r>
            <a:r>
              <a:rPr lang="en-US" sz="2400" i="1" dirty="0">
                <a:latin typeface="Book Antiqua" panose="02040602050305030304" pitchFamily="18" charset="0"/>
              </a:rPr>
              <a:t> </a:t>
            </a:r>
            <a:r>
              <a:rPr lang="en-US" sz="2400" i="1" dirty="0" err="1">
                <a:latin typeface="Book Antiqua" panose="02040602050305030304" pitchFamily="18" charset="0"/>
              </a:rPr>
              <a:t>über</a:t>
            </a:r>
            <a:r>
              <a:rPr lang="en-US" sz="2400" i="1" dirty="0">
                <a:latin typeface="Book Antiqua" panose="02040602050305030304" pitchFamily="18" charset="0"/>
              </a:rPr>
              <a:t> den </a:t>
            </a:r>
            <a:r>
              <a:rPr lang="en-US" sz="2400" i="1" dirty="0" err="1">
                <a:latin typeface="Book Antiqua" panose="02040602050305030304" pitchFamily="18" charset="0"/>
              </a:rPr>
              <a:t>Einfluß</a:t>
            </a:r>
            <a:r>
              <a:rPr lang="en-US" sz="2400" i="1" dirty="0">
                <a:latin typeface="Book Antiqua" panose="02040602050305030304" pitchFamily="18" charset="0"/>
              </a:rPr>
              <a:t>, den die </a:t>
            </a:r>
            <a:r>
              <a:rPr lang="en-US" sz="2400" i="1" dirty="0" err="1">
                <a:latin typeface="Book Antiqua" panose="02040602050305030304" pitchFamily="18" charset="0"/>
              </a:rPr>
              <a:t>Getreidepreise</a:t>
            </a:r>
            <a:r>
              <a:rPr lang="en-US" sz="2400" i="1" dirty="0">
                <a:latin typeface="Book Antiqua" panose="02040602050305030304" pitchFamily="18" charset="0"/>
              </a:rPr>
              <a:t>, der </a:t>
            </a:r>
            <a:r>
              <a:rPr lang="en-US" sz="2400" i="1" dirty="0" err="1">
                <a:latin typeface="Book Antiqua" panose="02040602050305030304" pitchFamily="18" charset="0"/>
              </a:rPr>
              <a:t>Reichthum</a:t>
            </a:r>
            <a:r>
              <a:rPr lang="en-US" sz="2400" i="1" dirty="0">
                <a:latin typeface="Book Antiqua" panose="02040602050305030304" pitchFamily="18" charset="0"/>
              </a:rPr>
              <a:t> des </a:t>
            </a:r>
            <a:r>
              <a:rPr lang="en-US" sz="2400" i="1" dirty="0" err="1">
                <a:latin typeface="Book Antiqua" panose="02040602050305030304" pitchFamily="18" charset="0"/>
              </a:rPr>
              <a:t>Bodens</a:t>
            </a:r>
            <a:r>
              <a:rPr lang="en-US" sz="2400" i="1" dirty="0">
                <a:latin typeface="Book Antiqua" panose="02040602050305030304" pitchFamily="18" charset="0"/>
              </a:rPr>
              <a:t> und die </a:t>
            </a:r>
            <a:r>
              <a:rPr lang="en-US" sz="2400" i="1" dirty="0" err="1">
                <a:latin typeface="Book Antiqua" panose="02040602050305030304" pitchFamily="18" charset="0"/>
              </a:rPr>
              <a:t>Abgaben</a:t>
            </a:r>
            <a:r>
              <a:rPr lang="en-US" sz="2400" i="1" dirty="0">
                <a:latin typeface="Book Antiqua" panose="02040602050305030304" pitchFamily="18" charset="0"/>
              </a:rPr>
              <a:t> auf den </a:t>
            </a:r>
            <a:r>
              <a:rPr lang="en-US" sz="2400" i="1" dirty="0" err="1">
                <a:latin typeface="Book Antiqua" panose="02040602050305030304" pitchFamily="18" charset="0"/>
              </a:rPr>
              <a:t>Ackerbau</a:t>
            </a:r>
            <a:r>
              <a:rPr lang="en-US" sz="2400" i="1" dirty="0">
                <a:latin typeface="Book Antiqua" panose="02040602050305030304" pitchFamily="18" charset="0"/>
              </a:rPr>
              <a:t> </a:t>
            </a:r>
            <a:r>
              <a:rPr lang="en-US" sz="2400" i="1" dirty="0" err="1">
                <a:latin typeface="Book Antiqua" panose="02040602050305030304" pitchFamily="18" charset="0"/>
              </a:rPr>
              <a:t>ausüben</a:t>
            </a:r>
            <a:r>
              <a:rPr lang="en-US" sz="2400" dirty="0">
                <a:latin typeface="Book Antiqua" panose="02040602050305030304" pitchFamily="18" charset="0"/>
              </a:rPr>
              <a:t> (Friedrich </a:t>
            </a:r>
            <a:r>
              <a:rPr lang="en-US" sz="2400" dirty="0" err="1">
                <a:latin typeface="Book Antiqua" panose="02040602050305030304" pitchFamily="18" charset="0"/>
              </a:rPr>
              <a:t>Perthes</a:t>
            </a:r>
            <a:r>
              <a:rPr lang="en-US" sz="2400" dirty="0">
                <a:latin typeface="Book Antiqua" panose="02040602050305030304" pitchFamily="18" charset="0"/>
              </a:rPr>
              <a:t>, Hamburg) p 313.</a:t>
            </a:r>
          </a:p>
        </p:txBody>
      </p:sp>
    </p:spTree>
    <p:extLst>
      <p:ext uri="{BB962C8B-B14F-4D97-AF65-F5344CB8AC3E}">
        <p14:creationId xmlns:p14="http://schemas.microsoft.com/office/powerpoint/2010/main" val="3847313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Conclusion</a:t>
            </a:r>
            <a:endParaRPr lang="en-US" dirty="0">
              <a:latin typeface="Book Antiqua" panose="0204060205030503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52400"/>
            <a:ext cx="9347200" cy="7010400"/>
          </a:xfrm>
          <a:prstGeom prst="rect">
            <a:avLst/>
          </a:prstGeom>
        </p:spPr>
      </p:pic>
    </p:spTree>
    <p:extLst>
      <p:ext uri="{BB962C8B-B14F-4D97-AF65-F5344CB8AC3E}">
        <p14:creationId xmlns:p14="http://schemas.microsoft.com/office/powerpoint/2010/main" val="630197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sp>
        <p:nvSpPr>
          <p:cNvPr id="4" name="Content Placeholder 2"/>
          <p:cNvSpPr txBox="1">
            <a:spLocks/>
          </p:cNvSpPr>
          <p:nvPr/>
        </p:nvSpPr>
        <p:spPr>
          <a:xfrm>
            <a:off x="461962" y="16764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n-ea"/>
                <a:cs typeface="+mn-cs"/>
              </a:rPr>
              <a:t>Land use change requires</a:t>
            </a:r>
            <a:r>
              <a:rPr kumimoji="0" lang="en-US" sz="3600" b="0" i="0" u="none" strike="noStrike" kern="1200" cap="none" spc="0" normalizeH="0" noProof="0" dirty="0" smtClean="0">
                <a:ln>
                  <a:noFill/>
                </a:ln>
                <a:solidFill>
                  <a:sysClr val="window" lastClr="FFFFFF"/>
                </a:solidFill>
                <a:effectLst/>
                <a:uLnTx/>
                <a:uFillTx/>
                <a:latin typeface="Book Antiqua"/>
                <a:ea typeface="+mn-ea"/>
                <a:cs typeface="+mn-cs"/>
              </a:rPr>
              <a:t> to unify three economic theories:</a:t>
            </a:r>
            <a:endParaRPr kumimoji="0" lang="en-US" sz="3600" b="0" i="0" u="none" strike="noStrike" kern="1200" cap="none" spc="0" normalizeH="0" baseline="0" noProof="0" dirty="0" smtClean="0">
              <a:ln>
                <a:noFill/>
              </a:ln>
              <a:solidFill>
                <a:sysClr val="window" lastClr="FFFFFF"/>
              </a:solidFill>
              <a:effectLst/>
              <a:uLnTx/>
              <a:uFillTx/>
              <a:latin typeface="Book Antiqua"/>
              <a:ea typeface="+mn-ea"/>
              <a:cs typeface="+mn-cs"/>
            </a:endParaRP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Land rent theory</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New growth theory</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New trade theory</a:t>
            </a:r>
            <a:endParaRPr kumimoji="0" lang="en-US" sz="3200" b="0" i="0" u="none" strike="noStrike" kern="1200" cap="none" spc="0" normalizeH="0" baseline="0" noProof="0" dirty="0">
              <a:ln>
                <a:noFill/>
              </a:ln>
              <a:solidFill>
                <a:sysClr val="window" lastClr="FFFFFF"/>
              </a:solidFill>
              <a:effectLst/>
              <a:uLnTx/>
              <a:uFillTx/>
              <a:latin typeface="Book Antiqua"/>
              <a:ea typeface="+mn-ea"/>
              <a:cs typeface="+mn-cs"/>
            </a:endParaRPr>
          </a:p>
        </p:txBody>
      </p:sp>
    </p:spTree>
    <p:extLst>
      <p:ext uri="{BB962C8B-B14F-4D97-AF65-F5344CB8AC3E}">
        <p14:creationId xmlns:p14="http://schemas.microsoft.com/office/powerpoint/2010/main" val="268252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943154"/>
            <a:ext cx="4953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ysClr val="window" lastClr="FFFFFF"/>
                </a:solidFill>
                <a:effectLst/>
                <a:uLnTx/>
                <a:uFillTx/>
                <a:latin typeface="Book Antiqua"/>
                <a:ea typeface="+mn-ea"/>
                <a:cs typeface="+mn-cs"/>
              </a:rPr>
              <a:t>David Ricardo, 1809</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Comparative advantage results in specialization and trade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ysClr val="window" lastClr="FFFFFF"/>
                </a:solidFill>
                <a:effectLst/>
                <a:uLnTx/>
                <a:uFillTx/>
                <a:latin typeface="Book Antiqua"/>
                <a:ea typeface="+mn-ea"/>
                <a:cs typeface="+mn-cs"/>
              </a:rPr>
              <a:t>The reason to grow the most valuable crops on the most fertile soil</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 lastClr="FFFFFF"/>
              </a:solidFill>
              <a:effectLst/>
              <a:uLnTx/>
              <a:uFillTx/>
              <a:latin typeface="Book Antiqua"/>
              <a:ea typeface="+mn-ea"/>
              <a:cs typeface="+mn-cs"/>
            </a:endParaRPr>
          </a:p>
        </p:txBody>
      </p:sp>
      <p:sp>
        <p:nvSpPr>
          <p:cNvPr id="3" name="Title 2"/>
          <p:cNvSpPr>
            <a:spLocks noGrp="1"/>
          </p:cNvSpPr>
          <p:nvPr>
            <p:ph type="title"/>
          </p:nvPr>
        </p:nvSpPr>
        <p:spPr/>
        <p:txBody>
          <a:bodyPr/>
          <a:lstStyle/>
          <a:p>
            <a:r>
              <a:rPr lang="en-US" dirty="0" smtClean="0">
                <a:latin typeface="Book Antiqua" panose="02040602050305030304" pitchFamily="18" charset="0"/>
              </a:rPr>
              <a:t>Introduction</a:t>
            </a:r>
            <a:endParaRPr lang="en-US" dirty="0">
              <a:latin typeface="Book Antiqua" panose="02040602050305030304" pitchFamily="18" charset="0"/>
            </a:endParaRPr>
          </a:p>
        </p:txBody>
      </p:sp>
      <p:pic>
        <p:nvPicPr>
          <p:cNvPr id="5" name="Picture 4"/>
          <p:cNvPicPr>
            <a:picLocks noChangeAspect="1"/>
          </p:cNvPicPr>
          <p:nvPr/>
        </p:nvPicPr>
        <p:blipFill>
          <a:blip r:embed="rId2"/>
          <a:stretch>
            <a:fillRect/>
          </a:stretch>
        </p:blipFill>
        <p:spPr>
          <a:xfrm>
            <a:off x="5410200" y="2103437"/>
            <a:ext cx="3124200" cy="4189268"/>
          </a:xfrm>
          <a:prstGeom prst="rect">
            <a:avLst/>
          </a:prstGeom>
        </p:spPr>
      </p:pic>
      <p:sp>
        <p:nvSpPr>
          <p:cNvPr id="8" name="Title 1"/>
          <p:cNvSpPr txBox="1">
            <a:spLocks/>
          </p:cNvSpPr>
          <p:nvPr/>
        </p:nvSpPr>
        <p:spPr>
          <a:xfrm>
            <a:off x="457200" y="91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ysClr val="window" lastClr="FFFFFF"/>
                </a:solidFill>
                <a:effectLst/>
                <a:uLnTx/>
                <a:uFillTx/>
                <a:latin typeface="Book Antiqua"/>
                <a:ea typeface="+mj-ea"/>
                <a:cs typeface="+mj-cs"/>
              </a:rPr>
              <a:t>Land rent theory</a:t>
            </a:r>
            <a:endParaRPr kumimoji="0" lang="en-US" sz="3600" b="0" i="0" u="none" strike="noStrike" kern="1200" cap="none" spc="0" normalizeH="0" baseline="0" noProof="0" dirty="0">
              <a:ln>
                <a:noFill/>
              </a:ln>
              <a:solidFill>
                <a:sysClr val="window" lastClr="FFFFFF"/>
              </a:solidFill>
              <a:effectLst/>
              <a:uLnTx/>
              <a:uFillTx/>
              <a:latin typeface="Book Antiqua"/>
              <a:ea typeface="+mj-ea"/>
              <a:cs typeface="+mj-cs"/>
            </a:endParaRPr>
          </a:p>
        </p:txBody>
      </p:sp>
    </p:spTree>
    <p:extLst>
      <p:ext uri="{BB962C8B-B14F-4D97-AF65-F5344CB8AC3E}">
        <p14:creationId xmlns:p14="http://schemas.microsoft.com/office/powerpoint/2010/main" val="1699364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LVIS_CONSERVATION_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SILVIS_CONSERVATION_LAYOUT</Template>
  <TotalTime>4706</TotalTime>
  <Words>1655</Words>
  <Application>Microsoft Office PowerPoint</Application>
  <PresentationFormat>On-screen Show (4:3)</PresentationFormat>
  <Paragraphs>448</Paragraphs>
  <Slides>73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Book Antiqua</vt:lpstr>
      <vt:lpstr>Calibri</vt:lpstr>
      <vt:lpstr>Cambria Math</vt:lpstr>
      <vt:lpstr>Times New Roman</vt:lpstr>
      <vt:lpstr>SILVIS_CONSERVATION_LAYOUT</vt:lpstr>
      <vt:lpstr>PowerPoint Presentation</vt:lpstr>
      <vt:lpstr>PowerPoint Presentation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Goal</vt:lpstr>
      <vt:lpstr>Conceptual model</vt:lpstr>
      <vt:lpstr>Conceptual model</vt:lpstr>
      <vt:lpstr>Conceptual model</vt:lpstr>
      <vt:lpstr>Conceptual model</vt:lpstr>
      <vt:lpstr>Conceptual model</vt:lpstr>
      <vt:lpstr>Conceptual model</vt:lpstr>
      <vt:lpstr>Conceptual model</vt:lpstr>
      <vt:lpstr>Conceptual model</vt:lpstr>
      <vt:lpstr>Conceptual model</vt:lpstr>
      <vt:lpstr>Conceptual model</vt:lpstr>
      <vt:lpstr>Conceptual model</vt:lpstr>
      <vt:lpstr>Empirical model</vt:lpstr>
      <vt:lpstr>Empirical model</vt:lpstr>
      <vt:lpstr>Empirical model</vt:lpstr>
      <vt:lpstr>Empirical model</vt:lpstr>
      <vt:lpstr>Empirical model</vt:lpstr>
      <vt:lpstr>Introduction</vt:lpstr>
      <vt:lpstr>Empirical model</vt:lpstr>
      <vt:lpstr>Empirical model</vt:lpstr>
      <vt:lpstr>Empirical model</vt:lpstr>
      <vt:lpstr>Empirical model</vt:lpstr>
      <vt:lpstr>Empirical model</vt:lpstr>
      <vt:lpstr>Empirical model</vt:lpstr>
      <vt:lpstr>Empirical model</vt:lpstr>
      <vt:lpstr>Empirical model</vt:lpstr>
      <vt:lpstr>Empirical model</vt:lpstr>
      <vt:lpstr>Empirical model</vt:lpstr>
      <vt:lpstr>Empirical model</vt:lpstr>
      <vt:lpstr>Discussion</vt:lpstr>
      <vt:lpstr>Discussion</vt:lpstr>
      <vt:lpstr>Discussion</vt:lpstr>
      <vt:lpstr>Discussion</vt:lpstr>
      <vt:lpstr>Discussion</vt:lpstr>
      <vt:lpstr>Discussion</vt:lpstr>
      <vt:lpstr>Discussion</vt:lpstr>
      <vt:lpstr>Discussion</vt:lpstr>
      <vt:lpstr>Discussion</vt:lpstr>
      <vt:lpstr>Discussion</vt:lpstr>
      <vt:lpstr>Discussion</vt:lpstr>
      <vt:lpstr>Discussion</vt:lpstr>
      <vt:lpstr>Discussion</vt:lpstr>
      <vt:lpstr>Discussion</vt:lpstr>
      <vt:lpstr>Discussion</vt:lpstr>
      <vt:lpstr>Discussion</vt:lpstr>
      <vt:lpstr>Conclusion</vt:lpstr>
      <vt:lpstr>Conclusion</vt:lpstr>
      <vt:lpstr>Conclusion</vt:lpstr>
      <vt:lpstr>Conclusion</vt:lpstr>
      <vt:lpstr>References</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Volker Radeloff</cp:lastModifiedBy>
  <cp:revision>213</cp:revision>
  <dcterms:created xsi:type="dcterms:W3CDTF">2015-12-16T20:22:17Z</dcterms:created>
  <dcterms:modified xsi:type="dcterms:W3CDTF">2017-04-13T12:19:39Z</dcterms:modified>
</cp:coreProperties>
</file>