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Lst>
  <p:notesMasterIdLst>
    <p:notesMasterId r:id="rId30"/>
  </p:notesMasterIdLst>
  <p:sldIdLst>
    <p:sldId id="257" r:id="rId2"/>
    <p:sldId id="263" r:id="rId3"/>
    <p:sldId id="291" r:id="rId4"/>
    <p:sldId id="292" r:id="rId5"/>
    <p:sldId id="261" r:id="rId6"/>
    <p:sldId id="264" r:id="rId7"/>
    <p:sldId id="272" r:id="rId8"/>
    <p:sldId id="294" r:id="rId9"/>
    <p:sldId id="293" r:id="rId10"/>
    <p:sldId id="284" r:id="rId11"/>
    <p:sldId id="274" r:id="rId12"/>
    <p:sldId id="276" r:id="rId13"/>
    <p:sldId id="282" r:id="rId14"/>
    <p:sldId id="275" r:id="rId15"/>
    <p:sldId id="283" r:id="rId16"/>
    <p:sldId id="285" r:id="rId17"/>
    <p:sldId id="280" r:id="rId18"/>
    <p:sldId id="279" r:id="rId19"/>
    <p:sldId id="278" r:id="rId20"/>
    <p:sldId id="286" r:id="rId21"/>
    <p:sldId id="268" r:id="rId22"/>
    <p:sldId id="269" r:id="rId23"/>
    <p:sldId id="287" r:id="rId24"/>
    <p:sldId id="270" r:id="rId25"/>
    <p:sldId id="288" r:id="rId26"/>
    <p:sldId id="289" r:id="rId27"/>
    <p:sldId id="290" r:id="rId28"/>
    <p:sldId id="271"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0C04"/>
    <a:srgbClr val="4B1C2A"/>
    <a:srgbClr val="660D11"/>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470" autoAdjust="0"/>
  </p:normalViewPr>
  <p:slideViewPr>
    <p:cSldViewPr snapToGrid="0" snapToObjects="1">
      <p:cViewPr varScale="1">
        <p:scale>
          <a:sx n="77" d="100"/>
          <a:sy n="77" d="100"/>
        </p:scale>
        <p:origin x="-1544"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4761C4-CAC6-B147-BB10-2508284BDFAD}" type="datetimeFigureOut">
              <a:rPr lang="en-US" smtClean="0"/>
              <a:t>5/8/17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AF1E9F-811D-8942-8880-F8EA4B120AD4}" type="slidenum">
              <a:rPr lang="en-US" smtClean="0"/>
              <a:t>‹#›</a:t>
            </a:fld>
            <a:endParaRPr lang="en-US"/>
          </a:p>
        </p:txBody>
      </p:sp>
    </p:spTree>
    <p:extLst>
      <p:ext uri="{BB962C8B-B14F-4D97-AF65-F5344CB8AC3E}">
        <p14:creationId xmlns:p14="http://schemas.microsoft.com/office/powerpoint/2010/main" val="21945174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SENA project</a:t>
            </a:r>
            <a:endParaRPr lang="en-US" dirty="0"/>
          </a:p>
        </p:txBody>
      </p:sp>
      <p:sp>
        <p:nvSpPr>
          <p:cNvPr id="4" name="Slide Number Placeholder 3"/>
          <p:cNvSpPr>
            <a:spLocks noGrp="1"/>
          </p:cNvSpPr>
          <p:nvPr>
            <p:ph type="sldNum" sz="quarter" idx="10"/>
          </p:nvPr>
        </p:nvSpPr>
        <p:spPr/>
        <p:txBody>
          <a:bodyPr/>
          <a:lstStyle/>
          <a:p>
            <a:fld id="{F8F2A4E5-33C5-B042-83C4-92E0771CABAB}" type="slidenum">
              <a:rPr lang="en-US" smtClean="0"/>
              <a:t>2</a:t>
            </a:fld>
            <a:endParaRPr lang="en-US"/>
          </a:p>
        </p:txBody>
      </p:sp>
    </p:spTree>
    <p:extLst>
      <p:ext uri="{BB962C8B-B14F-4D97-AF65-F5344CB8AC3E}">
        <p14:creationId xmlns:p14="http://schemas.microsoft.com/office/powerpoint/2010/main" val="2303087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Method and contribution:</a:t>
            </a:r>
          </a:p>
          <a:p>
            <a:pPr marL="171450" indent="-171450">
              <a:buFont typeface="Arial"/>
              <a:buChar char="•"/>
            </a:pPr>
            <a:r>
              <a:rPr lang="en-US" sz="1200" kern="1200" dirty="0" smtClean="0">
                <a:solidFill>
                  <a:schemeClr val="tx1"/>
                </a:solidFill>
                <a:effectLst/>
                <a:latin typeface="+mn-lt"/>
                <a:ea typeface="+mn-ea"/>
                <a:cs typeface="+mn-cs"/>
              </a:rPr>
              <a:t>A comprehensive walkability index is developed to integrate five aspects of the urban built environment: dwelling density, street connectivity, land-use mix, access to public transit, and elevation variation.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The walkability index method developed in this paper can be widely adopted due to its comprehensiveness, simplicity, and flexibility.</a:t>
            </a:r>
            <a:r>
              <a:rPr lang="en-US" dirty="0" smtClean="0">
                <a:effectLst/>
              </a:rPr>
              <a:t>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Findings:</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Great variations exist among the four cities in terms of speed, scale, and locations of changes of walkability.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In 2000­–2010, the inner cities of Hangzhou, Chongqing, and Lanzhou and the entire cities of Shanghai and Chongqing increased their walkability index, whereas the inner city of Shanghai had decreased walkability.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For inner cities, Shanghai had the highest average walkability index, whereas Lanzhou held the lowest in 2010.</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Walkability declines as distance to the center increased but it exhibited different patterns</a:t>
            </a:r>
            <a:r>
              <a:rPr lang="en-US" dirty="0" smtClean="0">
                <a:effectLst/>
              </a:rPr>
              <a:t> for different</a:t>
            </a:r>
            <a:r>
              <a:rPr lang="en-US" baseline="0" dirty="0" smtClean="0">
                <a:effectLst/>
              </a:rPr>
              <a:t> cities.</a:t>
            </a:r>
            <a:endParaRPr lang="en-US" sz="1200" kern="1200" dirty="0" smtClean="0">
              <a:solidFill>
                <a:schemeClr val="tx1"/>
              </a:solidFill>
              <a:effectLst/>
              <a:latin typeface="+mn-lt"/>
              <a:ea typeface="+mn-ea"/>
              <a:cs typeface="+mn-cs"/>
            </a:endParaRPr>
          </a:p>
          <a:p>
            <a:endParaRPr lang="en-US" sz="1200" b="0" i="0" u="none" strike="noStrike"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1AF1E9F-811D-8942-8880-F8EA4B120AD4}" type="slidenum">
              <a:rPr lang="en-US" smtClean="0"/>
              <a:t>18</a:t>
            </a:fld>
            <a:endParaRPr lang="en-US"/>
          </a:p>
        </p:txBody>
      </p:sp>
    </p:spTree>
    <p:extLst>
      <p:ext uri="{BB962C8B-B14F-4D97-AF65-F5344CB8AC3E}">
        <p14:creationId xmlns:p14="http://schemas.microsoft.com/office/powerpoint/2010/main" val="2853563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smtClean="0">
              <a:solidFill>
                <a:schemeClr val="tx1"/>
              </a:solidFill>
              <a:effectLst/>
              <a:latin typeface="+mn-lt"/>
              <a:ea typeface="+mn-ea"/>
              <a:cs typeface="+mn-cs"/>
            </a:endParaRPr>
          </a:p>
          <a:p>
            <a:r>
              <a:rPr lang="en-US" sz="1200" b="0" i="0" u="none" strike="noStrike" kern="1200" baseline="0" dirty="0" smtClean="0">
                <a:solidFill>
                  <a:schemeClr val="tx1"/>
                </a:solidFill>
                <a:latin typeface="+mn-lt"/>
                <a:ea typeface="+mn-ea"/>
                <a:cs typeface="+mn-cs"/>
              </a:rPr>
              <a:t>Major findings: </a:t>
            </a:r>
          </a:p>
          <a:p>
            <a:r>
              <a:rPr lang="en-US" sz="1200" b="0" i="0" u="none" strike="noStrike" kern="1200" baseline="0" dirty="0" smtClean="0">
                <a:solidFill>
                  <a:schemeClr val="tx1"/>
                </a:solidFill>
                <a:latin typeface="+mn-lt"/>
                <a:ea typeface="+mn-ea"/>
                <a:cs typeface="+mn-cs"/>
              </a:rPr>
              <a:t>We found that stream flow increased by 58% and evapotranspiration (ET) decreased by 23% during 1986–2013 as a result of a threefold</a:t>
            </a:r>
          </a:p>
          <a:p>
            <a:r>
              <a:rPr lang="en-US" sz="1200" b="0" i="0" u="none" strike="noStrike" kern="1200" baseline="0" dirty="0" smtClean="0">
                <a:solidFill>
                  <a:schemeClr val="tx1"/>
                </a:solidFill>
                <a:latin typeface="+mn-lt"/>
                <a:ea typeface="+mn-ea"/>
                <a:cs typeface="+mn-cs"/>
              </a:rPr>
              <a:t>increase in urban areas and a reduction of rice paddy fields by 27 %.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Both high flows and low flows increased significantly by about 28% from 2002 to 2013. The increases in stream flow were consistent with the decreases in ET</a:t>
            </a:r>
          </a:p>
          <a:p>
            <a:r>
              <a:rPr lang="en-US" sz="1200" b="0" i="0" u="none" strike="noStrike" kern="1200" baseline="0" dirty="0" smtClean="0">
                <a:solidFill>
                  <a:schemeClr val="tx1"/>
                </a:solidFill>
                <a:latin typeface="+mn-lt"/>
                <a:ea typeface="+mn-ea"/>
                <a:cs typeface="+mn-cs"/>
              </a:rPr>
              <a:t>and leaf area index monitored by independent remote sensing MODIS (Moderate Resolution Imaging </a:t>
            </a:r>
            <a:r>
              <a:rPr lang="en-US" sz="1200" b="0" i="0" u="none" strike="noStrike" kern="1200" baseline="0" dirty="0" err="1" smtClean="0">
                <a:solidFill>
                  <a:schemeClr val="tx1"/>
                </a:solidFill>
                <a:latin typeface="+mn-lt"/>
                <a:ea typeface="+mn-ea"/>
                <a:cs typeface="+mn-cs"/>
              </a:rPr>
              <a:t>Spectroradiometer</a:t>
            </a:r>
            <a:r>
              <a:rPr lang="en-US"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data.</a:t>
            </a:r>
          </a:p>
          <a:p>
            <a:r>
              <a:rPr lang="en-US" sz="1200" b="0" i="0" u="none" strike="noStrike" kern="1200" baseline="0" dirty="0" smtClean="0">
                <a:solidFill>
                  <a:schemeClr val="tx1"/>
                </a:solidFill>
                <a:latin typeface="+mn-lt"/>
                <a:ea typeface="+mn-ea"/>
                <a:cs typeface="+mn-cs"/>
              </a:rPr>
              <a:t> Attribution analysis, based on two empirical models, indicated that land-use/land-cover change contributed about 82–108% of the observed increase in stream flow from 353 +/- 287mmyr-1  during 1986–2002 to 556+/-145 during 2003–2013. </a:t>
            </a:r>
          </a:p>
          <a:p>
            <a:r>
              <a:rPr lang="en-US" sz="1200" b="0" i="0" u="none" strike="noStrike" kern="1200" baseline="0" dirty="0" smtClean="0">
                <a:solidFill>
                  <a:schemeClr val="tx1"/>
                </a:solidFill>
                <a:latin typeface="+mn-lt"/>
                <a:ea typeface="+mn-ea"/>
                <a:cs typeface="+mn-cs"/>
              </a:rPr>
              <a:t>We concluded that the reduction in ET was largely attributed to the conversion of cropland to urban use.</a:t>
            </a:r>
          </a:p>
          <a:p>
            <a:r>
              <a:rPr lang="en-US" sz="1200" b="0" i="0" u="none" strike="noStrike" kern="1200" baseline="0" dirty="0" smtClean="0">
                <a:solidFill>
                  <a:schemeClr val="tx1"/>
                </a:solidFill>
                <a:latin typeface="+mn-lt"/>
                <a:ea typeface="+mn-ea"/>
                <a:cs typeface="+mn-cs"/>
              </a:rPr>
              <a:t>The effects of land-use change overwhelmed the effects of regional climate warming and climate variability. </a:t>
            </a:r>
          </a:p>
          <a:p>
            <a:r>
              <a:rPr lang="en-US" sz="1200" b="0" i="0" u="none" strike="noStrike" kern="1200" baseline="0" dirty="0" smtClean="0">
                <a:solidFill>
                  <a:schemeClr val="tx1"/>
                </a:solidFill>
                <a:latin typeface="+mn-lt"/>
                <a:ea typeface="+mn-ea"/>
                <a:cs typeface="+mn-cs"/>
              </a:rPr>
              <a:t>Converting traditional rice paddy fields to urban use dramatically altered land surface conditions from an artificial wetland dominated landscape to an urban land-use- dominated one, and thus was considered an extreme type of contemporary hydrologic disturbance. </a:t>
            </a:r>
          </a:p>
          <a:p>
            <a:r>
              <a:rPr lang="en-US" sz="1200" b="0" i="0" u="none" strike="noStrike" kern="1200" baseline="0" dirty="0" smtClean="0">
                <a:solidFill>
                  <a:schemeClr val="tx1"/>
                </a:solidFill>
                <a:latin typeface="+mn-lt"/>
                <a:ea typeface="+mn-ea"/>
                <a:cs typeface="+mn-cs"/>
              </a:rPr>
              <a:t>The ongoing large-scale urbanization of the rice paddy-dominated regions, in humid southern China and East Asia, will likely elevate storm-flow volume,</a:t>
            </a:r>
          </a:p>
          <a:p>
            <a:r>
              <a:rPr lang="en-US" sz="1200" b="0" i="0" u="none" strike="noStrike" kern="1200" baseline="0" dirty="0" smtClean="0">
                <a:solidFill>
                  <a:schemeClr val="tx1"/>
                </a:solidFill>
                <a:latin typeface="+mn-lt"/>
                <a:ea typeface="+mn-ea"/>
                <a:cs typeface="+mn-cs"/>
              </a:rPr>
              <a:t>aggravate flood risks, and intensify urban heat island effects.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Understanding the connection between land-use/land-cover change and changes in hydrological processes is essential for better management of urbanizing watersheds in the rice paddy-dominated landscape.</a:t>
            </a:r>
            <a:endParaRPr lang="en-US" dirty="0"/>
          </a:p>
        </p:txBody>
      </p:sp>
      <p:sp>
        <p:nvSpPr>
          <p:cNvPr id="4" name="Slide Number Placeholder 3"/>
          <p:cNvSpPr>
            <a:spLocks noGrp="1"/>
          </p:cNvSpPr>
          <p:nvPr>
            <p:ph type="sldNum" sz="quarter" idx="10"/>
          </p:nvPr>
        </p:nvSpPr>
        <p:spPr/>
        <p:txBody>
          <a:bodyPr/>
          <a:lstStyle/>
          <a:p>
            <a:fld id="{71AF1E9F-811D-8942-8880-F8EA4B120AD4}" type="slidenum">
              <a:rPr lang="en-US" smtClean="0"/>
              <a:t>19</a:t>
            </a:fld>
            <a:endParaRPr lang="en-US"/>
          </a:p>
        </p:txBody>
      </p:sp>
    </p:spTree>
    <p:extLst>
      <p:ext uri="{BB962C8B-B14F-4D97-AF65-F5344CB8AC3E}">
        <p14:creationId xmlns:p14="http://schemas.microsoft.com/office/powerpoint/2010/main" val="28535632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Yangon Workshop</a:t>
            </a:r>
            <a:endParaRPr lang="en-US" dirty="0"/>
          </a:p>
        </p:txBody>
      </p:sp>
      <p:sp>
        <p:nvSpPr>
          <p:cNvPr id="4" name="Slide Number Placeholder 3"/>
          <p:cNvSpPr>
            <a:spLocks noGrp="1"/>
          </p:cNvSpPr>
          <p:nvPr>
            <p:ph type="sldNum" sz="quarter" idx="10"/>
          </p:nvPr>
        </p:nvSpPr>
        <p:spPr/>
        <p:txBody>
          <a:bodyPr/>
          <a:lstStyle/>
          <a:p>
            <a:fld id="{E4C67216-495A-1940-A342-1AE707F9366E}" type="slidenum">
              <a:rPr lang="en-US" smtClean="0"/>
              <a:t>21</a:t>
            </a:fld>
            <a:endParaRPr lang="en-US"/>
          </a:p>
        </p:txBody>
      </p:sp>
    </p:spTree>
    <p:extLst>
      <p:ext uri="{BB962C8B-B14F-4D97-AF65-F5344CB8AC3E}">
        <p14:creationId xmlns:p14="http://schemas.microsoft.com/office/powerpoint/2010/main" val="9845197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HCMC</a:t>
            </a:r>
            <a:endParaRPr lang="en-US" dirty="0"/>
          </a:p>
        </p:txBody>
      </p:sp>
      <p:sp>
        <p:nvSpPr>
          <p:cNvPr id="4" name="Slide Number Placeholder 3"/>
          <p:cNvSpPr>
            <a:spLocks noGrp="1"/>
          </p:cNvSpPr>
          <p:nvPr>
            <p:ph type="sldNum" sz="quarter" idx="10"/>
          </p:nvPr>
        </p:nvSpPr>
        <p:spPr/>
        <p:txBody>
          <a:bodyPr/>
          <a:lstStyle/>
          <a:p>
            <a:fld id="{E4C67216-495A-1940-A342-1AE707F9366E}" type="slidenum">
              <a:rPr lang="en-US" smtClean="0"/>
              <a:t>22</a:t>
            </a:fld>
            <a:endParaRPr lang="en-US"/>
          </a:p>
        </p:txBody>
      </p:sp>
    </p:spTree>
    <p:extLst>
      <p:ext uri="{BB962C8B-B14F-4D97-AF65-F5344CB8AC3E}">
        <p14:creationId xmlns:p14="http://schemas.microsoft.com/office/powerpoint/2010/main" val="16623721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2.</a:t>
            </a:r>
          </a:p>
          <a:p>
            <a:pPr marL="228600" indent="-228600">
              <a:buAutoNum type="arabicParenBoth"/>
            </a:pPr>
            <a:r>
              <a:rPr lang="en-US" sz="1200" b="0" dirty="0" smtClean="0">
                <a:solidFill>
                  <a:srgbClr val="FF0000"/>
                </a:solidFill>
              </a:rPr>
              <a:t>Economic development &amp; Institutions</a:t>
            </a:r>
            <a:r>
              <a:rPr lang="en-US" sz="1200" b="0" baseline="0" dirty="0" smtClean="0">
                <a:solidFill>
                  <a:srgbClr val="FF0000"/>
                </a:solidFill>
              </a:rPr>
              <a:t> </a:t>
            </a:r>
            <a:r>
              <a:rPr lang="en-US" sz="1200" b="0" dirty="0" smtClean="0">
                <a:solidFill>
                  <a:srgbClr val="FF0000"/>
                </a:solidFill>
              </a:rPr>
              <a:t>(2 SENA cities): Hohhot and UB </a:t>
            </a:r>
          </a:p>
          <a:p>
            <a:r>
              <a:rPr lang="en-US" sz="1200" b="0" dirty="0" smtClean="0">
                <a:solidFill>
                  <a:srgbClr val="FF0000"/>
                </a:solidFill>
              </a:rPr>
              <a:t>(2) Post-industrialization and globalization (SENA </a:t>
            </a:r>
            <a:r>
              <a:rPr lang="en-US" sz="1200" b="0" dirty="0" err="1" smtClean="0">
                <a:solidFill>
                  <a:srgbClr val="FF0000"/>
                </a:solidFill>
              </a:rPr>
              <a:t>vs</a:t>
            </a:r>
            <a:r>
              <a:rPr lang="en-US" sz="1200" b="0" dirty="0" smtClean="0">
                <a:solidFill>
                  <a:srgbClr val="FF0000"/>
                </a:solidFill>
              </a:rPr>
              <a:t> non-SENA city):</a:t>
            </a:r>
            <a:r>
              <a:rPr lang="en-US" sz="1200" b="0" baseline="0" dirty="0" smtClean="0">
                <a:solidFill>
                  <a:srgbClr val="FF0000"/>
                </a:solidFill>
              </a:rPr>
              <a:t> </a:t>
            </a:r>
            <a:r>
              <a:rPr lang="en-US" sz="1200" b="0" dirty="0" smtClean="0">
                <a:solidFill>
                  <a:srgbClr val="FF0000"/>
                </a:solidFill>
              </a:rPr>
              <a:t>Shanghai vs. Barcelona</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solidFill>
                  <a:srgbClr val="FF0000"/>
                </a:solidFill>
              </a:rPr>
              <a:t>(3) Urban green space affect PM2.5?</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solidFill>
                  <a:srgbClr val="FF0000"/>
                </a:solidFill>
              </a:rPr>
              <a:t>(4) Suburban residential land development – Spatial determinant: Case of Hangzhou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solidFill>
                  <a:srgbClr val="FF0000"/>
                </a:solidFill>
              </a:rPr>
              <a:t>(5) Suburbanization and capital accumulation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dirty="0" smtClean="0">
              <a:solidFill>
                <a:srgbClr val="FF0000"/>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solidFill>
                  <a:srgbClr val="FF0000"/>
                </a:solidFill>
              </a:rPr>
              <a:t>3.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solidFill>
                  <a:srgbClr val="FF0000"/>
                </a:solidFill>
              </a:rPr>
              <a:t>(1) Urbanization &amp; social equity: public urban green accessibility</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solidFill>
                  <a:srgbClr val="FF0000"/>
                </a:solidFill>
              </a:rPr>
              <a:t>(2) Urbanization on walkability</a:t>
            </a:r>
          </a:p>
          <a:p>
            <a:r>
              <a:rPr lang="en-US" sz="1200" b="0" dirty="0" smtClean="0">
                <a:solidFill>
                  <a:srgbClr val="FF0000"/>
                </a:solidFill>
              </a:rPr>
              <a:t>(3)</a:t>
            </a:r>
            <a:r>
              <a:rPr lang="en-US" sz="1200" b="0" baseline="0" dirty="0" smtClean="0">
                <a:solidFill>
                  <a:srgbClr val="FF0000"/>
                </a:solidFill>
              </a:rPr>
              <a:t> U</a:t>
            </a:r>
            <a:r>
              <a:rPr lang="en-US" sz="1200" b="0" dirty="0" smtClean="0">
                <a:solidFill>
                  <a:srgbClr val="FF0000"/>
                </a:solidFill>
              </a:rPr>
              <a:t>rbanization on hydrology</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dirty="0" smtClean="0">
              <a:solidFill>
                <a:srgbClr val="FF0000"/>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dirty="0" smtClean="0">
              <a:solidFill>
                <a:srgbClr val="FF0000"/>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dirty="0" smtClean="0">
              <a:solidFill>
                <a:srgbClr val="FF0000"/>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dirty="0" smtClean="0">
              <a:solidFill>
                <a:srgbClr val="FF0000"/>
              </a:solidFill>
            </a:endParaRPr>
          </a:p>
          <a:p>
            <a:endParaRPr lang="en-US" sz="1200" b="0" dirty="0" smtClean="0">
              <a:solidFill>
                <a:srgbClr val="FF0000"/>
              </a:solidFill>
            </a:endParaRPr>
          </a:p>
          <a:p>
            <a:pPr marL="228600" indent="-228600">
              <a:buAutoNum type="arabicParenBoth"/>
            </a:pPr>
            <a:endParaRPr lang="en-US" sz="1200" b="0" dirty="0" smtClean="0">
              <a:solidFill>
                <a:srgbClr val="FF0000"/>
              </a:solidFill>
            </a:endParaRPr>
          </a:p>
          <a:p>
            <a:endParaRPr lang="en-US" b="0" dirty="0"/>
          </a:p>
        </p:txBody>
      </p:sp>
      <p:sp>
        <p:nvSpPr>
          <p:cNvPr id="4" name="Slide Number Placeholder 3"/>
          <p:cNvSpPr>
            <a:spLocks noGrp="1"/>
          </p:cNvSpPr>
          <p:nvPr>
            <p:ph type="sldNum" sz="quarter" idx="10"/>
          </p:nvPr>
        </p:nvSpPr>
        <p:spPr/>
        <p:txBody>
          <a:bodyPr/>
          <a:lstStyle/>
          <a:p>
            <a:fld id="{71AF1E9F-811D-8942-8880-F8EA4B120AD4}" type="slidenum">
              <a:rPr lang="en-US" smtClean="0"/>
              <a:t>27</a:t>
            </a:fld>
            <a:endParaRPr lang="en-US"/>
          </a:p>
        </p:txBody>
      </p:sp>
    </p:spTree>
    <p:extLst>
      <p:ext uri="{BB962C8B-B14F-4D97-AF65-F5344CB8AC3E}">
        <p14:creationId xmlns:p14="http://schemas.microsoft.com/office/powerpoint/2010/main" val="18236607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smtClean="0"/>
          </a:p>
          <a:p>
            <a:r>
              <a:rPr lang="en-US" sz="1200" b="1" dirty="0" smtClean="0"/>
              <a:t>Principal Investigators: Peilei Fan (PI)  and </a:t>
            </a:r>
            <a:r>
              <a:rPr lang="en-US" sz="1200" b="1" dirty="0" err="1" smtClean="0"/>
              <a:t>Jiquan</a:t>
            </a:r>
            <a:r>
              <a:rPr lang="en-US" sz="1200" b="1" dirty="0" smtClean="0"/>
              <a:t> Chen (Co-I)</a:t>
            </a:r>
            <a:endParaRPr lang="en-US" sz="1200" dirty="0" smtClean="0"/>
          </a:p>
          <a:p>
            <a:r>
              <a:rPr lang="en-US" sz="1200" b="1" dirty="0" err="1" smtClean="0"/>
              <a:t>Postdoctor</a:t>
            </a:r>
            <a:r>
              <a:rPr lang="en-US" sz="1200" b="1" dirty="0" smtClean="0"/>
              <a:t> associate</a:t>
            </a:r>
            <a:r>
              <a:rPr lang="en-US" sz="1200" dirty="0" smtClean="0"/>
              <a:t>: </a:t>
            </a:r>
            <a:r>
              <a:rPr lang="en-US" sz="1200" dirty="0" err="1" smtClean="0"/>
              <a:t>Zutao</a:t>
            </a:r>
            <a:r>
              <a:rPr lang="en-US" sz="1200" dirty="0" smtClean="0"/>
              <a:t> </a:t>
            </a:r>
            <a:r>
              <a:rPr lang="en-US" sz="1200" dirty="0" err="1" smtClean="0"/>
              <a:t>Ouyang</a:t>
            </a:r>
            <a:r>
              <a:rPr lang="en-US" sz="1200" dirty="0" smtClean="0"/>
              <a:t> (MSU)</a:t>
            </a:r>
          </a:p>
          <a:p>
            <a:r>
              <a:rPr lang="en-US" sz="1200" b="1" dirty="0" smtClean="0"/>
              <a:t>Collaborators</a:t>
            </a:r>
            <a:r>
              <a:rPr lang="en-US" sz="1200" dirty="0" smtClean="0"/>
              <a:t>: </a:t>
            </a:r>
          </a:p>
          <a:p>
            <a:r>
              <a:rPr lang="en-US" sz="1200" dirty="0" err="1" smtClean="0"/>
              <a:t>Amarjargal</a:t>
            </a:r>
            <a:r>
              <a:rPr lang="en-US" sz="1200" dirty="0" smtClean="0"/>
              <a:t> </a:t>
            </a:r>
            <a:r>
              <a:rPr lang="en-US" sz="1200" dirty="0" err="1" smtClean="0"/>
              <a:t>Amartuvshin</a:t>
            </a:r>
            <a:r>
              <a:rPr lang="en-US" sz="1200" dirty="0" smtClean="0"/>
              <a:t> (</a:t>
            </a:r>
            <a:r>
              <a:rPr lang="en-US" sz="1200" dirty="0" err="1" smtClean="0"/>
              <a:t>Univ</a:t>
            </a:r>
            <a:r>
              <a:rPr lang="en-US" sz="1200" dirty="0" smtClean="0"/>
              <a:t> of Humanities, UB, Mongolia),</a:t>
            </a:r>
          </a:p>
          <a:p>
            <a:r>
              <a:rPr lang="en-US" sz="1200" dirty="0" smtClean="0"/>
              <a:t>Nguyen </a:t>
            </a:r>
            <a:r>
              <a:rPr lang="en-US" sz="1200" dirty="0" err="1" smtClean="0"/>
              <a:t>Dinh</a:t>
            </a:r>
            <a:r>
              <a:rPr lang="en-US" sz="1200" dirty="0" smtClean="0"/>
              <a:t> Duong, Nguyen Lam-Dao (Vietnam Academy of Sci. and Tech.), </a:t>
            </a:r>
          </a:p>
          <a:p>
            <a:r>
              <a:rPr lang="en-US" sz="1200" dirty="0" err="1" smtClean="0"/>
              <a:t>Neang</a:t>
            </a:r>
            <a:r>
              <a:rPr lang="en-US" sz="1200" dirty="0" smtClean="0"/>
              <a:t> Thy (Ministry of Environment, Cambodia),  </a:t>
            </a:r>
            <a:r>
              <a:rPr lang="en-US" sz="1200" dirty="0" err="1" smtClean="0"/>
              <a:t>Tep</a:t>
            </a:r>
            <a:r>
              <a:rPr lang="en-US" sz="1200" dirty="0" smtClean="0"/>
              <a:t> </a:t>
            </a:r>
            <a:r>
              <a:rPr lang="en-US" sz="1200" dirty="0" err="1" smtClean="0"/>
              <a:t>Markathy</a:t>
            </a:r>
            <a:r>
              <a:rPr lang="en-US" sz="1200" dirty="0" smtClean="0"/>
              <a:t> (Cambodia Institute for Urban Studies)</a:t>
            </a:r>
          </a:p>
          <a:p>
            <a:r>
              <a:rPr lang="en-US" sz="1200" dirty="0" err="1" smtClean="0"/>
              <a:t>Outhailak</a:t>
            </a:r>
            <a:r>
              <a:rPr lang="en-US" sz="1200" dirty="0" smtClean="0"/>
              <a:t> </a:t>
            </a:r>
            <a:r>
              <a:rPr lang="en-US" sz="1200" dirty="0" err="1" smtClean="0"/>
              <a:t>Souphanthalop</a:t>
            </a:r>
            <a:r>
              <a:rPr lang="en-US" sz="1200" dirty="0" smtClean="0"/>
              <a:t> (Lao</a:t>
            </a:r>
            <a:r>
              <a:rPr lang="en-US" sz="1200" baseline="0" dirty="0" smtClean="0"/>
              <a:t> PDR)</a:t>
            </a:r>
            <a:endParaRPr lang="en-US" sz="1200" dirty="0" smtClean="0"/>
          </a:p>
          <a:p>
            <a:r>
              <a:rPr lang="en-US" sz="1200" dirty="0" err="1" smtClean="0"/>
              <a:t>Zaw</a:t>
            </a:r>
            <a:r>
              <a:rPr lang="en-US" sz="1200" dirty="0" smtClean="0"/>
              <a:t> </a:t>
            </a:r>
            <a:r>
              <a:rPr lang="en-US" sz="1200" dirty="0" err="1" smtClean="0"/>
              <a:t>Naing</a:t>
            </a:r>
            <a:r>
              <a:rPr lang="en-US" sz="1200" dirty="0" smtClean="0"/>
              <a:t> (Mandalay Technology, Myanmar), </a:t>
            </a:r>
            <a:r>
              <a:rPr lang="en-US" sz="1200" dirty="0" err="1" smtClean="0"/>
              <a:t>Zin</a:t>
            </a:r>
            <a:r>
              <a:rPr lang="en-US" sz="1200" dirty="0" smtClean="0"/>
              <a:t> </a:t>
            </a:r>
            <a:r>
              <a:rPr lang="en-US" sz="1200" dirty="0" err="1" smtClean="0"/>
              <a:t>Nwe</a:t>
            </a:r>
            <a:r>
              <a:rPr lang="en-US" sz="1200" dirty="0" smtClean="0"/>
              <a:t> </a:t>
            </a:r>
            <a:r>
              <a:rPr lang="en-US" sz="1200" dirty="0" err="1" smtClean="0"/>
              <a:t>Myint</a:t>
            </a:r>
            <a:r>
              <a:rPr lang="en-US" sz="1200" dirty="0" smtClean="0"/>
              <a:t> (Yangon </a:t>
            </a:r>
            <a:r>
              <a:rPr lang="en-US" sz="1200" dirty="0" err="1" smtClean="0"/>
              <a:t>Univ</a:t>
            </a:r>
            <a:r>
              <a:rPr lang="en-US" sz="1200" dirty="0" smtClean="0"/>
              <a:t>)</a:t>
            </a:r>
          </a:p>
          <a:p>
            <a:r>
              <a:rPr lang="en-US" sz="1200" dirty="0" smtClean="0"/>
              <a:t>Steve </a:t>
            </a:r>
            <a:r>
              <a:rPr lang="en-US" sz="1200" dirty="0" err="1" smtClean="0"/>
              <a:t>Leisz</a:t>
            </a:r>
            <a:r>
              <a:rPr lang="en-US" sz="1200" dirty="0" smtClean="0"/>
              <a:t> (Colorado State </a:t>
            </a:r>
            <a:r>
              <a:rPr lang="en-US" sz="1200" dirty="0" err="1" smtClean="0"/>
              <a:t>Univ</a:t>
            </a:r>
            <a:r>
              <a:rPr lang="en-US" sz="1200" dirty="0" smtClean="0"/>
              <a:t>),</a:t>
            </a:r>
            <a:r>
              <a:rPr lang="en-US" sz="1200" baseline="0" dirty="0" smtClean="0"/>
              <a:t> </a:t>
            </a:r>
            <a:r>
              <a:rPr lang="en-US" sz="1200" dirty="0" err="1" smtClean="0"/>
              <a:t>Mingliang</a:t>
            </a:r>
            <a:r>
              <a:rPr lang="en-US" sz="1200" dirty="0" smtClean="0"/>
              <a:t> Liu (Washington State Univ.),</a:t>
            </a:r>
          </a:p>
          <a:p>
            <a:r>
              <a:rPr lang="en-US" sz="1200" dirty="0" smtClean="0"/>
              <a:t>Tatiana </a:t>
            </a:r>
            <a:r>
              <a:rPr lang="en-US" sz="1200" dirty="0" err="1" smtClean="0"/>
              <a:t>Loboda</a:t>
            </a:r>
            <a:r>
              <a:rPr lang="en-US" sz="1200" dirty="0" smtClean="0"/>
              <a:t> (Univ. of Maryland, College Park),</a:t>
            </a:r>
            <a:r>
              <a:rPr lang="en-US" sz="1200" baseline="0" dirty="0" smtClean="0"/>
              <a:t> </a:t>
            </a:r>
            <a:r>
              <a:rPr lang="en-US" sz="1200" dirty="0" err="1" smtClean="0"/>
              <a:t>Soe</a:t>
            </a:r>
            <a:r>
              <a:rPr lang="en-US" sz="1200" dirty="0" smtClean="0"/>
              <a:t> </a:t>
            </a:r>
            <a:r>
              <a:rPr lang="en-US" sz="1200" dirty="0" err="1" smtClean="0"/>
              <a:t>Myint</a:t>
            </a:r>
            <a:r>
              <a:rPr lang="en-US" sz="1200" dirty="0" smtClean="0"/>
              <a:t> (Arizona State U.), </a:t>
            </a:r>
          </a:p>
          <a:p>
            <a:r>
              <a:rPr lang="en-US" sz="1200" dirty="0" smtClean="0"/>
              <a:t>Annemarie Schneider (Univ. of Wisconsin-Madison)</a:t>
            </a:r>
          </a:p>
          <a:p>
            <a:endParaRPr lang="en-US" sz="1200" dirty="0" smtClean="0"/>
          </a:p>
          <a:p>
            <a:endParaRPr lang="en-US" dirty="0"/>
          </a:p>
        </p:txBody>
      </p:sp>
      <p:sp>
        <p:nvSpPr>
          <p:cNvPr id="4" name="Slide Number Placeholder 3"/>
          <p:cNvSpPr>
            <a:spLocks noGrp="1"/>
          </p:cNvSpPr>
          <p:nvPr>
            <p:ph type="sldNum" sz="quarter" idx="10"/>
          </p:nvPr>
        </p:nvSpPr>
        <p:spPr/>
        <p:txBody>
          <a:bodyPr/>
          <a:lstStyle/>
          <a:p>
            <a:fld id="{E4C67216-495A-1940-A342-1AE707F9366E}" type="slidenum">
              <a:rPr lang="en-US" smtClean="0"/>
              <a:t>28</a:t>
            </a:fld>
            <a:endParaRPr lang="en-US"/>
          </a:p>
        </p:txBody>
      </p:sp>
    </p:spTree>
    <p:extLst>
      <p:ext uri="{BB962C8B-B14F-4D97-AF65-F5344CB8AC3E}">
        <p14:creationId xmlns:p14="http://schemas.microsoft.com/office/powerpoint/2010/main" val="1932551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2.</a:t>
            </a:r>
          </a:p>
          <a:p>
            <a:pPr marL="228600" indent="-228600">
              <a:buAutoNum type="arabicParenBoth"/>
            </a:pPr>
            <a:r>
              <a:rPr lang="en-US" sz="1200" b="0" dirty="0" smtClean="0">
                <a:solidFill>
                  <a:srgbClr val="FF0000"/>
                </a:solidFill>
              </a:rPr>
              <a:t>Economic development &amp; Institutions</a:t>
            </a:r>
            <a:r>
              <a:rPr lang="en-US" sz="1200" b="0" baseline="0" dirty="0" smtClean="0">
                <a:solidFill>
                  <a:srgbClr val="FF0000"/>
                </a:solidFill>
              </a:rPr>
              <a:t> </a:t>
            </a:r>
            <a:r>
              <a:rPr lang="en-US" sz="1200" b="0" dirty="0" smtClean="0">
                <a:solidFill>
                  <a:srgbClr val="FF0000"/>
                </a:solidFill>
              </a:rPr>
              <a:t>(2 SENA cities): Hohhot and UB </a:t>
            </a:r>
          </a:p>
          <a:p>
            <a:r>
              <a:rPr lang="en-US" sz="1200" b="0" dirty="0" smtClean="0">
                <a:solidFill>
                  <a:srgbClr val="FF0000"/>
                </a:solidFill>
              </a:rPr>
              <a:t>(2) Post-industrialization and globalization (SENA </a:t>
            </a:r>
            <a:r>
              <a:rPr lang="en-US" sz="1200" b="0" dirty="0" err="1" smtClean="0">
                <a:solidFill>
                  <a:srgbClr val="FF0000"/>
                </a:solidFill>
              </a:rPr>
              <a:t>vs</a:t>
            </a:r>
            <a:r>
              <a:rPr lang="en-US" sz="1200" b="0" dirty="0" smtClean="0">
                <a:solidFill>
                  <a:srgbClr val="FF0000"/>
                </a:solidFill>
              </a:rPr>
              <a:t> non-SENA city):</a:t>
            </a:r>
            <a:r>
              <a:rPr lang="en-US" sz="1200" b="0" baseline="0" dirty="0" smtClean="0">
                <a:solidFill>
                  <a:srgbClr val="FF0000"/>
                </a:solidFill>
              </a:rPr>
              <a:t> </a:t>
            </a:r>
            <a:r>
              <a:rPr lang="en-US" sz="1200" b="0" dirty="0" smtClean="0">
                <a:solidFill>
                  <a:srgbClr val="FF0000"/>
                </a:solidFill>
              </a:rPr>
              <a:t>Shanghai vs. Barcelona</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solidFill>
                  <a:srgbClr val="FF0000"/>
                </a:solidFill>
              </a:rPr>
              <a:t>(3) Urban green space affect PM2.5?</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solidFill>
                  <a:srgbClr val="FF0000"/>
                </a:solidFill>
              </a:rPr>
              <a:t>(4) Suburban residential land development – Spatial determinant: Case of Hangzhou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solidFill>
                  <a:srgbClr val="FF0000"/>
                </a:solidFill>
              </a:rPr>
              <a:t>(5) Suburbanization and capital accumulation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dirty="0" smtClean="0">
              <a:solidFill>
                <a:srgbClr val="FF0000"/>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solidFill>
                  <a:srgbClr val="FF0000"/>
                </a:solidFill>
              </a:rPr>
              <a:t>3.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solidFill>
                  <a:srgbClr val="FF0000"/>
                </a:solidFill>
              </a:rPr>
              <a:t>(1) Urbanization &amp; social equity: public urban green accessibility</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solidFill>
                  <a:srgbClr val="FF0000"/>
                </a:solidFill>
              </a:rPr>
              <a:t>(2) Urbanization on walkability</a:t>
            </a:r>
          </a:p>
          <a:p>
            <a:r>
              <a:rPr lang="en-US" sz="1200" b="0" dirty="0" smtClean="0">
                <a:solidFill>
                  <a:srgbClr val="FF0000"/>
                </a:solidFill>
              </a:rPr>
              <a:t>(3)</a:t>
            </a:r>
            <a:r>
              <a:rPr lang="en-US" sz="1200" b="0" baseline="0" dirty="0" smtClean="0">
                <a:solidFill>
                  <a:srgbClr val="FF0000"/>
                </a:solidFill>
              </a:rPr>
              <a:t> U</a:t>
            </a:r>
            <a:r>
              <a:rPr lang="en-US" sz="1200" b="0" dirty="0" smtClean="0">
                <a:solidFill>
                  <a:srgbClr val="FF0000"/>
                </a:solidFill>
              </a:rPr>
              <a:t>rbanization on hydrology</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dirty="0" smtClean="0">
              <a:solidFill>
                <a:srgbClr val="FF0000"/>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dirty="0" smtClean="0">
              <a:solidFill>
                <a:srgbClr val="FF0000"/>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dirty="0" smtClean="0">
              <a:solidFill>
                <a:srgbClr val="FF0000"/>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dirty="0" smtClean="0">
              <a:solidFill>
                <a:srgbClr val="FF0000"/>
              </a:solidFill>
            </a:endParaRPr>
          </a:p>
          <a:p>
            <a:endParaRPr lang="en-US" sz="1200" b="0" dirty="0" smtClean="0">
              <a:solidFill>
                <a:srgbClr val="FF0000"/>
              </a:solidFill>
            </a:endParaRPr>
          </a:p>
          <a:p>
            <a:pPr marL="228600" indent="-228600">
              <a:buAutoNum type="arabicParenBoth"/>
            </a:pPr>
            <a:endParaRPr lang="en-US" sz="1200" b="0" dirty="0" smtClean="0">
              <a:solidFill>
                <a:srgbClr val="FF0000"/>
              </a:solidFill>
            </a:endParaRPr>
          </a:p>
          <a:p>
            <a:endParaRPr lang="en-US" b="0" dirty="0"/>
          </a:p>
        </p:txBody>
      </p:sp>
      <p:sp>
        <p:nvSpPr>
          <p:cNvPr id="4" name="Slide Number Placeholder 3"/>
          <p:cNvSpPr>
            <a:spLocks noGrp="1"/>
          </p:cNvSpPr>
          <p:nvPr>
            <p:ph type="sldNum" sz="quarter" idx="10"/>
          </p:nvPr>
        </p:nvSpPr>
        <p:spPr/>
        <p:txBody>
          <a:bodyPr/>
          <a:lstStyle/>
          <a:p>
            <a:fld id="{71AF1E9F-811D-8942-8880-F8EA4B120AD4}" type="slidenum">
              <a:rPr lang="en-US" smtClean="0"/>
              <a:t>5</a:t>
            </a:fld>
            <a:endParaRPr lang="en-US"/>
          </a:p>
        </p:txBody>
      </p:sp>
    </p:spTree>
    <p:extLst>
      <p:ext uri="{BB962C8B-B14F-4D97-AF65-F5344CB8AC3E}">
        <p14:creationId xmlns:p14="http://schemas.microsoft.com/office/powerpoint/2010/main" val="1823660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dirty="0"/>
          </a:p>
        </p:txBody>
      </p:sp>
      <p:sp>
        <p:nvSpPr>
          <p:cNvPr id="4" name="슬라이드 번호 개체 틀 3"/>
          <p:cNvSpPr>
            <a:spLocks noGrp="1"/>
          </p:cNvSpPr>
          <p:nvPr>
            <p:ph type="sldNum" sz="quarter" idx="10"/>
          </p:nvPr>
        </p:nvSpPr>
        <p:spPr/>
        <p:txBody>
          <a:bodyPr/>
          <a:lstStyle/>
          <a:p>
            <a:fld id="{8E678B38-CBB8-B24C-9741-4B204CD9F054}" type="slidenum">
              <a:rPr lang="en-US" smtClean="0"/>
              <a:t>8</a:t>
            </a:fld>
            <a:endParaRPr lang="en-US"/>
          </a:p>
        </p:txBody>
      </p:sp>
    </p:spTree>
    <p:extLst>
      <p:ext uri="{BB962C8B-B14F-4D97-AF65-F5344CB8AC3E}">
        <p14:creationId xmlns:p14="http://schemas.microsoft.com/office/powerpoint/2010/main" val="3030949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cultivated oasis evolution in the HRB has been driven by both natural and socio-economic factors.</a:t>
            </a:r>
          </a:p>
          <a:p>
            <a:r>
              <a:rPr lang="en-US" sz="1200" b="0" i="0" u="none" strike="noStrike" kern="1200" baseline="0" dirty="0" smtClean="0">
                <a:solidFill>
                  <a:schemeClr val="tx1"/>
                </a:solidFill>
                <a:latin typeface="+mn-lt"/>
                <a:ea typeface="+mn-ea"/>
                <a:cs typeface="+mn-cs"/>
              </a:rPr>
              <a:t>The oases were prosperous during warm periods, although their prosperity was not directly correlated with the availability of water resources. The oasis evolution was also consistent with conditions of political stability and national defense, closely linked with the customs of the inhabitants of different nationalities and the state of technological progress.</a:t>
            </a:r>
            <a:endParaRPr lang="en-US" dirty="0"/>
          </a:p>
        </p:txBody>
      </p:sp>
      <p:sp>
        <p:nvSpPr>
          <p:cNvPr id="4" name="Slide Number Placeholder 3"/>
          <p:cNvSpPr>
            <a:spLocks noGrp="1"/>
          </p:cNvSpPr>
          <p:nvPr>
            <p:ph type="sldNum" sz="quarter" idx="10"/>
          </p:nvPr>
        </p:nvSpPr>
        <p:spPr/>
        <p:txBody>
          <a:bodyPr/>
          <a:lstStyle/>
          <a:p>
            <a:fld id="{71AF1E9F-811D-8942-8880-F8EA4B120AD4}" type="slidenum">
              <a:rPr lang="en-US" smtClean="0"/>
              <a:t>9</a:t>
            </a:fld>
            <a:endParaRPr lang="en-US"/>
          </a:p>
        </p:txBody>
      </p:sp>
    </p:spTree>
    <p:extLst>
      <p:ext uri="{BB962C8B-B14F-4D97-AF65-F5344CB8AC3E}">
        <p14:creationId xmlns:p14="http://schemas.microsoft.com/office/powerpoint/2010/main" val="4084778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Using Barcelona and Shanghai as case studies, we examined the nature-based solutions (NBS) in urban settings—specifically within cities experiencing post-industrialization and globalization.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Our specific research questions are: </a:t>
            </a:r>
          </a:p>
          <a:p>
            <a:pPr marL="228600" marR="0" indent="-228600" algn="l" defTabSz="457200" rtl="0" eaLnBrk="1" fontAlgn="auto" latinLnBrk="0" hangingPunct="1">
              <a:lnSpc>
                <a:spcPct val="100000"/>
              </a:lnSpc>
              <a:spcBef>
                <a:spcPts val="0"/>
              </a:spcBef>
              <a:spcAft>
                <a:spcPts val="0"/>
              </a:spcAft>
              <a:buClrTx/>
              <a:buSzTx/>
              <a:buFontTx/>
              <a:buAutoNum type="arabicParenBoth"/>
              <a:tabLst/>
              <a:defRPr/>
            </a:pPr>
            <a:r>
              <a:rPr lang="en-US" sz="1200" kern="1200" dirty="0" smtClean="0">
                <a:solidFill>
                  <a:schemeClr val="tx1"/>
                </a:solidFill>
                <a:effectLst/>
                <a:latin typeface="+mn-lt"/>
                <a:ea typeface="+mn-ea"/>
                <a:cs typeface="+mn-cs"/>
              </a:rPr>
              <a:t>What are the spatiotemporal changes in urban built-up land and green space in Barcelona and Shanghai?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(2) What are the relationships between economic development, exemplified by post-industrialization, globalization, and urban green space?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Urban land use and green space change were evaluated using data derived from a variety of sources, including satellite images, landscape matrix indicators, and a land conversion matrix. The relationships between economic development, globalization, and environmental quality were analyzed through partial least squares structural equation modeling (PLS-SME)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based on secondary statistical data.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Findings</a:t>
            </a:r>
          </a:p>
          <a:p>
            <a:pPr marL="228600" marR="0" indent="-228600" algn="l" defTabSz="457200" rtl="0" eaLnBrk="1" fontAlgn="auto" latinLnBrk="0" hangingPunct="1">
              <a:lnSpc>
                <a:spcPct val="100000"/>
              </a:lnSpc>
              <a:spcBef>
                <a:spcPts val="0"/>
              </a:spcBef>
              <a:spcAft>
                <a:spcPts val="0"/>
              </a:spcAft>
              <a:buClrTx/>
              <a:buSzTx/>
              <a:buFontTx/>
              <a:buAutoNum type="arabicParenBoth"/>
              <a:tabLst/>
              <a:defRPr/>
            </a:pPr>
            <a:r>
              <a:rPr lang="en-US" sz="1200" kern="1200" dirty="0" smtClean="0">
                <a:solidFill>
                  <a:schemeClr val="tx1"/>
                </a:solidFill>
                <a:effectLst/>
                <a:latin typeface="+mn-lt"/>
                <a:ea typeface="+mn-ea"/>
                <a:cs typeface="+mn-cs"/>
              </a:rPr>
              <a:t>Both Barcelona and Shanghai have undergone rapid urbanization, with urban expansion in Barcelona beginning in the 1960s–1970s and in Shanghai in the last decade. </a:t>
            </a:r>
          </a:p>
          <a:p>
            <a:pPr marL="228600" marR="0" indent="-228600" algn="l" defTabSz="457200" rtl="0" eaLnBrk="1" fontAlgn="auto" latinLnBrk="0" hangingPunct="1">
              <a:lnSpc>
                <a:spcPct val="100000"/>
              </a:lnSpc>
              <a:spcBef>
                <a:spcPts val="0"/>
              </a:spcBef>
              <a:spcAft>
                <a:spcPts val="0"/>
              </a:spcAft>
              <a:buClrTx/>
              <a:buSzTx/>
              <a:buFontTx/>
              <a:buAutoNum type="arabicParenBoth"/>
              <a:tabLst/>
              <a:defRPr/>
            </a:pPr>
            <a:r>
              <a:rPr lang="en-US" sz="1200" kern="1200" dirty="0" smtClean="0">
                <a:solidFill>
                  <a:schemeClr val="tx1"/>
                </a:solidFill>
                <a:effectLst/>
                <a:latin typeface="+mn-lt"/>
                <a:ea typeface="+mn-ea"/>
                <a:cs typeface="+mn-cs"/>
              </a:rPr>
              <a:t>While Barcelona’s urban green space and green space per capita began declining between the 1950s and 1990s, they increased slightly over the past two decades. Shanghai, however, has consistently and significantly improved urban green space and green space per capita over the past six decades, especially since the economic reform in 1978. </a:t>
            </a:r>
          </a:p>
          <a:p>
            <a:pPr marL="228600" marR="0" indent="-228600" algn="l" defTabSz="457200" rtl="0" eaLnBrk="1" fontAlgn="auto" latinLnBrk="0" hangingPunct="1">
              <a:lnSpc>
                <a:spcPct val="100000"/>
              </a:lnSpc>
              <a:spcBef>
                <a:spcPts val="0"/>
              </a:spcBef>
              <a:spcAft>
                <a:spcPts val="0"/>
              </a:spcAft>
              <a:buClrTx/>
              <a:buSzTx/>
              <a:buFontTx/>
              <a:buAutoNum type="arabicParenBoth"/>
              <a:tabLst/>
              <a:defRPr/>
            </a:pPr>
            <a:r>
              <a:rPr lang="en-US" sz="1200" kern="1200" dirty="0" smtClean="0">
                <a:solidFill>
                  <a:schemeClr val="tx1"/>
                </a:solidFill>
                <a:effectLst/>
                <a:latin typeface="+mn-lt"/>
                <a:ea typeface="+mn-ea"/>
                <a:cs typeface="+mn-cs"/>
              </a:rPr>
              <a:t>Economic development has a direct and significant influence on urban green space for both cities and post-industrialization had served as the main driving force for urban landscape change in Barcelona and Shanghai. </a:t>
            </a:r>
          </a:p>
          <a:p>
            <a:pPr marL="228600" marR="0" indent="-228600" algn="l" defTabSz="457200" rtl="0" eaLnBrk="1" fontAlgn="auto" latinLnBrk="0" hangingPunct="1">
              <a:lnSpc>
                <a:spcPct val="100000"/>
              </a:lnSpc>
              <a:spcBef>
                <a:spcPts val="0"/>
              </a:spcBef>
              <a:spcAft>
                <a:spcPts val="0"/>
              </a:spcAft>
              <a:buClrTx/>
              <a:buSzTx/>
              <a:buFontTx/>
              <a:buAutoNum type="arabicParenBoth"/>
              <a:tabLst/>
              <a:defRPr/>
            </a:pPr>
            <a:r>
              <a:rPr lang="en-US" sz="1200" kern="1200" dirty="0" smtClean="0">
                <a:solidFill>
                  <a:schemeClr val="tx1"/>
                </a:solidFill>
                <a:effectLst/>
                <a:latin typeface="+mn-lt"/>
                <a:ea typeface="+mn-ea"/>
                <a:cs typeface="+mn-cs"/>
              </a:rPr>
              <a:t>Based on secondary statistical and qualitative data from on-site observations and interviews with local experts, we highlighted the institution’s role in NBS planning.   Furthermore, aspiration to become a global or globalizing city motivated both cities to use NBS planning as a place-making tool to attract global investment, which is reflected in various governing policies and regulations. The cities’ effort to achieve a higher status in the global city hierarchy may have contributed to the increase in total green space and urban green per capita. In addition, various institutional shifts, such as land property rights in a market economy vs. a transitional economy, may also have contributed to the differences in efficiency when expanding urban green space in Barcelona and Shanghai.  </a:t>
            </a:r>
          </a:p>
          <a:p>
            <a:endParaRPr lang="en-US" dirty="0"/>
          </a:p>
        </p:txBody>
      </p:sp>
      <p:sp>
        <p:nvSpPr>
          <p:cNvPr id="4" name="Slide Number Placeholder 3"/>
          <p:cNvSpPr>
            <a:spLocks noGrp="1"/>
          </p:cNvSpPr>
          <p:nvPr>
            <p:ph type="sldNum" sz="quarter" idx="10"/>
          </p:nvPr>
        </p:nvSpPr>
        <p:spPr/>
        <p:txBody>
          <a:bodyPr/>
          <a:lstStyle/>
          <a:p>
            <a:fld id="{71AF1E9F-811D-8942-8880-F8EA4B120AD4}" type="slidenum">
              <a:rPr lang="en-US" smtClean="0"/>
              <a:t>12</a:t>
            </a:fld>
            <a:endParaRPr lang="en-US"/>
          </a:p>
        </p:txBody>
      </p:sp>
    </p:spTree>
    <p:extLst>
      <p:ext uri="{BB962C8B-B14F-4D97-AF65-F5344CB8AC3E}">
        <p14:creationId xmlns:p14="http://schemas.microsoft.com/office/powerpoint/2010/main" val="3220783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Objective: to understand the impact of green space on PM2.5’s </a:t>
            </a:r>
            <a:r>
              <a:rPr lang="en-US" sz="1200" kern="1200" dirty="0" err="1" smtClean="0">
                <a:solidFill>
                  <a:schemeClr val="tx1"/>
                </a:solidFill>
                <a:effectLst/>
                <a:latin typeface="+mn-lt"/>
                <a:ea typeface="+mn-ea"/>
                <a:cs typeface="+mn-cs"/>
              </a:rPr>
              <a:t>spatio</a:t>
            </a:r>
            <a:r>
              <a:rPr lang="en-US" sz="1200" kern="1200" dirty="0" smtClean="0">
                <a:solidFill>
                  <a:schemeClr val="tx1"/>
                </a:solidFill>
                <a:effectLst/>
                <a:latin typeface="+mn-lt"/>
                <a:ea typeface="+mn-ea"/>
                <a:cs typeface="+mn-cs"/>
              </a:rPr>
              <a:t>-temporal distributions in urban landscape (figure below) by using a case city of Nanjing (Chen et al, 2016).  </a:t>
            </a:r>
          </a:p>
          <a:p>
            <a:r>
              <a:rPr lang="en-US" sz="1200" kern="1200" dirty="0" smtClean="0">
                <a:solidFill>
                  <a:schemeClr val="tx1"/>
                </a:solidFill>
                <a:effectLst/>
                <a:latin typeface="+mn-lt"/>
                <a:ea typeface="+mn-ea"/>
                <a:cs typeface="+mn-cs"/>
              </a:rPr>
              <a:t>Hypothesis: green vegetation had the potential to reduce PM2.5 concentration was accepted at specific seasons and scales. </a:t>
            </a:r>
          </a:p>
          <a:p>
            <a:r>
              <a:rPr lang="en-US" sz="1200" kern="1200" dirty="0" smtClean="0">
                <a:solidFill>
                  <a:schemeClr val="tx1"/>
                </a:solidFill>
                <a:effectLst/>
                <a:latin typeface="+mn-lt"/>
                <a:ea typeface="+mn-ea"/>
                <a:cs typeface="+mn-cs"/>
              </a:rPr>
              <a:t>Findings: The PM2.5 concentration appeared very highly correlated (R2  &gt; 0.85) with green cover in spring at 1– 2 km scales, highly correlated (R2  &gt; 0.6) in autumn and winter at 4 km scale, and moderately correlated in summer (R2  &gt; 0.4) at 2-, 5-, and 6-km scales. However, a non-significant correlation between green cover and PM2.5 concentration was found when its level was &gt;75 μg/m</a:t>
            </a:r>
            <a:r>
              <a:rPr lang="en-US" sz="1200" kern="1200" baseline="30000" dirty="0" smtClean="0">
                <a:solidFill>
                  <a:schemeClr val="tx1"/>
                </a:solidFill>
                <a:effectLst/>
                <a:latin typeface="+mn-lt"/>
                <a:ea typeface="+mn-ea"/>
                <a:cs typeface="+mn-cs"/>
              </a:rPr>
              <a:t>3</a:t>
            </a:r>
            <a:r>
              <a:rPr lang="en-US" sz="1200" kern="1200" dirty="0" smtClean="0">
                <a:solidFill>
                  <a:schemeClr val="tx1"/>
                </a:solidFill>
                <a:effectLst/>
                <a:latin typeface="+mn-lt"/>
                <a:ea typeface="+mn-ea"/>
                <a:cs typeface="+mn-cs"/>
              </a:rPr>
              <a:t>. Across the Nanjing urban landscape, the east and southwest parts had high pollution levels.</a:t>
            </a:r>
            <a:r>
              <a:rPr lang="en-US" dirty="0" smtClean="0">
                <a:effectLst/>
              </a:rPr>
              <a:t> </a:t>
            </a:r>
            <a:endParaRPr lang="en-US"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1AF1E9F-811D-8942-8880-F8EA4B120AD4}" type="slidenum">
              <a:rPr lang="en-US" smtClean="0"/>
              <a:t>13</a:t>
            </a:fld>
            <a:endParaRPr lang="en-US"/>
          </a:p>
        </p:txBody>
      </p:sp>
    </p:spTree>
    <p:extLst>
      <p:ext uri="{BB962C8B-B14F-4D97-AF65-F5344CB8AC3E}">
        <p14:creationId xmlns:p14="http://schemas.microsoft.com/office/powerpoint/2010/main" val="2853563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Method: The major spatial determinants of residential land development were identified through </a:t>
            </a:r>
            <a:r>
              <a:rPr lang="en-US" sz="1200" b="0" i="0" u="none" strike="noStrike" kern="1200" baseline="0" dirty="0" err="1" smtClean="0">
                <a:solidFill>
                  <a:schemeClr val="tx1"/>
                </a:solidFill>
                <a:latin typeface="+mn-lt"/>
                <a:ea typeface="+mn-ea"/>
                <a:cs typeface="+mn-cs"/>
              </a:rPr>
              <a:t>Logit</a:t>
            </a:r>
            <a:r>
              <a:rPr lang="en-US" sz="1200" b="0" i="0" u="none" strike="noStrike" kern="1200" baseline="0" dirty="0" smtClean="0">
                <a:solidFill>
                  <a:schemeClr val="tx1"/>
                </a:solidFill>
                <a:latin typeface="+mn-lt"/>
                <a:ea typeface="+mn-ea"/>
                <a:cs typeface="+mn-cs"/>
              </a:rPr>
              <a:t> models on the scales of timing, density, and intensity.</a:t>
            </a:r>
          </a:p>
          <a:p>
            <a:r>
              <a:rPr lang="en-US" sz="1200" b="0" i="0" u="none" strike="noStrike" kern="1200" baseline="0" dirty="0" smtClean="0">
                <a:solidFill>
                  <a:schemeClr val="tx1"/>
                </a:solidFill>
                <a:latin typeface="+mn-lt"/>
                <a:ea typeface="+mn-ea"/>
                <a:cs typeface="+mn-cs"/>
              </a:rPr>
              <a:t>Data: based on parcel-level land use data and site-specific land leasing data </a:t>
            </a:r>
          </a:p>
          <a:p>
            <a:r>
              <a:rPr lang="en-US" sz="1200" b="0" i="0" u="none" strike="noStrike" kern="1200" baseline="0" dirty="0" smtClean="0">
                <a:solidFill>
                  <a:schemeClr val="tx1"/>
                </a:solidFill>
                <a:latin typeface="+mn-lt"/>
                <a:ea typeface="+mn-ea"/>
                <a:cs typeface="+mn-cs"/>
              </a:rPr>
              <a:t>Findings:</a:t>
            </a:r>
          </a:p>
          <a:p>
            <a:pPr marL="171450" indent="-171450">
              <a:buFont typeface="Arial"/>
              <a:buChar char="•"/>
            </a:pPr>
            <a:r>
              <a:rPr lang="en-US" sz="1200" b="0" i="0" u="none" strike="noStrike" kern="1200" baseline="0" dirty="0" smtClean="0">
                <a:solidFill>
                  <a:schemeClr val="tx1"/>
                </a:solidFill>
                <a:latin typeface="+mn-lt"/>
                <a:ea typeface="+mn-ea"/>
                <a:cs typeface="+mn-cs"/>
              </a:rPr>
              <a:t>Hangzhou has formed a fragmented and dispersed pattern in the suburbs, characterized by large-scale development and a relatively low floor area ratio.</a:t>
            </a:r>
          </a:p>
          <a:p>
            <a:pPr marL="171450" indent="-171450">
              <a:buFont typeface="Arial"/>
              <a:buChar char="•"/>
            </a:pPr>
            <a:r>
              <a:rPr lang="en-US" sz="1200" b="0" i="0" u="none" strike="noStrike" kern="1200" baseline="0" dirty="0" smtClean="0">
                <a:solidFill>
                  <a:schemeClr val="tx1"/>
                </a:solidFill>
                <a:latin typeface="+mn-lt"/>
                <a:ea typeface="+mn-ea"/>
                <a:cs typeface="+mn-cs"/>
              </a:rPr>
              <a:t>Major spatial determinants: travel time to the central business district, distance to urban arteries, distance to schools and colleges, distance to </a:t>
            </a:r>
            <a:r>
              <a:rPr lang="en-US" sz="1200" b="0" i="0" u="none" strike="noStrike" kern="1200" baseline="0" dirty="0" err="1" smtClean="0">
                <a:solidFill>
                  <a:schemeClr val="tx1"/>
                </a:solidFill>
                <a:latin typeface="+mn-lt"/>
                <a:ea typeface="+mn-ea"/>
                <a:cs typeface="+mn-cs"/>
              </a:rPr>
              <a:t>Qiantang</a:t>
            </a:r>
            <a:r>
              <a:rPr lang="en-US" sz="1200" b="0" i="0" u="none" strike="noStrike" kern="1200" baseline="0" dirty="0" smtClean="0">
                <a:solidFill>
                  <a:schemeClr val="tx1"/>
                </a:solidFill>
                <a:latin typeface="+mn-lt"/>
                <a:ea typeface="+mn-ea"/>
                <a:cs typeface="+mn-cs"/>
              </a:rPr>
              <a:t> River (the new urban development center), percentage of industrial land and residential land, and surrounding land</a:t>
            </a:r>
          </a:p>
          <a:p>
            <a:pPr marL="171450" indent="-171450">
              <a:buFont typeface="Arial"/>
              <a:buChar char="•"/>
            </a:pPr>
            <a:r>
              <a:rPr lang="en-US" sz="1200" b="0" i="0" u="none" strike="noStrike" kern="1200" baseline="0" dirty="0" smtClean="0">
                <a:solidFill>
                  <a:schemeClr val="tx1"/>
                </a:solidFill>
                <a:latin typeface="+mn-lt"/>
                <a:ea typeface="+mn-ea"/>
                <a:cs typeface="+mn-cs"/>
              </a:rPr>
              <a:t>The residential development was encouraged in suburbs despite the lack of adequate public facilities. </a:t>
            </a:r>
            <a:endParaRPr lang="en-US" dirty="0"/>
          </a:p>
        </p:txBody>
      </p:sp>
      <p:sp>
        <p:nvSpPr>
          <p:cNvPr id="4" name="Slide Number Placeholder 3"/>
          <p:cNvSpPr>
            <a:spLocks noGrp="1"/>
          </p:cNvSpPr>
          <p:nvPr>
            <p:ph type="sldNum" sz="quarter" idx="10"/>
          </p:nvPr>
        </p:nvSpPr>
        <p:spPr/>
        <p:txBody>
          <a:bodyPr/>
          <a:lstStyle/>
          <a:p>
            <a:fld id="{71AF1E9F-811D-8942-8880-F8EA4B120AD4}" type="slidenum">
              <a:rPr lang="en-US" smtClean="0"/>
              <a:t>14</a:t>
            </a:fld>
            <a:endParaRPr lang="en-US"/>
          </a:p>
        </p:txBody>
      </p:sp>
    </p:spTree>
    <p:extLst>
      <p:ext uri="{BB962C8B-B14F-4D97-AF65-F5344CB8AC3E}">
        <p14:creationId xmlns:p14="http://schemas.microsoft.com/office/powerpoint/2010/main" val="3617317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Objective: how land-based capital is used to finance massive investment in suburbanization by China’s local governments during the 2000s. </a:t>
            </a:r>
          </a:p>
          <a:p>
            <a:r>
              <a:rPr lang="en-US" sz="1200" b="0" i="0" u="none" strike="noStrike" kern="1200" baseline="0" dirty="0" smtClean="0">
                <a:solidFill>
                  <a:schemeClr val="tx1"/>
                </a:solidFill>
                <a:latin typeface="+mn-lt"/>
                <a:ea typeface="+mn-ea"/>
                <a:cs typeface="+mn-cs"/>
              </a:rPr>
              <a:t>Findings: </a:t>
            </a:r>
          </a:p>
          <a:p>
            <a:pPr marL="171450" indent="-171450">
              <a:buFont typeface="Arial"/>
              <a:buChar char="•"/>
            </a:pPr>
            <a:r>
              <a:rPr lang="en-US" sz="1200" b="0" i="0" u="none" strike="noStrike" kern="1200" baseline="0" dirty="0" smtClean="0">
                <a:solidFill>
                  <a:schemeClr val="tx1"/>
                </a:solidFill>
                <a:latin typeface="+mn-lt"/>
                <a:ea typeface="+mn-ea"/>
                <a:cs typeface="+mn-cs"/>
              </a:rPr>
              <a:t>local governments have attempted to simultaneously strengthen housing development and industrial growth. </a:t>
            </a:r>
          </a:p>
          <a:p>
            <a:pPr marL="171450" indent="-171450">
              <a:buFont typeface="Arial"/>
              <a:buChar char="•"/>
            </a:pPr>
            <a:r>
              <a:rPr lang="en-US" sz="1200" b="0" i="0" u="none" strike="noStrike" kern="1200" baseline="0" dirty="0" smtClean="0">
                <a:solidFill>
                  <a:schemeClr val="tx1"/>
                </a:solidFill>
                <a:latin typeface="+mn-lt"/>
                <a:ea typeface="+mn-ea"/>
                <a:cs typeface="+mn-cs"/>
              </a:rPr>
              <a:t>In contrast to experiences of suburbanization in Western countries, a real estate boom during the early days of suburbanization was not necessarily the result of diversion of excess capital from over-accumulated investments in the manufacturing industry. Rather, it was a consequence of capital accumulation facilitated by land-reserve systems and land-based financing of infrastructure orchestrated by local government. </a:t>
            </a:r>
          </a:p>
          <a:p>
            <a:pPr marL="171450" indent="-171450">
              <a:buFont typeface="Arial"/>
              <a:buChar char="•"/>
            </a:pPr>
            <a:r>
              <a:rPr lang="en-US" sz="1200" b="0" i="0" u="none" strike="noStrike" kern="1200" baseline="0" dirty="0" smtClean="0">
                <a:solidFill>
                  <a:schemeClr val="tx1"/>
                </a:solidFill>
                <a:latin typeface="+mn-lt"/>
                <a:ea typeface="+mn-ea"/>
                <a:cs typeface="+mn-cs"/>
              </a:rPr>
              <a:t>Local governments and their affiliated land-reserve centers and local investment platforms have acted as entrepreneurs by using profits from suburban property development to subsidize industrial investments and fund the infrastructure-supported expansion of outer suburbs. </a:t>
            </a:r>
          </a:p>
          <a:p>
            <a:r>
              <a:rPr lang="en-US" sz="1200" b="0" i="0" u="none" strike="noStrike" kern="1200" baseline="0" dirty="0" smtClean="0">
                <a:solidFill>
                  <a:schemeClr val="tx1"/>
                </a:solidFill>
                <a:latin typeface="+mn-lt"/>
                <a:ea typeface="+mn-ea"/>
                <a:cs typeface="+mn-cs"/>
              </a:rPr>
              <a:t>Policy  Implications: potential risks of land-centered accumulation and provide important reflections upon the theory of David Harvey in the context of urban China.</a:t>
            </a:r>
          </a:p>
          <a:p>
            <a:endParaRPr lang="en-US" sz="1200" b="0" i="0" u="none" strike="noStrike" kern="1200" baseline="0" dirty="0" smtClean="0">
              <a:solidFill>
                <a:schemeClr val="tx1"/>
              </a:solidFill>
              <a:effectLst/>
              <a:latin typeface="+mn-lt"/>
              <a:ea typeface="+mn-ea"/>
              <a:cs typeface="+mn-cs"/>
            </a:endParaRPr>
          </a:p>
          <a:p>
            <a:r>
              <a:rPr lang="en-US" sz="1200" b="0" i="0" u="none" strike="noStrike" kern="1200" baseline="0" dirty="0" smtClean="0">
                <a:solidFill>
                  <a:schemeClr val="tx1"/>
                </a:solidFill>
                <a:latin typeface="+mn-lt"/>
                <a:ea typeface="+mn-ea"/>
                <a:cs typeface="+mn-cs"/>
              </a:rPr>
              <a:t>Location of Hangzhou (a) and conversion of industrial land (b) and</a:t>
            </a:r>
          </a:p>
          <a:p>
            <a:r>
              <a:rPr lang="en-US" sz="1200" b="0" i="0" u="none" strike="noStrike" kern="1200" baseline="0" dirty="0" smtClean="0">
                <a:solidFill>
                  <a:schemeClr val="tx1"/>
                </a:solidFill>
                <a:latin typeface="+mn-lt"/>
                <a:ea typeface="+mn-ea"/>
                <a:cs typeface="+mn-cs"/>
              </a:rPr>
              <a:t>residential land (c) in Hangzhou from 2000 to 2010</a:t>
            </a:r>
            <a:endParaRPr lang="en-US"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1AF1E9F-811D-8942-8880-F8EA4B120AD4}" type="slidenum">
              <a:rPr lang="en-US" smtClean="0"/>
              <a:t>15</a:t>
            </a:fld>
            <a:endParaRPr lang="en-US"/>
          </a:p>
        </p:txBody>
      </p:sp>
    </p:spTree>
    <p:extLst>
      <p:ext uri="{BB962C8B-B14F-4D97-AF65-F5344CB8AC3E}">
        <p14:creationId xmlns:p14="http://schemas.microsoft.com/office/powerpoint/2010/main" val="2853563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b="0" i="0" u="none" strike="noStrike" kern="1200" baseline="0" dirty="0" smtClean="0">
                <a:solidFill>
                  <a:schemeClr val="tx1"/>
                </a:solidFill>
                <a:latin typeface="+mn-lt"/>
                <a:ea typeface="+mn-ea"/>
                <a:cs typeface="+mn-cs"/>
              </a:rPr>
              <a:t>http://dx.doi.org/10.1016/j.landurbplan.2016.11.007 </a:t>
            </a:r>
          </a:p>
          <a:p>
            <a:endParaRPr lang="ro-RO" sz="1200" b="0" i="0" u="none" strike="noStrike" kern="1200" baseline="0" dirty="0" smtClean="0">
              <a:solidFill>
                <a:schemeClr val="tx1"/>
              </a:solidFill>
              <a:latin typeface="+mn-lt"/>
              <a:ea typeface="+mn-ea"/>
              <a:cs typeface="+mn-cs"/>
            </a:endParaRPr>
          </a:p>
          <a:p>
            <a:r>
              <a:rPr lang="en-US" sz="1200" kern="1200" dirty="0" smtClean="0">
                <a:solidFill>
                  <a:schemeClr val="tx1"/>
                </a:solidFill>
                <a:effectLst/>
                <a:latin typeface="+mn-lt"/>
                <a:ea typeface="+mn-ea"/>
                <a:cs typeface="+mn-cs"/>
              </a:rPr>
              <a:t>By using Shanghai, China as a case study, we illustrated how to evaluate the access to public green spaces of an urban periphery and how planning processes can influence the improvement of such access. </a:t>
            </a:r>
          </a:p>
          <a:p>
            <a:r>
              <a:rPr lang="en-US" sz="1200" kern="1200" dirty="0" smtClean="0">
                <a:solidFill>
                  <a:schemeClr val="tx1"/>
                </a:solidFill>
                <a:effectLst/>
                <a:latin typeface="+mn-lt"/>
                <a:ea typeface="+mn-ea"/>
                <a:cs typeface="+mn-cs"/>
              </a:rPr>
              <a:t>We constructed a composite index named the “green accessibility index” (GAI), which measures how well residents are treated in terms of access to different types of public urban green spaces. </a:t>
            </a:r>
          </a:p>
          <a:p>
            <a:r>
              <a:rPr lang="en-US" sz="1200" kern="1200" dirty="0" smtClean="0">
                <a:solidFill>
                  <a:schemeClr val="tx1"/>
                </a:solidFill>
                <a:effectLst/>
                <a:latin typeface="+mn-lt"/>
                <a:ea typeface="+mn-ea"/>
                <a:cs typeface="+mn-cs"/>
              </a:rPr>
              <a:t>Shanghai and its districts have improved their green accessibility index from 2000 to 2010. However, the GAI in the urban periphery fell behind the city average.</a:t>
            </a:r>
          </a:p>
          <a:p>
            <a:r>
              <a:rPr lang="en-US" sz="1200" kern="1200" dirty="0" smtClean="0">
                <a:solidFill>
                  <a:schemeClr val="tx1"/>
                </a:solidFill>
                <a:effectLst/>
                <a:latin typeface="+mn-lt"/>
                <a:ea typeface="+mn-ea"/>
                <a:cs typeface="+mn-cs"/>
              </a:rPr>
              <a:t> Furthermore, while the inner suburbs, especially </a:t>
            </a:r>
            <a:r>
              <a:rPr lang="en-US" sz="1200" kern="1200" dirty="0" err="1" smtClean="0">
                <a:solidFill>
                  <a:schemeClr val="tx1"/>
                </a:solidFill>
                <a:effectLst/>
                <a:latin typeface="+mn-lt"/>
                <a:ea typeface="+mn-ea"/>
                <a:cs typeface="+mn-cs"/>
              </a:rPr>
              <a:t>Pudong</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Baoshan</a:t>
            </a:r>
            <a:r>
              <a:rPr lang="en-US" sz="1200" kern="1200" dirty="0" smtClean="0">
                <a:solidFill>
                  <a:schemeClr val="tx1"/>
                </a:solidFill>
                <a:effectLst/>
                <a:latin typeface="+mn-lt"/>
                <a:ea typeface="+mn-ea"/>
                <a:cs typeface="+mn-cs"/>
              </a:rPr>
              <a:t>, had fared quite well in green accessibility improvement, outer suburbs made moderate progress in comparison to the city average. </a:t>
            </a:r>
          </a:p>
          <a:p>
            <a:r>
              <a:rPr lang="en-US" sz="1200" kern="1200" dirty="0" smtClean="0">
                <a:solidFill>
                  <a:schemeClr val="tx1"/>
                </a:solidFill>
                <a:effectLst/>
                <a:latin typeface="+mn-lt"/>
                <a:ea typeface="+mn-ea"/>
                <a:cs typeface="+mn-cs"/>
              </a:rPr>
              <a:t>We identified hot/cold spots and spatial clustering that had a high/low green accessibility index in the urban periphery. The cold spots are in urgent need of substantial improvements to green space accessibility. </a:t>
            </a:r>
            <a:endParaRPr lang="ro-RO" sz="1200" b="0" i="0" u="none" strike="noStrike" kern="1200" baseline="0" dirty="0" smtClean="0">
              <a:solidFill>
                <a:schemeClr val="tx1"/>
              </a:solidFill>
              <a:latin typeface="+mn-lt"/>
              <a:ea typeface="+mn-ea"/>
              <a:cs typeface="+mn-cs"/>
            </a:endParaRPr>
          </a:p>
          <a:p>
            <a:endParaRPr lang="ro-RO" sz="1200" b="0" i="0" u="none" strike="noStrike" kern="1200" baseline="0" dirty="0" smtClean="0">
              <a:solidFill>
                <a:schemeClr val="tx1"/>
              </a:solidFill>
              <a:latin typeface="+mn-lt"/>
              <a:ea typeface="+mn-ea"/>
              <a:cs typeface="+mn-cs"/>
            </a:endParaRPr>
          </a:p>
          <a:p>
            <a:endParaRPr lang="ro-RO" sz="1200" b="0" i="0" u="none" strike="noStrike" kern="1200" baseline="0" dirty="0" smtClean="0">
              <a:solidFill>
                <a:schemeClr val="tx1"/>
              </a:solidFill>
              <a:latin typeface="+mn-lt"/>
              <a:ea typeface="+mn-ea"/>
              <a:cs typeface="+mn-cs"/>
            </a:endParaRPr>
          </a:p>
          <a:p>
            <a:endParaRPr lang="en-US"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1AF1E9F-811D-8942-8880-F8EA4B120AD4}" type="slidenum">
              <a:rPr lang="en-US" smtClean="0"/>
              <a:t>17</a:t>
            </a:fld>
            <a:endParaRPr lang="en-US"/>
          </a:p>
        </p:txBody>
      </p:sp>
    </p:spTree>
    <p:extLst>
      <p:ext uri="{BB962C8B-B14F-4D97-AF65-F5344CB8AC3E}">
        <p14:creationId xmlns:p14="http://schemas.microsoft.com/office/powerpoint/2010/main" val="2853563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668B9BCA-C066-224F-90D8-A8E8F237C993}" type="datetimeFigureOut">
              <a:rPr lang="en-US" smtClean="0"/>
              <a:t>5/8/17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237106-F2ED-405E-BC33-CC3CF426205F}" type="slidenum">
              <a:rPr lang="en-US" smtClean="0"/>
              <a:pPr/>
              <a:t>‹#›</a:t>
            </a:fld>
            <a:endParaRPr lang="en-US"/>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8B9BCA-C066-224F-90D8-A8E8F237C993}" type="datetimeFigureOut">
              <a:rPr lang="en-US" smtClean="0"/>
              <a:t>5/8/17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6C4336-CD97-8F48-8D00-E308778436D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8B9BCA-C066-224F-90D8-A8E8F237C993}" type="datetimeFigureOut">
              <a:rPr lang="en-US" smtClean="0"/>
              <a:t>5/8/17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6C4336-CD97-8F48-8D00-E308778436DE}"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668B9BCA-C066-224F-90D8-A8E8F237C993}" type="datetimeFigureOut">
              <a:rPr lang="en-US" smtClean="0"/>
              <a:t>5/8/17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6C4336-CD97-8F48-8D00-E308778436DE}" type="slidenum">
              <a:rPr lang="en-US" smtClean="0"/>
              <a:t>‹#›</a:t>
            </a:fld>
            <a:endParaRPr lang="en-US"/>
          </a:p>
        </p:txBody>
      </p:sp>
      <p:sp>
        <p:nvSpPr>
          <p:cNvPr id="8" name="Content Placeholder 7"/>
          <p:cNvSpPr>
            <a:spLocks noGrp="1"/>
          </p:cNvSpPr>
          <p:nvPr>
            <p:ph sz="quarter" idx="13"/>
          </p:nvPr>
        </p:nvSpPr>
        <p:spPr>
          <a:xfrm>
            <a:off x="609600" y="1600200"/>
            <a:ext cx="792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68B9BCA-C066-224F-90D8-A8E8F237C993}" type="datetimeFigureOut">
              <a:rPr lang="en-US" smtClean="0"/>
              <a:t>5/8/17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6C4336-CD97-8F48-8D00-E308778436DE}"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fld id="{668B9BCA-C066-224F-90D8-A8E8F237C993}" type="datetimeFigureOut">
              <a:rPr lang="en-US" smtClean="0"/>
              <a:t>5/8/17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6C4336-CD97-8F48-8D00-E308778436DE}"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668B9BCA-C066-224F-90D8-A8E8F237C993}" type="datetimeFigureOut">
              <a:rPr lang="en-US" smtClean="0"/>
              <a:t>5/8/17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6C4336-CD97-8F48-8D00-E308778436DE}"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68B9BCA-C066-224F-90D8-A8E8F237C993}" type="datetimeFigureOut">
              <a:rPr lang="en-US" smtClean="0"/>
              <a:t>5/8/17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6C4336-CD97-8F48-8D00-E308778436D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8B9BCA-C066-224F-90D8-A8E8F237C993}" type="datetimeFigureOut">
              <a:rPr lang="en-US" smtClean="0"/>
              <a:t>5/8/17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6C4336-CD97-8F48-8D00-E308778436D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8B9BCA-C066-224F-90D8-A8E8F237C993}" type="datetimeFigureOut">
              <a:rPr lang="en-US" smtClean="0"/>
              <a:t>5/8/17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6C4336-CD97-8F48-8D00-E308778436DE}"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8B9BCA-C066-224F-90D8-A8E8F237C993}" type="datetimeFigureOut">
              <a:rPr lang="en-US" smtClean="0"/>
              <a:t>5/8/17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6C4336-CD97-8F48-8D00-E308778436DE}"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668B9BCA-C066-224F-90D8-A8E8F237C993}" type="datetimeFigureOut">
              <a:rPr lang="en-US" smtClean="0"/>
              <a:t>5/8/17</a:t>
            </a:fld>
            <a:endParaRPr lang="en-US"/>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n-US"/>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166C4336-CD97-8F48-8D00-E308778436DE}"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media/image27.jpg"/><Relationship Id="rId5" Type="http://schemas.openxmlformats.org/officeDocument/2006/relationships/image" Target="../media/image28.jpg"/><Relationship Id="rId6"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7.jp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png"/><Relationship Id="rId7" Type="http://schemas.openxmlformats.org/officeDocument/2006/relationships/image" Target="../media/image8.jpe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5.jpg"/></Relationships>
</file>

<file path=ppt/slides/_rels/slide21.xml.rels><?xml version="1.0" encoding="UTF-8" standalone="yes"?>
<Relationships xmlns="http://schemas.openxmlformats.org/package/2006/relationships"><Relationship Id="rId3" Type="http://schemas.openxmlformats.org/officeDocument/2006/relationships/image" Target="../media/image46.jpg"/><Relationship Id="rId4" Type="http://schemas.openxmlformats.org/officeDocument/2006/relationships/image" Target="../media/image47.jpg"/><Relationship Id="rId5" Type="http://schemas.openxmlformats.org/officeDocument/2006/relationships/image" Target="../media/image48.jpg"/><Relationship Id="rId6" Type="http://schemas.openxmlformats.org/officeDocument/2006/relationships/image" Target="../media/image49.jp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g"/><Relationship Id="rId4" Type="http://schemas.openxmlformats.org/officeDocument/2006/relationships/image" Target="../media/image51.jpe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lees.geo.msu.edu/research/UB2017/" TargetMode="External"/><Relationship Id="rId4" Type="http://schemas.openxmlformats.org/officeDocument/2006/relationships/image" Target="../media/image53.png"/><Relationship Id="rId5" Type="http://schemas.openxmlformats.org/officeDocument/2006/relationships/image" Target="../media/image54.png"/><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6.jpg"/><Relationship Id="rId4" Type="http://schemas.openxmlformats.org/officeDocument/2006/relationships/image" Target="../media/image57.jpg"/><Relationship Id="rId5" Type="http://schemas.openxmlformats.org/officeDocument/2006/relationships/image" Target="../media/image58.jpg"/><Relationship Id="rId1" Type="http://schemas.openxmlformats.org/officeDocument/2006/relationships/slideLayout" Target="../slideLayouts/slideLayout3.xml"/><Relationship Id="rId2" Type="http://schemas.openxmlformats.org/officeDocument/2006/relationships/image" Target="../media/image55.gif"/></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1" Type="http://schemas.openxmlformats.org/officeDocument/2006/relationships/slideLayout" Target="../slideLayouts/slideLayout3.xml"/><Relationship Id="rId2" Type="http://schemas.openxmlformats.org/officeDocument/2006/relationships/image" Target="../media/image5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8.xml.rels><?xml version="1.0" encoding="UTF-8" standalone="yes"?>
<Relationships xmlns="http://schemas.openxmlformats.org/package/2006/relationships"><Relationship Id="rId9" Type="http://schemas.openxmlformats.org/officeDocument/2006/relationships/image" Target="../media/image68.png"/><Relationship Id="rId20" Type="http://schemas.openxmlformats.org/officeDocument/2006/relationships/image" Target="../media/image77.jpeg"/><Relationship Id="rId21" Type="http://schemas.openxmlformats.org/officeDocument/2006/relationships/image" Target="../media/image78.jpeg"/><Relationship Id="rId22" Type="http://schemas.openxmlformats.org/officeDocument/2006/relationships/image" Target="../media/image79.jpeg"/><Relationship Id="rId23" Type="http://schemas.openxmlformats.org/officeDocument/2006/relationships/image" Target="../media/image80.jpeg"/><Relationship Id="rId24" Type="http://schemas.openxmlformats.org/officeDocument/2006/relationships/image" Target="../media/image7.png"/><Relationship Id="rId25" Type="http://schemas.openxmlformats.org/officeDocument/2006/relationships/image" Target="../media/image8.jpeg"/><Relationship Id="rId10" Type="http://schemas.openxmlformats.org/officeDocument/2006/relationships/image" Target="../media/image69.png"/><Relationship Id="rId11" Type="http://schemas.openxmlformats.org/officeDocument/2006/relationships/image" Target="../media/image70.jpeg"/><Relationship Id="rId12" Type="http://schemas.openxmlformats.org/officeDocument/2006/relationships/image" Target="../media/image71.png"/><Relationship Id="rId13" Type="http://schemas.openxmlformats.org/officeDocument/2006/relationships/image" Target="../media/image5.jpeg"/><Relationship Id="rId14" Type="http://schemas.openxmlformats.org/officeDocument/2006/relationships/image" Target="../media/image6.jpeg"/><Relationship Id="rId15" Type="http://schemas.openxmlformats.org/officeDocument/2006/relationships/image" Target="../media/image72.png"/><Relationship Id="rId16" Type="http://schemas.openxmlformats.org/officeDocument/2006/relationships/image" Target="../media/image73.jpeg"/><Relationship Id="rId17" Type="http://schemas.openxmlformats.org/officeDocument/2006/relationships/image" Target="../media/image74.jpeg"/><Relationship Id="rId18" Type="http://schemas.openxmlformats.org/officeDocument/2006/relationships/image" Target="../media/image75.emf"/><Relationship Id="rId19" Type="http://schemas.openxmlformats.org/officeDocument/2006/relationships/image" Target="../media/image76.jpeg"/><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62.jpg"/><Relationship Id="rId4" Type="http://schemas.openxmlformats.org/officeDocument/2006/relationships/image" Target="../media/image63.jpg"/><Relationship Id="rId5" Type="http://schemas.openxmlformats.org/officeDocument/2006/relationships/image" Target="../media/image64.jpeg"/><Relationship Id="rId6" Type="http://schemas.openxmlformats.org/officeDocument/2006/relationships/image" Target="../media/image65.jpg"/><Relationship Id="rId7" Type="http://schemas.openxmlformats.org/officeDocument/2006/relationships/image" Target="../media/image66.jpg"/><Relationship Id="rId8" Type="http://schemas.openxmlformats.org/officeDocument/2006/relationships/image" Target="../media/image6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jpg"/><Relationship Id="rId5" Type="http://schemas.openxmlformats.org/officeDocument/2006/relationships/image" Target="../media/image17.jp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4969232"/>
            <a:ext cx="9010316" cy="1258569"/>
          </a:xfrm>
        </p:spPr>
        <p:txBody>
          <a:bodyPr>
            <a:normAutofit/>
          </a:bodyPr>
          <a:lstStyle/>
          <a:p>
            <a:r>
              <a:rPr lang="en-US" dirty="0" smtClean="0"/>
              <a:t>Peilei Fan, Michigan State University</a:t>
            </a:r>
          </a:p>
          <a:p>
            <a:r>
              <a:rPr lang="en-US" dirty="0" smtClean="0"/>
              <a:t>April 12, 2017, NASA LCLUC Science Meeting, Rockville, MD</a:t>
            </a:r>
          </a:p>
          <a:p>
            <a:endParaRPr lang="en-US" dirty="0" smtClean="0"/>
          </a:p>
          <a:p>
            <a:endParaRPr lang="en-US" dirty="0"/>
          </a:p>
        </p:txBody>
      </p:sp>
      <p:pic>
        <p:nvPicPr>
          <p:cNvPr id="5" name="Picture 33" descr="C:\AllData\YGNplanning\Dr Kyaw Latt(photo)\$45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458" y="769938"/>
            <a:ext cx="6318793" cy="4199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4"/>
          <p:cNvSpPr>
            <a:spLocks noChangeArrowheads="1"/>
          </p:cNvSpPr>
          <p:nvPr/>
        </p:nvSpPr>
        <p:spPr bwMode="auto">
          <a:xfrm>
            <a:off x="0" y="0"/>
            <a:ext cx="9144000" cy="769938"/>
          </a:xfrm>
          <a:prstGeom prst="rect">
            <a:avLst/>
          </a:prstGeom>
          <a:solidFill>
            <a:srgbClr val="230C04"/>
          </a:solidFill>
          <a:ln>
            <a:noFill/>
          </a:ln>
          <a:extLst/>
        </p:spPr>
        <p:txBody>
          <a:bodyPr>
            <a:spAutoFit/>
          </a:bodyPr>
          <a:lstStyle/>
          <a:p>
            <a:pPr algn="ctr"/>
            <a:r>
              <a:rPr lang="en-US" sz="2200" b="1" dirty="0"/>
              <a:t>Urbanization and sustainability under global change and transitional economies: Synthesis from Southeast, East, and North Asia (SENA)</a:t>
            </a:r>
            <a:endParaRPr lang="en-US" sz="2200" dirty="0"/>
          </a:p>
        </p:txBody>
      </p:sp>
      <p:sp>
        <p:nvSpPr>
          <p:cNvPr id="6" name="Rectangle 5"/>
          <p:cNvSpPr/>
          <p:nvPr/>
        </p:nvSpPr>
        <p:spPr>
          <a:xfrm>
            <a:off x="0" y="5840576"/>
            <a:ext cx="9144000" cy="1017424"/>
          </a:xfrm>
          <a:prstGeom prst="rect">
            <a:avLst/>
          </a:prstGeom>
          <a:solidFill>
            <a:schemeClr val="bg1"/>
          </a:solidFill>
        </p:spPr>
        <p:txBody>
          <a:bodyPr wrap="square" numCol="2">
            <a:spAutoFit/>
          </a:bodyPr>
          <a:lstStyle/>
          <a:p>
            <a:r>
              <a:rPr lang="en-US" sz="1000" b="1" dirty="0" smtClean="0"/>
              <a:t>Principal Investigators: Peilei Fan (PI)  and </a:t>
            </a:r>
            <a:r>
              <a:rPr lang="en-US" sz="1000" b="1" dirty="0" err="1" smtClean="0"/>
              <a:t>Jiquan</a:t>
            </a:r>
            <a:r>
              <a:rPr lang="en-US" sz="1000" b="1" dirty="0" smtClean="0"/>
              <a:t> Chen (Co-I)</a:t>
            </a:r>
          </a:p>
          <a:p>
            <a:r>
              <a:rPr lang="en-US" sz="1000" b="1" dirty="0" err="1" smtClean="0"/>
              <a:t>Postdoctor</a:t>
            </a:r>
            <a:r>
              <a:rPr lang="en-US" sz="1000" b="1" dirty="0" smtClean="0"/>
              <a:t> associate: </a:t>
            </a:r>
            <a:r>
              <a:rPr lang="en-US" sz="1000" b="1" dirty="0" err="1" smtClean="0"/>
              <a:t>Zutao</a:t>
            </a:r>
            <a:r>
              <a:rPr lang="en-US" sz="1000" b="1" dirty="0" smtClean="0"/>
              <a:t> </a:t>
            </a:r>
            <a:r>
              <a:rPr lang="en-US" sz="1000" b="1" dirty="0" err="1" smtClean="0"/>
              <a:t>Ouyang</a:t>
            </a:r>
            <a:r>
              <a:rPr lang="en-US" sz="1000" b="1" dirty="0" smtClean="0"/>
              <a:t> (MSU)</a:t>
            </a:r>
          </a:p>
          <a:p>
            <a:r>
              <a:rPr lang="en-US" sz="1000" b="1" dirty="0" smtClean="0"/>
              <a:t>Collaborators: </a:t>
            </a:r>
          </a:p>
          <a:p>
            <a:r>
              <a:rPr lang="en-US" sz="1000" b="1" dirty="0" err="1" smtClean="0"/>
              <a:t>Amarjargal</a:t>
            </a:r>
            <a:r>
              <a:rPr lang="en-US" sz="1000" b="1" dirty="0" smtClean="0"/>
              <a:t> </a:t>
            </a:r>
            <a:r>
              <a:rPr lang="en-US" sz="1000" b="1" dirty="0" err="1" smtClean="0"/>
              <a:t>Amartuvshin</a:t>
            </a:r>
            <a:r>
              <a:rPr lang="en-US" sz="1000" b="1" dirty="0" smtClean="0"/>
              <a:t> (</a:t>
            </a:r>
            <a:r>
              <a:rPr lang="en-US" sz="1000" b="1" dirty="0" err="1" smtClean="0"/>
              <a:t>Univ</a:t>
            </a:r>
            <a:r>
              <a:rPr lang="en-US" sz="1000" b="1" dirty="0" smtClean="0"/>
              <a:t> of Humanities, UB, Mongolia),</a:t>
            </a:r>
          </a:p>
          <a:p>
            <a:r>
              <a:rPr lang="en-US" sz="1000" b="1" dirty="0" smtClean="0"/>
              <a:t>Nguyen </a:t>
            </a:r>
            <a:r>
              <a:rPr lang="en-US" sz="1000" b="1" dirty="0" err="1" smtClean="0"/>
              <a:t>Dinh</a:t>
            </a:r>
            <a:r>
              <a:rPr lang="en-US" sz="1000" b="1" dirty="0" smtClean="0"/>
              <a:t> Duong, Nguyen Lam-Dao (Vietnam Academy of Sci. and Tech.), </a:t>
            </a:r>
          </a:p>
          <a:p>
            <a:r>
              <a:rPr lang="en-US" sz="1000" b="1" dirty="0" err="1" smtClean="0"/>
              <a:t>Neang</a:t>
            </a:r>
            <a:r>
              <a:rPr lang="en-US" sz="1000" b="1" dirty="0" smtClean="0"/>
              <a:t> Thy (Ministry of Environment, Cambodia),  </a:t>
            </a:r>
          </a:p>
          <a:p>
            <a:r>
              <a:rPr lang="en-US" sz="1000" b="1" dirty="0" err="1" smtClean="0"/>
              <a:t>Tep</a:t>
            </a:r>
            <a:r>
              <a:rPr lang="en-US" sz="1000" b="1" dirty="0" smtClean="0"/>
              <a:t> </a:t>
            </a:r>
            <a:r>
              <a:rPr lang="en-US" sz="1000" b="1" dirty="0" err="1" smtClean="0"/>
              <a:t>Markathy</a:t>
            </a:r>
            <a:r>
              <a:rPr lang="en-US" sz="1000" b="1" dirty="0" smtClean="0"/>
              <a:t> (Cambodia Institute for Urban Studies)</a:t>
            </a:r>
          </a:p>
          <a:p>
            <a:r>
              <a:rPr lang="en-US" sz="1000" b="1" dirty="0" err="1" smtClean="0"/>
              <a:t>Outhailak</a:t>
            </a:r>
            <a:r>
              <a:rPr lang="en-US" sz="1000" b="1" dirty="0" smtClean="0"/>
              <a:t> </a:t>
            </a:r>
            <a:r>
              <a:rPr lang="en-US" sz="1000" b="1" dirty="0" err="1" smtClean="0"/>
              <a:t>Souphanthalop</a:t>
            </a:r>
            <a:r>
              <a:rPr lang="en-US" sz="1000" b="1" dirty="0" smtClean="0"/>
              <a:t> (Lao</a:t>
            </a:r>
            <a:r>
              <a:rPr lang="en-US" sz="1000" b="1" baseline="0" dirty="0" smtClean="0"/>
              <a:t> PDR)</a:t>
            </a:r>
            <a:endParaRPr lang="en-US" sz="1000" b="1" dirty="0" smtClean="0"/>
          </a:p>
          <a:p>
            <a:r>
              <a:rPr lang="en-US" sz="1000" b="1" dirty="0" err="1" smtClean="0"/>
              <a:t>Zaw</a:t>
            </a:r>
            <a:r>
              <a:rPr lang="en-US" sz="1000" b="1" dirty="0" smtClean="0"/>
              <a:t> </a:t>
            </a:r>
            <a:r>
              <a:rPr lang="en-US" sz="1000" b="1" dirty="0" err="1" smtClean="0"/>
              <a:t>Naing</a:t>
            </a:r>
            <a:r>
              <a:rPr lang="en-US" sz="1000" b="1" dirty="0" smtClean="0"/>
              <a:t> (Mandalay Technology, Myanmar), </a:t>
            </a:r>
            <a:r>
              <a:rPr lang="en-US" sz="1000" b="1" dirty="0" err="1" smtClean="0"/>
              <a:t>Zin</a:t>
            </a:r>
            <a:r>
              <a:rPr lang="en-US" sz="1000" b="1" dirty="0" smtClean="0"/>
              <a:t> </a:t>
            </a:r>
            <a:r>
              <a:rPr lang="en-US" sz="1000" b="1" dirty="0" err="1" smtClean="0"/>
              <a:t>Nwe</a:t>
            </a:r>
            <a:r>
              <a:rPr lang="en-US" sz="1000" b="1" dirty="0" smtClean="0"/>
              <a:t> </a:t>
            </a:r>
            <a:r>
              <a:rPr lang="en-US" sz="1000" b="1" dirty="0" err="1" smtClean="0"/>
              <a:t>Myint</a:t>
            </a:r>
            <a:r>
              <a:rPr lang="en-US" sz="1000" b="1" dirty="0" smtClean="0"/>
              <a:t> (Yangon </a:t>
            </a:r>
            <a:r>
              <a:rPr lang="en-US" sz="1000" b="1" dirty="0" err="1" smtClean="0"/>
              <a:t>Univ</a:t>
            </a:r>
            <a:r>
              <a:rPr lang="en-US" sz="1000" b="1" dirty="0" smtClean="0"/>
              <a:t>)</a:t>
            </a:r>
          </a:p>
          <a:p>
            <a:r>
              <a:rPr lang="en-US" sz="1000" b="1" dirty="0" smtClean="0"/>
              <a:t>Steve </a:t>
            </a:r>
            <a:r>
              <a:rPr lang="en-US" sz="1000" b="1" dirty="0" err="1" smtClean="0"/>
              <a:t>Leisz</a:t>
            </a:r>
            <a:r>
              <a:rPr lang="en-US" sz="1000" b="1" dirty="0" smtClean="0"/>
              <a:t> (Colorado State </a:t>
            </a:r>
            <a:r>
              <a:rPr lang="en-US" sz="1000" b="1" dirty="0" err="1" smtClean="0"/>
              <a:t>Univ</a:t>
            </a:r>
            <a:r>
              <a:rPr lang="en-US" sz="1000" b="1" dirty="0" smtClean="0"/>
              <a:t>),</a:t>
            </a:r>
            <a:r>
              <a:rPr lang="en-US" sz="1000" b="1" baseline="0" dirty="0" smtClean="0"/>
              <a:t> </a:t>
            </a:r>
            <a:r>
              <a:rPr lang="en-US" sz="1000" b="1" dirty="0" err="1" smtClean="0"/>
              <a:t>Mingliang</a:t>
            </a:r>
            <a:r>
              <a:rPr lang="en-US" sz="1000" b="1" dirty="0" smtClean="0"/>
              <a:t> Liu (Washington State Univ.),</a:t>
            </a:r>
          </a:p>
          <a:p>
            <a:r>
              <a:rPr lang="en-US" sz="1000" b="1" dirty="0" smtClean="0"/>
              <a:t>Tatiana </a:t>
            </a:r>
            <a:r>
              <a:rPr lang="en-US" sz="1000" b="1" dirty="0" err="1" smtClean="0"/>
              <a:t>Loboda</a:t>
            </a:r>
            <a:r>
              <a:rPr lang="en-US" sz="1000" b="1" dirty="0" smtClean="0"/>
              <a:t> (Univ. of Maryland, College Park),</a:t>
            </a:r>
            <a:r>
              <a:rPr lang="en-US" sz="1000" b="1" baseline="0" dirty="0" smtClean="0"/>
              <a:t> </a:t>
            </a:r>
            <a:r>
              <a:rPr lang="en-US" sz="1000" b="1" dirty="0" err="1" smtClean="0"/>
              <a:t>Soe</a:t>
            </a:r>
            <a:r>
              <a:rPr lang="en-US" sz="1000" b="1" dirty="0" smtClean="0"/>
              <a:t> </a:t>
            </a:r>
            <a:r>
              <a:rPr lang="en-US" sz="1000" b="1" dirty="0" err="1" smtClean="0"/>
              <a:t>Myint</a:t>
            </a:r>
            <a:r>
              <a:rPr lang="en-US" sz="1000" b="1" dirty="0" smtClean="0"/>
              <a:t> (Arizona State U.), </a:t>
            </a:r>
          </a:p>
          <a:p>
            <a:r>
              <a:rPr lang="en-US" sz="1000" b="1" dirty="0" smtClean="0"/>
              <a:t>Annemarie Schneider (Univ. of Wisconsin-Madison)</a:t>
            </a:r>
          </a:p>
        </p:txBody>
      </p:sp>
      <p:sp>
        <p:nvSpPr>
          <p:cNvPr id="4" name="Rectangle 3"/>
          <p:cNvSpPr/>
          <p:nvPr/>
        </p:nvSpPr>
        <p:spPr>
          <a:xfrm>
            <a:off x="165485" y="769938"/>
            <a:ext cx="1215973" cy="369332"/>
          </a:xfrm>
          <a:prstGeom prst="rect">
            <a:avLst/>
          </a:prstGeom>
        </p:spPr>
        <p:txBody>
          <a:bodyPr wrap="none">
            <a:spAutoFit/>
          </a:bodyPr>
          <a:lstStyle/>
          <a:p>
            <a:r>
              <a:rPr lang="en-US" dirty="0" err="1">
                <a:solidFill>
                  <a:srgbClr val="FF0000"/>
                </a:solidFill>
              </a:rPr>
              <a:t>senacgc.org</a:t>
            </a:r>
            <a:endParaRPr lang="en-US" dirty="0">
              <a:solidFill>
                <a:srgbClr val="FF0000"/>
              </a:solidFill>
            </a:endParaRPr>
          </a:p>
        </p:txBody>
      </p:sp>
    </p:spTree>
    <p:extLst>
      <p:ext uri="{BB962C8B-B14F-4D97-AF65-F5344CB8AC3E}">
        <p14:creationId xmlns:p14="http://schemas.microsoft.com/office/powerpoint/2010/main" val="394795168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drivers and spatial determinants</a:t>
            </a:r>
            <a:endParaRPr lang="en-US" dirty="0"/>
          </a:p>
        </p:txBody>
      </p:sp>
      <p:sp>
        <p:nvSpPr>
          <p:cNvPr id="3" name="Text Placeholder 2"/>
          <p:cNvSpPr>
            <a:spLocks noGrp="1"/>
          </p:cNvSpPr>
          <p:nvPr>
            <p:ph type="body" idx="1"/>
          </p:nvPr>
        </p:nvSpPr>
        <p:spPr/>
        <p:txBody>
          <a:bodyPr>
            <a:normAutofit fontScale="85000" lnSpcReduction="20000"/>
          </a:bodyPr>
          <a:lstStyle/>
          <a:p>
            <a:pPr marL="342900" indent="-342900">
              <a:buFont typeface="+mj-lt"/>
              <a:buAutoNum type="arabicPeriod"/>
            </a:pPr>
            <a:r>
              <a:rPr lang="en-US" dirty="0"/>
              <a:t>Economic development &amp; Institutions (2 SENA cities): Hohhot and UB </a:t>
            </a:r>
          </a:p>
          <a:p>
            <a:pPr marL="342900" indent="-342900">
              <a:buFont typeface="+mj-lt"/>
              <a:buAutoNum type="arabicPeriod"/>
            </a:pPr>
            <a:r>
              <a:rPr lang="en-US" dirty="0"/>
              <a:t>Post-industrialization and globalization (SENA </a:t>
            </a:r>
            <a:r>
              <a:rPr lang="en-US" dirty="0" err="1"/>
              <a:t>vs</a:t>
            </a:r>
            <a:r>
              <a:rPr lang="en-US" dirty="0"/>
              <a:t> non-SENA city): Shanghai vs. Barcelona</a:t>
            </a:r>
          </a:p>
          <a:p>
            <a:pPr marL="342900" indent="-342900">
              <a:buFont typeface="+mj-lt"/>
              <a:buAutoNum type="arabicPeriod"/>
            </a:pPr>
            <a:r>
              <a:rPr lang="en-US" dirty="0"/>
              <a:t>Urban green space affect PM2.5?</a:t>
            </a:r>
          </a:p>
          <a:p>
            <a:pPr marL="342900" indent="-342900">
              <a:buFont typeface="+mj-lt"/>
              <a:buAutoNum type="arabicPeriod"/>
            </a:pPr>
            <a:r>
              <a:rPr lang="en-US" dirty="0"/>
              <a:t>Suburban residential land development – Spatial determinant: Case of Hangzhou </a:t>
            </a:r>
          </a:p>
          <a:p>
            <a:pPr marL="342900" indent="-342900">
              <a:buFont typeface="+mj-lt"/>
              <a:buAutoNum type="arabicPeriod"/>
            </a:pPr>
            <a:r>
              <a:rPr lang="en-US" dirty="0"/>
              <a:t>Suburbanization and capital </a:t>
            </a:r>
            <a:r>
              <a:rPr lang="en-US" dirty="0" smtClean="0"/>
              <a:t>accumulation</a:t>
            </a:r>
            <a:endParaRPr lang="en-US" dirty="0"/>
          </a:p>
        </p:txBody>
      </p:sp>
      <p:sp>
        <p:nvSpPr>
          <p:cNvPr id="4" name="Rectangle 4"/>
          <p:cNvSpPr>
            <a:spLocks noChangeArrowheads="1"/>
          </p:cNvSpPr>
          <p:nvPr/>
        </p:nvSpPr>
        <p:spPr bwMode="auto">
          <a:xfrm>
            <a:off x="0" y="0"/>
            <a:ext cx="9144000" cy="769938"/>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200" b="1" dirty="0"/>
              <a:t>Urbanization and sustainability under global change and transitional economies: Synthesis from Southeast, East, and North Asia (SENA)</a:t>
            </a:r>
            <a:endParaRPr lang="en-US" sz="2200" dirty="0"/>
          </a:p>
        </p:txBody>
      </p:sp>
    </p:spTree>
    <p:extLst>
      <p:ext uri="{BB962C8B-B14F-4D97-AF65-F5344CB8AC3E}">
        <p14:creationId xmlns:p14="http://schemas.microsoft.com/office/powerpoint/2010/main" val="211861418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0980"/>
            <a:ext cx="4978400" cy="738664"/>
          </a:xfrm>
          <a:prstGeom prst="rect">
            <a:avLst/>
          </a:prstGeom>
        </p:spPr>
        <p:txBody>
          <a:bodyPr wrap="square">
            <a:spAutoFit/>
          </a:bodyPr>
          <a:lstStyle/>
          <a:p>
            <a:r>
              <a:rPr lang="en-US" sz="1400" b="1" dirty="0" smtClean="0">
                <a:solidFill>
                  <a:srgbClr val="FF0000"/>
                </a:solidFill>
              </a:rPr>
              <a:t>2. Drivers and determinants of urban LCLUC and urban environment</a:t>
            </a:r>
          </a:p>
          <a:p>
            <a:r>
              <a:rPr lang="en-US" sz="1400" b="1" dirty="0" smtClean="0">
                <a:solidFill>
                  <a:srgbClr val="FF0000"/>
                </a:solidFill>
              </a:rPr>
              <a:t> (1) Economic development &amp; Institutions</a:t>
            </a:r>
            <a:r>
              <a:rPr lang="en-US" sz="1400" b="1" dirty="0">
                <a:solidFill>
                  <a:srgbClr val="FF0000"/>
                </a:solidFill>
              </a:rPr>
              <a:t> </a:t>
            </a:r>
            <a:r>
              <a:rPr lang="en-US" sz="1400" b="1" dirty="0" smtClean="0">
                <a:solidFill>
                  <a:srgbClr val="FF0000"/>
                </a:solidFill>
              </a:rPr>
              <a:t>(2 SENA cities):</a:t>
            </a:r>
          </a:p>
          <a:p>
            <a:r>
              <a:rPr lang="en-US" sz="1400" b="1" dirty="0" smtClean="0">
                <a:solidFill>
                  <a:srgbClr val="FF0000"/>
                </a:solidFill>
              </a:rPr>
              <a:t> Hohhot and UB </a:t>
            </a:r>
            <a:endParaRPr lang="en-US" sz="1400" b="1" dirty="0">
              <a:solidFill>
                <a:srgbClr val="FF0000"/>
              </a:solidFill>
            </a:endParaRPr>
          </a:p>
        </p:txBody>
      </p:sp>
      <p:pic>
        <p:nvPicPr>
          <p:cNvPr id="2" name="Picture 1"/>
          <p:cNvPicPr>
            <a:picLocks noChangeAspect="1"/>
          </p:cNvPicPr>
          <p:nvPr/>
        </p:nvPicPr>
        <p:blipFill>
          <a:blip r:embed="rId2"/>
          <a:stretch>
            <a:fillRect/>
          </a:stretch>
        </p:blipFill>
        <p:spPr>
          <a:xfrm>
            <a:off x="0" y="812318"/>
            <a:ext cx="3405415" cy="1487952"/>
          </a:xfrm>
          <a:prstGeom prst="rect">
            <a:avLst/>
          </a:prstGeom>
        </p:spPr>
      </p:pic>
      <p:pic>
        <p:nvPicPr>
          <p:cNvPr id="3" name="Picture 2"/>
          <p:cNvPicPr>
            <a:picLocks noChangeAspect="1"/>
          </p:cNvPicPr>
          <p:nvPr/>
        </p:nvPicPr>
        <p:blipFill>
          <a:blip r:embed="rId3"/>
          <a:stretch>
            <a:fillRect/>
          </a:stretch>
        </p:blipFill>
        <p:spPr>
          <a:xfrm>
            <a:off x="5095962" y="409923"/>
            <a:ext cx="3771900" cy="1890347"/>
          </a:xfrm>
          <a:prstGeom prst="rect">
            <a:avLst/>
          </a:prstGeom>
        </p:spPr>
      </p:pic>
      <p:pic>
        <p:nvPicPr>
          <p:cNvPr id="7" name="Picture 6"/>
          <p:cNvPicPr>
            <a:picLocks noChangeAspect="1"/>
          </p:cNvPicPr>
          <p:nvPr/>
        </p:nvPicPr>
        <p:blipFill>
          <a:blip r:embed="rId4"/>
          <a:stretch>
            <a:fillRect/>
          </a:stretch>
        </p:blipFill>
        <p:spPr>
          <a:xfrm>
            <a:off x="0" y="2483537"/>
            <a:ext cx="4610100" cy="2758118"/>
          </a:xfrm>
          <a:prstGeom prst="rect">
            <a:avLst/>
          </a:prstGeom>
        </p:spPr>
      </p:pic>
      <p:pic>
        <p:nvPicPr>
          <p:cNvPr id="8" name="Picture 7"/>
          <p:cNvPicPr>
            <a:picLocks noChangeAspect="1"/>
          </p:cNvPicPr>
          <p:nvPr/>
        </p:nvPicPr>
        <p:blipFill>
          <a:blip r:embed="rId5"/>
          <a:stretch>
            <a:fillRect/>
          </a:stretch>
        </p:blipFill>
        <p:spPr>
          <a:xfrm>
            <a:off x="4816562" y="2508639"/>
            <a:ext cx="4051300" cy="2688165"/>
          </a:xfrm>
          <a:prstGeom prst="rect">
            <a:avLst/>
          </a:prstGeom>
        </p:spPr>
      </p:pic>
      <p:sp>
        <p:nvSpPr>
          <p:cNvPr id="9" name="Rectangle 8"/>
          <p:cNvSpPr/>
          <p:nvPr/>
        </p:nvSpPr>
        <p:spPr>
          <a:xfrm>
            <a:off x="4816562" y="2265863"/>
            <a:ext cx="4165600" cy="246221"/>
          </a:xfrm>
          <a:prstGeom prst="rect">
            <a:avLst/>
          </a:prstGeom>
        </p:spPr>
        <p:txBody>
          <a:bodyPr wrap="square">
            <a:spAutoFit/>
          </a:bodyPr>
          <a:lstStyle/>
          <a:p>
            <a:r>
              <a:rPr lang="en-US" sz="1000" b="1" dirty="0">
                <a:solidFill>
                  <a:srgbClr val="FF0000"/>
                </a:solidFill>
              </a:rPr>
              <a:t>Impact of institutional intervention on urban growth and economic development</a:t>
            </a:r>
            <a:endParaRPr lang="en-US" sz="1000" dirty="0"/>
          </a:p>
        </p:txBody>
      </p:sp>
      <p:sp>
        <p:nvSpPr>
          <p:cNvPr id="11" name="Rectangle 10"/>
          <p:cNvSpPr/>
          <p:nvPr/>
        </p:nvSpPr>
        <p:spPr>
          <a:xfrm>
            <a:off x="4981663" y="195540"/>
            <a:ext cx="4000499" cy="246221"/>
          </a:xfrm>
          <a:prstGeom prst="rect">
            <a:avLst/>
          </a:prstGeom>
        </p:spPr>
        <p:txBody>
          <a:bodyPr wrap="square">
            <a:spAutoFit/>
          </a:bodyPr>
          <a:lstStyle/>
          <a:p>
            <a:r>
              <a:rPr lang="en-US" sz="1000" b="1" dirty="0">
                <a:solidFill>
                  <a:srgbClr val="FF0000"/>
                </a:solidFill>
              </a:rPr>
              <a:t>R</a:t>
            </a:r>
            <a:r>
              <a:rPr lang="en-US" sz="1000" b="1" dirty="0" smtClean="0">
                <a:solidFill>
                  <a:srgbClr val="FF0000"/>
                </a:solidFill>
              </a:rPr>
              <a:t>elationship between economic </a:t>
            </a:r>
            <a:r>
              <a:rPr lang="en-US" sz="1000" b="1" dirty="0">
                <a:solidFill>
                  <a:srgbClr val="FF0000"/>
                </a:solidFill>
              </a:rPr>
              <a:t>development and urban population growth</a:t>
            </a:r>
            <a:endParaRPr lang="en-US" sz="1000" dirty="0"/>
          </a:p>
        </p:txBody>
      </p:sp>
      <p:sp>
        <p:nvSpPr>
          <p:cNvPr id="13" name="Rectangle 12"/>
          <p:cNvSpPr/>
          <p:nvPr/>
        </p:nvSpPr>
        <p:spPr>
          <a:xfrm>
            <a:off x="-50800" y="2237316"/>
            <a:ext cx="4702263" cy="246221"/>
          </a:xfrm>
          <a:prstGeom prst="rect">
            <a:avLst/>
          </a:prstGeom>
        </p:spPr>
        <p:txBody>
          <a:bodyPr wrap="square">
            <a:spAutoFit/>
          </a:bodyPr>
          <a:lstStyle/>
          <a:p>
            <a:r>
              <a:rPr lang="en-US" sz="1000" b="1" dirty="0" smtClean="0">
                <a:solidFill>
                  <a:srgbClr val="FF0000"/>
                </a:solidFill>
              </a:rPr>
              <a:t>Air pollution and </a:t>
            </a:r>
            <a:r>
              <a:rPr lang="en-US" sz="1000" b="1" dirty="0">
                <a:solidFill>
                  <a:srgbClr val="FF0000"/>
                </a:solidFill>
              </a:rPr>
              <a:t>its </a:t>
            </a:r>
            <a:r>
              <a:rPr lang="en-US" sz="1000" b="1" dirty="0" smtClean="0">
                <a:solidFill>
                  <a:srgbClr val="FF0000"/>
                </a:solidFill>
              </a:rPr>
              <a:t>relationship </a:t>
            </a:r>
            <a:r>
              <a:rPr lang="en-US" sz="1000" b="1" dirty="0">
                <a:solidFill>
                  <a:srgbClr val="FF0000"/>
                </a:solidFill>
              </a:rPr>
              <a:t>with economic development and urban population growth</a:t>
            </a:r>
            <a:endParaRPr lang="en-US" sz="1000" dirty="0"/>
          </a:p>
        </p:txBody>
      </p:sp>
      <p:sp>
        <p:nvSpPr>
          <p:cNvPr id="14" name="Rectangle 13"/>
          <p:cNvSpPr/>
          <p:nvPr/>
        </p:nvSpPr>
        <p:spPr>
          <a:xfrm>
            <a:off x="0" y="5218430"/>
            <a:ext cx="9144000" cy="1631216"/>
          </a:xfrm>
          <a:prstGeom prst="rect">
            <a:avLst/>
          </a:prstGeom>
          <a:solidFill>
            <a:srgbClr val="000000"/>
          </a:solidFill>
          <a:ln>
            <a:solidFill>
              <a:srgbClr val="B7DEE8"/>
            </a:solidFill>
          </a:ln>
        </p:spPr>
        <p:txBody>
          <a:bodyPr wrap="square">
            <a:spAutoFit/>
          </a:bodyPr>
          <a:lstStyle/>
          <a:p>
            <a:r>
              <a:rPr lang="en-US" sz="1000" dirty="0" smtClean="0">
                <a:solidFill>
                  <a:srgbClr val="FFFFFF"/>
                </a:solidFill>
              </a:rPr>
              <a:t>Main research </a:t>
            </a:r>
            <a:r>
              <a:rPr lang="en-US" sz="1000" dirty="0">
                <a:solidFill>
                  <a:srgbClr val="FFFFFF"/>
                </a:solidFill>
              </a:rPr>
              <a:t>findings </a:t>
            </a:r>
            <a:endParaRPr lang="en-US" sz="1000" dirty="0" smtClean="0">
              <a:solidFill>
                <a:srgbClr val="FFFFFF"/>
              </a:solidFill>
            </a:endParaRPr>
          </a:p>
          <a:p>
            <a:r>
              <a:rPr lang="en-US" sz="1000" dirty="0" smtClean="0">
                <a:solidFill>
                  <a:srgbClr val="FFFFFF"/>
                </a:solidFill>
              </a:rPr>
              <a:t>(1) the </a:t>
            </a:r>
            <a:r>
              <a:rPr lang="en-US" sz="1000" dirty="0">
                <a:solidFill>
                  <a:srgbClr val="FFFFFF"/>
                </a:solidFill>
              </a:rPr>
              <a:t>co-evolution of urbanization, economic development, and environmental change; </a:t>
            </a:r>
          </a:p>
          <a:p>
            <a:pPr marL="228600" indent="-228600">
              <a:buFont typeface="Arial"/>
              <a:buChar char="•"/>
              <a:defRPr/>
            </a:pPr>
            <a:r>
              <a:rPr lang="en-US" sz="1000" dirty="0">
                <a:solidFill>
                  <a:srgbClr val="FFFFFF"/>
                </a:solidFill>
              </a:rPr>
              <a:t>while economic development serves as an essential driver for urban growth, its impact on urbanization seems to decrease over time </a:t>
            </a:r>
          </a:p>
          <a:p>
            <a:pPr marL="228600" indent="-228600">
              <a:buFont typeface="Arial"/>
              <a:buChar char="•"/>
              <a:defRPr/>
            </a:pPr>
            <a:r>
              <a:rPr lang="en-US" sz="1000" dirty="0">
                <a:solidFill>
                  <a:srgbClr val="FFFFFF"/>
                </a:solidFill>
              </a:rPr>
              <a:t>E.g., concentrations of air pollutants initially increased and then decreased as </a:t>
            </a:r>
            <a:r>
              <a:rPr lang="en-US" sz="1000" dirty="0" err="1">
                <a:solidFill>
                  <a:srgbClr val="FFFFFF"/>
                </a:solidFill>
              </a:rPr>
              <a:t>GDPpc</a:t>
            </a:r>
            <a:r>
              <a:rPr lang="en-US" sz="1000" dirty="0">
                <a:solidFill>
                  <a:srgbClr val="FFFFFF"/>
                </a:solidFill>
              </a:rPr>
              <a:t> increased, can be partly explained by the Environmental Kuznets Curve concept (air pollution first gets worse but then gets better when </a:t>
            </a:r>
            <a:r>
              <a:rPr lang="en-US" sz="1000" dirty="0" err="1">
                <a:solidFill>
                  <a:srgbClr val="FFFFFF"/>
                </a:solidFill>
              </a:rPr>
              <a:t>GDPpc</a:t>
            </a:r>
            <a:r>
              <a:rPr lang="en-US" sz="1000" dirty="0">
                <a:solidFill>
                  <a:srgbClr val="FFFFFF"/>
                </a:solidFill>
              </a:rPr>
              <a:t> increases</a:t>
            </a:r>
            <a:r>
              <a:rPr lang="en-US" sz="1000" dirty="0" smtClean="0">
                <a:solidFill>
                  <a:srgbClr val="FFFFFF"/>
                </a:solidFill>
              </a:rPr>
              <a:t>)</a:t>
            </a:r>
            <a:endParaRPr lang="en-US" sz="1000" dirty="0">
              <a:solidFill>
                <a:srgbClr val="FFFFFF"/>
              </a:solidFill>
            </a:endParaRPr>
          </a:p>
          <a:p>
            <a:pPr>
              <a:defRPr/>
            </a:pPr>
            <a:r>
              <a:rPr lang="en-US" sz="1000" dirty="0">
                <a:solidFill>
                  <a:srgbClr val="FFFFFF"/>
                </a:solidFill>
              </a:rPr>
              <a:t>(2) the urbanization of transitional economies has been driven by the change of the economic structure, i.e., the development by both manufacturing and tertiary sectors and the change in the primary sector.  This is different from either developed countries whose urbanization was mainly pulled by industrialization or from low-income, developing countries whose urbanization was pushed by poverty in rural areas. </a:t>
            </a:r>
          </a:p>
          <a:p>
            <a:pPr>
              <a:defRPr/>
            </a:pPr>
            <a:r>
              <a:rPr lang="en-US" sz="1000" dirty="0">
                <a:solidFill>
                  <a:srgbClr val="FFFFFF"/>
                </a:solidFill>
              </a:rPr>
              <a:t>(3) the increasing integration with the global economy in the recent decade and the institutional force, despite the transition from central planning to the market paradigm, have stood out remarkably as key determinants for urbanization </a:t>
            </a:r>
          </a:p>
        </p:txBody>
      </p:sp>
    </p:spTree>
    <p:extLst>
      <p:ext uri="{BB962C8B-B14F-4D97-AF65-F5344CB8AC3E}">
        <p14:creationId xmlns:p14="http://schemas.microsoft.com/office/powerpoint/2010/main" val="198107065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2572" y="3482415"/>
            <a:ext cx="6476846" cy="246221"/>
          </a:xfrm>
          <a:prstGeom prst="rect">
            <a:avLst/>
          </a:prstGeom>
        </p:spPr>
        <p:txBody>
          <a:bodyPr wrap="square">
            <a:spAutoFit/>
          </a:bodyPr>
          <a:lstStyle/>
          <a:p>
            <a:r>
              <a:rPr lang="en-US" sz="1000" b="1" dirty="0">
                <a:solidFill>
                  <a:srgbClr val="FF0000"/>
                </a:solidFill>
              </a:rPr>
              <a:t>relationships between economic development, globalization, and environmental </a:t>
            </a:r>
            <a:r>
              <a:rPr lang="en-US" sz="1000" b="1" dirty="0" smtClean="0">
                <a:solidFill>
                  <a:srgbClr val="FF0000"/>
                </a:solidFill>
              </a:rPr>
              <a:t>quality (PLS-SEM modeling results)</a:t>
            </a:r>
          </a:p>
        </p:txBody>
      </p:sp>
      <p:sp>
        <p:nvSpPr>
          <p:cNvPr id="14" name="Rectangle 13"/>
          <p:cNvSpPr/>
          <p:nvPr/>
        </p:nvSpPr>
        <p:spPr>
          <a:xfrm>
            <a:off x="0" y="5341495"/>
            <a:ext cx="9144000" cy="1631216"/>
          </a:xfrm>
          <a:prstGeom prst="rect">
            <a:avLst/>
          </a:prstGeom>
          <a:solidFill>
            <a:srgbClr val="000000"/>
          </a:solidFill>
          <a:ln>
            <a:solidFill>
              <a:srgbClr val="B7DEE8"/>
            </a:solidFill>
          </a:ln>
        </p:spPr>
        <p:txBody>
          <a:bodyPr wrap="square">
            <a:spAutoFit/>
          </a:bodyPr>
          <a:lstStyle/>
          <a:p>
            <a:pPr>
              <a:defRPr/>
            </a:pPr>
            <a:r>
              <a:rPr lang="en-US" sz="1000" b="1" dirty="0" smtClean="0"/>
              <a:t>research questions:</a:t>
            </a:r>
            <a:endParaRPr lang="en-US" sz="1000" b="1" dirty="0"/>
          </a:p>
          <a:p>
            <a:pPr marL="228600" indent="-228600">
              <a:buFontTx/>
              <a:buAutoNum type="arabicParenBoth"/>
              <a:defRPr/>
            </a:pPr>
            <a:r>
              <a:rPr lang="en-US" sz="1000" b="1" dirty="0"/>
              <a:t>What are the spatiotemporal changes in urban built-up land and green space in Barcelona and Shanghai? </a:t>
            </a:r>
          </a:p>
          <a:p>
            <a:pPr>
              <a:defRPr/>
            </a:pPr>
            <a:r>
              <a:rPr lang="en-US" sz="1000" b="1" dirty="0"/>
              <a:t>(2) What are the relationships between economic development, exemplified by post-industrialization, globalization, and urban green space? </a:t>
            </a:r>
            <a:endParaRPr lang="en-US" sz="1000" b="1" dirty="0" smtClean="0"/>
          </a:p>
          <a:p>
            <a:pPr>
              <a:defRPr/>
            </a:pPr>
            <a:r>
              <a:rPr lang="en-US" sz="1000" b="1" dirty="0" smtClean="0"/>
              <a:t>Findings</a:t>
            </a:r>
            <a:endParaRPr lang="en-US" sz="1000" b="1" dirty="0"/>
          </a:p>
          <a:p>
            <a:pPr marL="228600" indent="-228600">
              <a:buFontTx/>
              <a:buAutoNum type="arabicParenBoth"/>
              <a:defRPr/>
            </a:pPr>
            <a:r>
              <a:rPr lang="en-US" sz="1000" b="1" dirty="0" smtClean="0"/>
              <a:t>urban </a:t>
            </a:r>
            <a:r>
              <a:rPr lang="en-US" sz="1000" b="1" dirty="0"/>
              <a:t>expansion in Barcelona beginning in the 1960s–1970s and in Shanghai in the last decade. </a:t>
            </a:r>
            <a:endParaRPr lang="en-US" sz="1000" b="1" dirty="0" smtClean="0"/>
          </a:p>
          <a:p>
            <a:pPr marL="228600" indent="-228600">
              <a:buFontTx/>
              <a:buAutoNum type="arabicParenBoth"/>
              <a:defRPr/>
            </a:pPr>
            <a:r>
              <a:rPr lang="en-US" sz="1000" b="1" dirty="0" smtClean="0"/>
              <a:t>Barcelona’s urban green space and green space per capita began declining between the 1950s and 1990s, they increased slightly over the past two decades. Shanghai, has consistently and significantly improved urban green space and green space per capita over the past six decades, especially since the economic reform in 1978. </a:t>
            </a:r>
          </a:p>
          <a:p>
            <a:pPr marL="228600" indent="-228600">
              <a:buFontTx/>
              <a:buAutoNum type="arabicParenBoth"/>
              <a:defRPr/>
            </a:pPr>
            <a:r>
              <a:rPr lang="en-US" sz="1000" b="1" dirty="0" smtClean="0">
                <a:solidFill>
                  <a:srgbClr val="FF0000"/>
                </a:solidFill>
              </a:rPr>
              <a:t>Economic development: a </a:t>
            </a:r>
            <a:r>
              <a:rPr lang="en-US" sz="1000" b="1" dirty="0">
                <a:solidFill>
                  <a:srgbClr val="FF0000"/>
                </a:solidFill>
              </a:rPr>
              <a:t>direct and significant influence on urban green space for both cities </a:t>
            </a:r>
            <a:r>
              <a:rPr lang="en-US" sz="1000" b="1" dirty="0"/>
              <a:t>and post-industrialization had served as the main driving </a:t>
            </a:r>
            <a:r>
              <a:rPr lang="en-US" sz="1000" b="1" dirty="0" smtClean="0"/>
              <a:t> force</a:t>
            </a:r>
          </a:p>
          <a:p>
            <a:pPr marL="228600" indent="-228600">
              <a:buFont typeface="Arial"/>
              <a:buChar char="•"/>
              <a:defRPr/>
            </a:pPr>
            <a:r>
              <a:rPr lang="en-US" sz="1000" b="1" dirty="0" smtClean="0"/>
              <a:t>aspiration </a:t>
            </a:r>
            <a:r>
              <a:rPr lang="en-US" sz="1000" b="1" dirty="0"/>
              <a:t>to become a global or globalizing city </a:t>
            </a:r>
            <a:r>
              <a:rPr lang="en-US" sz="1000" b="1" dirty="0" smtClean="0"/>
              <a:t>( </a:t>
            </a:r>
            <a:r>
              <a:rPr lang="en-US" sz="1000" b="1" dirty="0"/>
              <a:t>higher status in the global city </a:t>
            </a:r>
            <a:r>
              <a:rPr lang="en-US" sz="1000" b="1" dirty="0" smtClean="0"/>
              <a:t>hierarchy) institutional </a:t>
            </a:r>
            <a:r>
              <a:rPr lang="en-US" sz="1000" b="1" dirty="0"/>
              <a:t>shifts, such as land property rights in a market economy vs. a transitional economy, </a:t>
            </a:r>
          </a:p>
        </p:txBody>
      </p:sp>
      <p:pic>
        <p:nvPicPr>
          <p:cNvPr id="12" name="Picture 11"/>
          <p:cNvPicPr/>
          <p:nvPr/>
        </p:nvPicPr>
        <p:blipFill>
          <a:blip r:embed="rId3">
            <a:extLst>
              <a:ext uri="{28A0092B-C50C-407E-A947-70E740481C1C}">
                <a14:useLocalDpi xmlns:a14="http://schemas.microsoft.com/office/drawing/2010/main" val="0"/>
              </a:ext>
            </a:extLst>
          </a:blip>
          <a:stretch>
            <a:fillRect/>
          </a:stretch>
        </p:blipFill>
        <p:spPr>
          <a:xfrm>
            <a:off x="0" y="3728636"/>
            <a:ext cx="4679127" cy="1612859"/>
          </a:xfrm>
          <a:prstGeom prst="rect">
            <a:avLst/>
          </a:prstGeom>
        </p:spPr>
      </p:pic>
      <p:pic>
        <p:nvPicPr>
          <p:cNvPr id="16" name="Picture 15"/>
          <p:cNvPicPr/>
          <p:nvPr/>
        </p:nvPicPr>
        <p:blipFill>
          <a:blip r:embed="rId4">
            <a:extLst>
              <a:ext uri="{28A0092B-C50C-407E-A947-70E740481C1C}">
                <a14:useLocalDpi xmlns:a14="http://schemas.microsoft.com/office/drawing/2010/main" val="0"/>
              </a:ext>
            </a:extLst>
          </a:blip>
          <a:stretch>
            <a:fillRect/>
          </a:stretch>
        </p:blipFill>
        <p:spPr>
          <a:xfrm>
            <a:off x="6404274" y="184046"/>
            <a:ext cx="2739725" cy="5157449"/>
          </a:xfrm>
          <a:prstGeom prst="rect">
            <a:avLst/>
          </a:prstGeom>
        </p:spPr>
      </p:pic>
      <p:sp>
        <p:nvSpPr>
          <p:cNvPr id="4" name="Rectangle 3"/>
          <p:cNvSpPr/>
          <p:nvPr/>
        </p:nvSpPr>
        <p:spPr>
          <a:xfrm>
            <a:off x="3103951" y="111556"/>
            <a:ext cx="3060659" cy="400110"/>
          </a:xfrm>
          <a:prstGeom prst="rect">
            <a:avLst/>
          </a:prstGeom>
        </p:spPr>
        <p:txBody>
          <a:bodyPr wrap="square">
            <a:spAutoFit/>
          </a:bodyPr>
          <a:lstStyle/>
          <a:p>
            <a:r>
              <a:rPr lang="en-US" sz="1000" b="1" dirty="0" smtClean="0">
                <a:solidFill>
                  <a:srgbClr val="FF0000"/>
                </a:solidFill>
              </a:rPr>
              <a:t>Total </a:t>
            </a:r>
            <a:r>
              <a:rPr lang="en-US" sz="1000" b="1" dirty="0">
                <a:solidFill>
                  <a:srgbClr val="FF0000"/>
                </a:solidFill>
              </a:rPr>
              <a:t>green space (GREEN) in Barcelona (1993 &amp; 2009) and Shanghai (2000 &amp; 2010</a:t>
            </a:r>
            <a:r>
              <a:rPr lang="en-US" sz="1000" b="1" dirty="0" smtClean="0">
                <a:solidFill>
                  <a:srgbClr val="FF0000"/>
                </a:solidFill>
              </a:rPr>
              <a:t>)</a:t>
            </a:r>
            <a:endParaRPr lang="en-US" sz="1000" b="1" dirty="0">
              <a:solidFill>
                <a:srgbClr val="FF0000"/>
              </a:solidFill>
            </a:endParaRPr>
          </a:p>
        </p:txBody>
      </p:sp>
      <p:pic>
        <p:nvPicPr>
          <p:cNvPr id="18" name="Picture 17"/>
          <p:cNvPicPr/>
          <p:nvPr/>
        </p:nvPicPr>
        <p:blipFill>
          <a:blip r:embed="rId5">
            <a:extLst>
              <a:ext uri="{28A0092B-C50C-407E-A947-70E740481C1C}">
                <a14:useLocalDpi xmlns:a14="http://schemas.microsoft.com/office/drawing/2010/main" val="0"/>
              </a:ext>
            </a:extLst>
          </a:blip>
          <a:stretch>
            <a:fillRect/>
          </a:stretch>
        </p:blipFill>
        <p:spPr>
          <a:xfrm>
            <a:off x="3360794" y="635025"/>
            <a:ext cx="2847390" cy="2847390"/>
          </a:xfrm>
          <a:prstGeom prst="rect">
            <a:avLst/>
          </a:prstGeom>
        </p:spPr>
      </p:pic>
      <p:sp>
        <p:nvSpPr>
          <p:cNvPr id="19" name="Rectangle 18"/>
          <p:cNvSpPr/>
          <p:nvPr/>
        </p:nvSpPr>
        <p:spPr>
          <a:xfrm>
            <a:off x="0" y="50912"/>
            <a:ext cx="3103951" cy="1169551"/>
          </a:xfrm>
          <a:prstGeom prst="rect">
            <a:avLst/>
          </a:prstGeom>
        </p:spPr>
        <p:txBody>
          <a:bodyPr wrap="square">
            <a:spAutoFit/>
          </a:bodyPr>
          <a:lstStyle/>
          <a:p>
            <a:r>
              <a:rPr lang="en-US" sz="1400" b="1" dirty="0" smtClean="0">
                <a:solidFill>
                  <a:srgbClr val="FF0000"/>
                </a:solidFill>
              </a:rPr>
              <a:t>2. Drivers and determinants of urban LCLUC and urban environment</a:t>
            </a:r>
          </a:p>
          <a:p>
            <a:r>
              <a:rPr lang="en-US" sz="1400" b="1" dirty="0" smtClean="0">
                <a:solidFill>
                  <a:srgbClr val="FF0000"/>
                </a:solidFill>
              </a:rPr>
              <a:t> (2) Post-industrialization and globalization (SENA </a:t>
            </a:r>
            <a:r>
              <a:rPr lang="en-US" sz="1400" b="1" dirty="0" err="1" smtClean="0">
                <a:solidFill>
                  <a:srgbClr val="FF0000"/>
                </a:solidFill>
              </a:rPr>
              <a:t>vs</a:t>
            </a:r>
            <a:r>
              <a:rPr lang="en-US" sz="1400" b="1" dirty="0" smtClean="0">
                <a:solidFill>
                  <a:srgbClr val="FF0000"/>
                </a:solidFill>
              </a:rPr>
              <a:t> non-SENA cities)</a:t>
            </a:r>
          </a:p>
          <a:p>
            <a:r>
              <a:rPr lang="en-US" sz="1400" b="1" dirty="0" smtClean="0">
                <a:solidFill>
                  <a:srgbClr val="FF0000"/>
                </a:solidFill>
              </a:rPr>
              <a:t>Shanghai vs. Barcelona</a:t>
            </a:r>
            <a:endParaRPr lang="en-US" sz="1400" b="1" dirty="0">
              <a:solidFill>
                <a:srgbClr val="FF0000"/>
              </a:solidFill>
            </a:endParaRPr>
          </a:p>
        </p:txBody>
      </p:sp>
      <p:pic>
        <p:nvPicPr>
          <p:cNvPr id="6" name="Picture 5"/>
          <p:cNvPicPr>
            <a:picLocks noChangeAspect="1"/>
          </p:cNvPicPr>
          <p:nvPr/>
        </p:nvPicPr>
        <p:blipFill>
          <a:blip r:embed="rId6"/>
          <a:stretch>
            <a:fillRect/>
          </a:stretch>
        </p:blipFill>
        <p:spPr>
          <a:xfrm>
            <a:off x="0" y="1418002"/>
            <a:ext cx="3278184" cy="1198739"/>
          </a:xfrm>
          <a:prstGeom prst="rect">
            <a:avLst/>
          </a:prstGeom>
        </p:spPr>
      </p:pic>
    </p:spTree>
    <p:extLst>
      <p:ext uri="{BB962C8B-B14F-4D97-AF65-F5344CB8AC3E}">
        <p14:creationId xmlns:p14="http://schemas.microsoft.com/office/powerpoint/2010/main" val="194956763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5414034" cy="738664"/>
          </a:xfrm>
          <a:prstGeom prst="rect">
            <a:avLst/>
          </a:prstGeom>
        </p:spPr>
        <p:txBody>
          <a:bodyPr wrap="square">
            <a:spAutoFit/>
          </a:bodyPr>
          <a:lstStyle/>
          <a:p>
            <a:r>
              <a:rPr lang="en-US" sz="1400" b="1" dirty="0" smtClean="0">
                <a:solidFill>
                  <a:srgbClr val="FF0000"/>
                </a:solidFill>
              </a:rPr>
              <a:t>2. Drivers and spatial determinants of urban LCLUC and urban environment</a:t>
            </a:r>
          </a:p>
          <a:p>
            <a:r>
              <a:rPr lang="en-US" sz="1400" b="1" dirty="0" smtClean="0">
                <a:solidFill>
                  <a:srgbClr val="FF0000"/>
                </a:solidFill>
              </a:rPr>
              <a:t>(3) Urban green space affect PM2.5?</a:t>
            </a:r>
            <a:endParaRPr lang="en-US" sz="1400" b="1" dirty="0">
              <a:solidFill>
                <a:srgbClr val="FF0000"/>
              </a:solidFill>
            </a:endParaRPr>
          </a:p>
        </p:txBody>
      </p:sp>
      <p:sp>
        <p:nvSpPr>
          <p:cNvPr id="14" name="Rectangle 13"/>
          <p:cNvSpPr/>
          <p:nvPr/>
        </p:nvSpPr>
        <p:spPr>
          <a:xfrm>
            <a:off x="0" y="5226784"/>
            <a:ext cx="9144000" cy="1754327"/>
          </a:xfrm>
          <a:prstGeom prst="rect">
            <a:avLst/>
          </a:prstGeom>
          <a:solidFill>
            <a:srgbClr val="000000"/>
          </a:solidFill>
          <a:ln>
            <a:solidFill>
              <a:srgbClr val="B7DEE8"/>
            </a:solidFill>
          </a:ln>
        </p:spPr>
        <p:txBody>
          <a:bodyPr wrap="square">
            <a:spAutoFit/>
          </a:bodyPr>
          <a:lstStyle/>
          <a:p>
            <a:r>
              <a:rPr lang="en-US" sz="1200" b="1" dirty="0"/>
              <a:t>Objective: to understand the impact of green space on PM2.5’s </a:t>
            </a:r>
            <a:r>
              <a:rPr lang="en-US" sz="1200" b="1" dirty="0" err="1"/>
              <a:t>spatio</a:t>
            </a:r>
            <a:r>
              <a:rPr lang="en-US" sz="1200" b="1" dirty="0"/>
              <a:t>-temporal distributions in urban landscape (figure below) by using a case city of Nanjing (Chen et al, 2016).  </a:t>
            </a:r>
          </a:p>
          <a:p>
            <a:r>
              <a:rPr lang="en-US" sz="1200" b="1" dirty="0"/>
              <a:t>Hypothesis: </a:t>
            </a:r>
            <a:r>
              <a:rPr lang="en-US" sz="1200" b="1" dirty="0">
                <a:solidFill>
                  <a:srgbClr val="FF0000"/>
                </a:solidFill>
              </a:rPr>
              <a:t>green vegetation had the potential to reduce PM2.5 concentration was accepted at specific seasons and scales. </a:t>
            </a:r>
          </a:p>
          <a:p>
            <a:r>
              <a:rPr lang="en-US" sz="1200" b="1" dirty="0"/>
              <a:t>Findings: </a:t>
            </a:r>
            <a:endParaRPr lang="en-US" sz="1200" b="1" dirty="0" smtClean="0"/>
          </a:p>
          <a:p>
            <a:pPr marL="228600" indent="-228600">
              <a:buFont typeface="+mj-lt"/>
              <a:buAutoNum type="arabicPeriod"/>
            </a:pPr>
            <a:r>
              <a:rPr lang="en-US" sz="1200" b="1" dirty="0" smtClean="0"/>
              <a:t>The </a:t>
            </a:r>
            <a:r>
              <a:rPr lang="en-US" sz="1200" b="1" dirty="0"/>
              <a:t>PM2.5 concentration appeared very highly correlated (R2  &gt; 0.85) with green cover in spring at 1– 2 km scales, highly correlated (R2  &gt; 0.6) in autumn and winter at 4 km scale, and moderately correlated in summer (R2  &gt; 0.4) at 2-, 5-, and 6-km scales. </a:t>
            </a:r>
            <a:endParaRPr lang="en-US" sz="1200" b="1" dirty="0" smtClean="0"/>
          </a:p>
          <a:p>
            <a:pPr marL="228600" indent="-228600">
              <a:buFont typeface="+mj-lt"/>
              <a:buAutoNum type="arabicPeriod"/>
            </a:pPr>
            <a:r>
              <a:rPr lang="en-US" sz="1200" b="1" dirty="0" smtClean="0"/>
              <a:t>However</a:t>
            </a:r>
            <a:r>
              <a:rPr lang="en-US" sz="1200" b="1" dirty="0"/>
              <a:t>, a non-significant correlation between green cover and PM2.5 concentration was found when its level was &gt;75 μg/m</a:t>
            </a:r>
            <a:r>
              <a:rPr lang="en-US" sz="1200" b="1" baseline="30000" dirty="0"/>
              <a:t>3</a:t>
            </a:r>
            <a:r>
              <a:rPr lang="en-US" sz="1200" b="1" dirty="0"/>
              <a:t>. </a:t>
            </a:r>
            <a:endParaRPr lang="en-US" sz="1200" b="1" dirty="0" smtClean="0"/>
          </a:p>
          <a:p>
            <a:pPr marL="228600" indent="-228600">
              <a:buFont typeface="+mj-lt"/>
              <a:buAutoNum type="arabicPeriod"/>
            </a:pPr>
            <a:r>
              <a:rPr lang="en-US" sz="1200" b="1" dirty="0" smtClean="0"/>
              <a:t>Across </a:t>
            </a:r>
            <a:r>
              <a:rPr lang="en-US" sz="1200" b="1" dirty="0"/>
              <a:t>the Nanjing urban landscape, the east and southwest parts had high pollution levels.</a:t>
            </a:r>
            <a:r>
              <a:rPr lang="en-US" sz="1200" b="1" dirty="0" smtClean="0">
                <a:effectLst/>
              </a:rPr>
              <a:t> </a:t>
            </a:r>
            <a:endParaRPr lang="en-US" sz="1200" b="1" dirty="0"/>
          </a:p>
          <a:p>
            <a:pPr marL="171450" indent="-171450">
              <a:buFont typeface="Arial"/>
              <a:buChar char="•"/>
              <a:defRPr/>
            </a:pPr>
            <a:endParaRPr lang="en-US" sz="1200" b="1" dirty="0"/>
          </a:p>
        </p:txBody>
      </p:sp>
      <p:pic>
        <p:nvPicPr>
          <p:cNvPr id="2" name="Picture 1"/>
          <p:cNvPicPr>
            <a:picLocks noChangeAspect="1"/>
          </p:cNvPicPr>
          <p:nvPr/>
        </p:nvPicPr>
        <p:blipFill>
          <a:blip r:embed="rId3"/>
          <a:stretch>
            <a:fillRect/>
          </a:stretch>
        </p:blipFill>
        <p:spPr>
          <a:xfrm>
            <a:off x="5274086" y="1"/>
            <a:ext cx="3869914" cy="1319871"/>
          </a:xfrm>
          <a:prstGeom prst="rect">
            <a:avLst/>
          </a:prstGeom>
        </p:spPr>
      </p:pic>
      <p:pic>
        <p:nvPicPr>
          <p:cNvPr id="3" name="Picture 2"/>
          <p:cNvPicPr>
            <a:picLocks noChangeAspect="1"/>
          </p:cNvPicPr>
          <p:nvPr/>
        </p:nvPicPr>
        <p:blipFill>
          <a:blip r:embed="rId4"/>
          <a:stretch>
            <a:fillRect/>
          </a:stretch>
        </p:blipFill>
        <p:spPr>
          <a:xfrm>
            <a:off x="0" y="1002927"/>
            <a:ext cx="5274086" cy="4210819"/>
          </a:xfrm>
          <a:prstGeom prst="rect">
            <a:avLst/>
          </a:prstGeom>
        </p:spPr>
      </p:pic>
    </p:spTree>
    <p:extLst>
      <p:ext uri="{BB962C8B-B14F-4D97-AF65-F5344CB8AC3E}">
        <p14:creationId xmlns:p14="http://schemas.microsoft.com/office/powerpoint/2010/main" val="249956520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 y="-60980"/>
            <a:ext cx="9144001" cy="523220"/>
          </a:xfrm>
          <a:prstGeom prst="rect">
            <a:avLst/>
          </a:prstGeom>
        </p:spPr>
        <p:txBody>
          <a:bodyPr wrap="square">
            <a:spAutoFit/>
          </a:bodyPr>
          <a:lstStyle/>
          <a:p>
            <a:r>
              <a:rPr lang="en-US" sz="1400" b="1" dirty="0" smtClean="0">
                <a:solidFill>
                  <a:srgbClr val="FF0000"/>
                </a:solidFill>
              </a:rPr>
              <a:t>2. Drivers and spatial determinants of urban LCLUC and urban environment</a:t>
            </a:r>
          </a:p>
          <a:p>
            <a:r>
              <a:rPr lang="en-US" sz="1400" b="1" dirty="0" smtClean="0">
                <a:solidFill>
                  <a:srgbClr val="FF0000"/>
                </a:solidFill>
              </a:rPr>
              <a:t> (4) Suburban residential land development – Spatial determinant: Case of Hangzhou </a:t>
            </a:r>
            <a:endParaRPr lang="en-US" sz="1400" b="1" dirty="0">
              <a:solidFill>
                <a:srgbClr val="FF0000"/>
              </a:solidFill>
            </a:endParaRPr>
          </a:p>
        </p:txBody>
      </p:sp>
      <p:sp>
        <p:nvSpPr>
          <p:cNvPr id="14" name="Rectangle 13"/>
          <p:cNvSpPr/>
          <p:nvPr/>
        </p:nvSpPr>
        <p:spPr>
          <a:xfrm>
            <a:off x="0" y="5522209"/>
            <a:ext cx="9144000" cy="1384995"/>
          </a:xfrm>
          <a:prstGeom prst="rect">
            <a:avLst/>
          </a:prstGeom>
          <a:solidFill>
            <a:srgbClr val="000000"/>
          </a:solidFill>
          <a:ln>
            <a:solidFill>
              <a:srgbClr val="B7DEE8"/>
            </a:solidFill>
          </a:ln>
        </p:spPr>
        <p:txBody>
          <a:bodyPr wrap="square">
            <a:spAutoFit/>
          </a:bodyPr>
          <a:lstStyle/>
          <a:p>
            <a:r>
              <a:rPr lang="en-US" sz="1200" dirty="0" smtClean="0"/>
              <a:t>Data: based on parcel-level land use data and site-specific land leasing data </a:t>
            </a:r>
          </a:p>
          <a:p>
            <a:r>
              <a:rPr lang="en-US" sz="1200" dirty="0" smtClean="0"/>
              <a:t>Method: The </a:t>
            </a:r>
            <a:r>
              <a:rPr lang="en-US" sz="1200" dirty="0"/>
              <a:t>major spatial determinants of residential land development were identified through </a:t>
            </a:r>
            <a:r>
              <a:rPr lang="en-US" sz="1200" dirty="0" err="1"/>
              <a:t>Logit</a:t>
            </a:r>
            <a:r>
              <a:rPr lang="en-US" sz="1200" dirty="0"/>
              <a:t> models on the scales of timing, density, and intensity</a:t>
            </a:r>
            <a:r>
              <a:rPr lang="en-US" sz="1200" dirty="0" smtClean="0"/>
              <a:t>.</a:t>
            </a:r>
          </a:p>
          <a:p>
            <a:r>
              <a:rPr lang="en-US" sz="1200" dirty="0" smtClean="0"/>
              <a:t>Findings</a:t>
            </a:r>
            <a:r>
              <a:rPr lang="en-US" sz="1200" dirty="0"/>
              <a:t>:</a:t>
            </a:r>
          </a:p>
          <a:p>
            <a:pPr marL="171450" indent="-171450">
              <a:buFont typeface="Arial"/>
              <a:buChar char="•"/>
            </a:pPr>
            <a:r>
              <a:rPr lang="en-US" sz="1200" dirty="0"/>
              <a:t>Hangzhou has formed a fragmented and dispersed pattern in the suburbs, characterized by large-scale development and a relatively low floor area ratio.</a:t>
            </a:r>
          </a:p>
          <a:p>
            <a:pPr marL="171450" indent="-171450">
              <a:buFont typeface="Arial"/>
              <a:buChar char="•"/>
            </a:pPr>
            <a:r>
              <a:rPr lang="en-US" sz="1200" dirty="0">
                <a:solidFill>
                  <a:srgbClr val="FF0000"/>
                </a:solidFill>
              </a:rPr>
              <a:t>Major spatial determinants: </a:t>
            </a:r>
            <a:r>
              <a:rPr lang="en-US" sz="1200" dirty="0"/>
              <a:t>travel time to the central business district, distance to urban arteries, distance to schools and colleges, </a:t>
            </a:r>
            <a:r>
              <a:rPr lang="en-US" sz="1200" dirty="0">
                <a:solidFill>
                  <a:srgbClr val="FF0000"/>
                </a:solidFill>
              </a:rPr>
              <a:t>distance to </a:t>
            </a:r>
            <a:r>
              <a:rPr lang="en-US" sz="1200" dirty="0" err="1">
                <a:solidFill>
                  <a:srgbClr val="FF0000"/>
                </a:solidFill>
              </a:rPr>
              <a:t>Qiantang</a:t>
            </a:r>
            <a:r>
              <a:rPr lang="en-US" sz="1200" dirty="0">
                <a:solidFill>
                  <a:srgbClr val="FF0000"/>
                </a:solidFill>
              </a:rPr>
              <a:t> River (the new urban development center), </a:t>
            </a:r>
            <a:r>
              <a:rPr lang="en-US" sz="1200" dirty="0"/>
              <a:t>percentage of industrial land and residential land, and surrounding land</a:t>
            </a:r>
          </a:p>
          <a:p>
            <a:pPr marL="171450" indent="-171450">
              <a:buFont typeface="Arial"/>
              <a:buChar char="•"/>
            </a:pPr>
            <a:r>
              <a:rPr lang="en-US" sz="1200" dirty="0"/>
              <a:t>The residential development was encouraged in suburbs despite the lack of adequate public facilities. </a:t>
            </a:r>
          </a:p>
        </p:txBody>
      </p:sp>
      <p:sp>
        <p:nvSpPr>
          <p:cNvPr id="15" name="Rectangle 14"/>
          <p:cNvSpPr/>
          <p:nvPr/>
        </p:nvSpPr>
        <p:spPr>
          <a:xfrm>
            <a:off x="4978400" y="503997"/>
            <a:ext cx="4912244" cy="246221"/>
          </a:xfrm>
          <a:prstGeom prst="rect">
            <a:avLst/>
          </a:prstGeom>
        </p:spPr>
        <p:txBody>
          <a:bodyPr wrap="square">
            <a:spAutoFit/>
          </a:bodyPr>
          <a:lstStyle/>
          <a:p>
            <a:r>
              <a:rPr lang="en-US" sz="1000" dirty="0" smtClean="0"/>
              <a:t>Residential land development in Hangzhou.</a:t>
            </a:r>
            <a:endParaRPr lang="en-US" sz="1000" dirty="0"/>
          </a:p>
        </p:txBody>
      </p:sp>
      <p:pic>
        <p:nvPicPr>
          <p:cNvPr id="3" name="Picture 2"/>
          <p:cNvPicPr>
            <a:picLocks noChangeAspect="1"/>
          </p:cNvPicPr>
          <p:nvPr/>
        </p:nvPicPr>
        <p:blipFill>
          <a:blip r:embed="rId3"/>
          <a:stretch>
            <a:fillRect/>
          </a:stretch>
        </p:blipFill>
        <p:spPr>
          <a:xfrm>
            <a:off x="384796" y="394391"/>
            <a:ext cx="3557330" cy="1574467"/>
          </a:xfrm>
          <a:prstGeom prst="rect">
            <a:avLst/>
          </a:prstGeom>
        </p:spPr>
      </p:pic>
      <p:pic>
        <p:nvPicPr>
          <p:cNvPr id="4" name="Picture 3"/>
          <p:cNvPicPr>
            <a:picLocks noChangeAspect="1"/>
          </p:cNvPicPr>
          <p:nvPr/>
        </p:nvPicPr>
        <p:blipFill>
          <a:blip r:embed="rId4"/>
          <a:stretch>
            <a:fillRect/>
          </a:stretch>
        </p:blipFill>
        <p:spPr>
          <a:xfrm>
            <a:off x="4771578" y="974476"/>
            <a:ext cx="4372422" cy="3987811"/>
          </a:xfrm>
          <a:prstGeom prst="rect">
            <a:avLst/>
          </a:prstGeom>
        </p:spPr>
      </p:pic>
      <p:pic>
        <p:nvPicPr>
          <p:cNvPr id="7" name="Picture 6"/>
          <p:cNvPicPr>
            <a:picLocks noChangeAspect="1"/>
          </p:cNvPicPr>
          <p:nvPr/>
        </p:nvPicPr>
        <p:blipFill>
          <a:blip r:embed="rId5"/>
          <a:stretch>
            <a:fillRect/>
          </a:stretch>
        </p:blipFill>
        <p:spPr>
          <a:xfrm>
            <a:off x="384796" y="2185468"/>
            <a:ext cx="3854227" cy="3056600"/>
          </a:xfrm>
          <a:prstGeom prst="rect">
            <a:avLst/>
          </a:prstGeom>
        </p:spPr>
      </p:pic>
      <p:sp>
        <p:nvSpPr>
          <p:cNvPr id="8" name="Rectangle 7"/>
          <p:cNvSpPr/>
          <p:nvPr/>
        </p:nvSpPr>
        <p:spPr>
          <a:xfrm>
            <a:off x="0" y="1968858"/>
            <a:ext cx="5104555" cy="246221"/>
          </a:xfrm>
          <a:prstGeom prst="rect">
            <a:avLst/>
          </a:prstGeom>
        </p:spPr>
        <p:txBody>
          <a:bodyPr wrap="square">
            <a:spAutoFit/>
          </a:bodyPr>
          <a:lstStyle/>
          <a:p>
            <a:r>
              <a:rPr lang="en-US" sz="1000" dirty="0"/>
              <a:t>R</a:t>
            </a:r>
            <a:r>
              <a:rPr lang="en-US" sz="1000" dirty="0" smtClean="0"/>
              <a:t>esidential </a:t>
            </a:r>
            <a:r>
              <a:rPr lang="en-US" sz="1000" dirty="0"/>
              <a:t>land leased and division of residential market zones between 2000 and 2010. </a:t>
            </a:r>
          </a:p>
        </p:txBody>
      </p:sp>
    </p:spTree>
    <p:extLst>
      <p:ext uri="{BB962C8B-B14F-4D97-AF65-F5344CB8AC3E}">
        <p14:creationId xmlns:p14="http://schemas.microsoft.com/office/powerpoint/2010/main" val="371186078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5414034" cy="738664"/>
          </a:xfrm>
          <a:prstGeom prst="rect">
            <a:avLst/>
          </a:prstGeom>
        </p:spPr>
        <p:txBody>
          <a:bodyPr wrap="square">
            <a:spAutoFit/>
          </a:bodyPr>
          <a:lstStyle/>
          <a:p>
            <a:r>
              <a:rPr lang="en-US" sz="1400" b="1" dirty="0" smtClean="0">
                <a:solidFill>
                  <a:srgbClr val="FF0000"/>
                </a:solidFill>
              </a:rPr>
              <a:t>2. Drivers and spatial determinants of urban LCLUC and urban environment</a:t>
            </a:r>
          </a:p>
          <a:p>
            <a:r>
              <a:rPr lang="en-US" sz="1400" b="1" dirty="0" smtClean="0">
                <a:solidFill>
                  <a:srgbClr val="FF0000"/>
                </a:solidFill>
              </a:rPr>
              <a:t>(5) Suburbanization and capital accumulation</a:t>
            </a:r>
            <a:endParaRPr lang="en-US" sz="1400" b="1" dirty="0">
              <a:solidFill>
                <a:srgbClr val="FF0000"/>
              </a:solidFill>
            </a:endParaRPr>
          </a:p>
        </p:txBody>
      </p:sp>
      <p:sp>
        <p:nvSpPr>
          <p:cNvPr id="14" name="Rectangle 13"/>
          <p:cNvSpPr/>
          <p:nvPr/>
        </p:nvSpPr>
        <p:spPr>
          <a:xfrm>
            <a:off x="0" y="4715826"/>
            <a:ext cx="9144000" cy="1754327"/>
          </a:xfrm>
          <a:prstGeom prst="rect">
            <a:avLst/>
          </a:prstGeom>
          <a:solidFill>
            <a:schemeClr val="bg1"/>
          </a:solidFill>
          <a:ln>
            <a:solidFill>
              <a:srgbClr val="B7DEE8"/>
            </a:solidFill>
          </a:ln>
        </p:spPr>
        <p:txBody>
          <a:bodyPr wrap="square">
            <a:spAutoFit/>
          </a:bodyPr>
          <a:lstStyle/>
          <a:p>
            <a:r>
              <a:rPr lang="en-US" sz="1200" b="1" dirty="0"/>
              <a:t>Objective: how land-based capital is used to finance massive investment in suburbanization by China’s local governments during the 2000s. </a:t>
            </a:r>
          </a:p>
          <a:p>
            <a:r>
              <a:rPr lang="en-US" sz="1200" b="1" dirty="0"/>
              <a:t>Findings: </a:t>
            </a:r>
          </a:p>
          <a:p>
            <a:pPr marL="171450" indent="-171450">
              <a:buFont typeface="Arial"/>
              <a:buChar char="•"/>
            </a:pPr>
            <a:r>
              <a:rPr lang="en-US" sz="1200" b="1" dirty="0"/>
              <a:t>local governments have attempted to simultaneously strengthen housing development and industrial growth. </a:t>
            </a:r>
          </a:p>
          <a:p>
            <a:pPr marL="171450" indent="-171450">
              <a:buFont typeface="Arial"/>
              <a:buChar char="•"/>
            </a:pPr>
            <a:r>
              <a:rPr lang="en-US" sz="1200" b="1" dirty="0" smtClean="0"/>
              <a:t>China’s suburbanization </a:t>
            </a:r>
            <a:r>
              <a:rPr lang="en-US" sz="1200" b="1" dirty="0"/>
              <a:t>was </a:t>
            </a:r>
            <a:r>
              <a:rPr lang="en-US" sz="1200" b="1" dirty="0">
                <a:solidFill>
                  <a:srgbClr val="FF0000"/>
                </a:solidFill>
              </a:rPr>
              <a:t>not necessarily the result of diversion of excess capital from over-accumulated investments in the manufacturing </a:t>
            </a:r>
            <a:r>
              <a:rPr lang="en-US" sz="1200" b="1" dirty="0" smtClean="0">
                <a:solidFill>
                  <a:srgbClr val="FF0000"/>
                </a:solidFill>
              </a:rPr>
              <a:t>industry, but facilitated by </a:t>
            </a:r>
            <a:r>
              <a:rPr lang="en-US" sz="1200" b="1" dirty="0">
                <a:solidFill>
                  <a:srgbClr val="FF0000"/>
                </a:solidFill>
              </a:rPr>
              <a:t>local </a:t>
            </a:r>
            <a:r>
              <a:rPr lang="en-US" sz="1200" b="1" dirty="0" smtClean="0">
                <a:solidFill>
                  <a:srgbClr val="FF0000"/>
                </a:solidFill>
              </a:rPr>
              <a:t>government</a:t>
            </a:r>
            <a:endParaRPr lang="en-US" sz="1200" b="1" dirty="0">
              <a:solidFill>
                <a:srgbClr val="FF0000"/>
              </a:solidFill>
            </a:endParaRPr>
          </a:p>
          <a:p>
            <a:pPr marL="171450" indent="-171450">
              <a:buFont typeface="Arial"/>
              <a:buChar char="•"/>
            </a:pPr>
            <a:r>
              <a:rPr lang="en-US" sz="1200" b="1" dirty="0"/>
              <a:t>Local governments and their affiliated land-reserve centers and local investment platforms have acted as entrepreneurs by using profits from suburban property development to subsidize industrial investments and fund the infrastructure-supported expansion of outer suburbs. </a:t>
            </a:r>
          </a:p>
          <a:p>
            <a:r>
              <a:rPr lang="en-US" sz="1200" b="1" dirty="0"/>
              <a:t>Policy  Implications: potential risks of land-centered accumulation and provide important reflections upon the theory of David Harvey in the context of urban China</a:t>
            </a:r>
            <a:r>
              <a:rPr lang="en-US" sz="1200" b="1" dirty="0" smtClean="0"/>
              <a:t>.</a:t>
            </a:r>
            <a:endParaRPr lang="en-US" sz="1200" b="1" dirty="0"/>
          </a:p>
        </p:txBody>
      </p:sp>
      <p:pic>
        <p:nvPicPr>
          <p:cNvPr id="4" name="Picture 3"/>
          <p:cNvPicPr>
            <a:picLocks noChangeAspect="1"/>
          </p:cNvPicPr>
          <p:nvPr/>
        </p:nvPicPr>
        <p:blipFill>
          <a:blip r:embed="rId3"/>
          <a:stretch>
            <a:fillRect/>
          </a:stretch>
        </p:blipFill>
        <p:spPr>
          <a:xfrm>
            <a:off x="-81074" y="812284"/>
            <a:ext cx="4728890" cy="1417151"/>
          </a:xfrm>
          <a:prstGeom prst="rect">
            <a:avLst/>
          </a:prstGeom>
        </p:spPr>
      </p:pic>
      <p:pic>
        <p:nvPicPr>
          <p:cNvPr id="7" name="Picture 6"/>
          <p:cNvPicPr>
            <a:picLocks noChangeAspect="1"/>
          </p:cNvPicPr>
          <p:nvPr/>
        </p:nvPicPr>
        <p:blipFill>
          <a:blip r:embed="rId4"/>
          <a:stretch>
            <a:fillRect/>
          </a:stretch>
        </p:blipFill>
        <p:spPr>
          <a:xfrm>
            <a:off x="4893223" y="-46210"/>
            <a:ext cx="4250777" cy="4715826"/>
          </a:xfrm>
          <a:prstGeom prst="rect">
            <a:avLst/>
          </a:prstGeom>
        </p:spPr>
      </p:pic>
      <p:sp>
        <p:nvSpPr>
          <p:cNvPr id="8" name="Rectangle 7"/>
          <p:cNvSpPr/>
          <p:nvPr/>
        </p:nvSpPr>
        <p:spPr>
          <a:xfrm>
            <a:off x="75816" y="2967335"/>
            <a:ext cx="4572000" cy="1200329"/>
          </a:xfrm>
          <a:prstGeom prst="rect">
            <a:avLst/>
          </a:prstGeom>
        </p:spPr>
        <p:txBody>
          <a:bodyPr>
            <a:spAutoFit/>
          </a:bodyPr>
          <a:lstStyle/>
          <a:p>
            <a:r>
              <a:rPr lang="en-US" dirty="0" smtClean="0">
                <a:solidFill>
                  <a:srgbClr val="FF0000"/>
                </a:solidFill>
              </a:rPr>
              <a:t>Figure =&gt;</a:t>
            </a:r>
          </a:p>
          <a:p>
            <a:r>
              <a:rPr lang="en-US" dirty="0" smtClean="0">
                <a:solidFill>
                  <a:srgbClr val="FF0000"/>
                </a:solidFill>
              </a:rPr>
              <a:t>(a) Location of Hangzhou </a:t>
            </a:r>
          </a:p>
          <a:p>
            <a:r>
              <a:rPr lang="en-US" dirty="0" smtClean="0">
                <a:solidFill>
                  <a:srgbClr val="FF0000"/>
                </a:solidFill>
              </a:rPr>
              <a:t>(b) Conversion </a:t>
            </a:r>
            <a:r>
              <a:rPr lang="en-US" dirty="0">
                <a:solidFill>
                  <a:srgbClr val="FF0000"/>
                </a:solidFill>
              </a:rPr>
              <a:t>of industrial </a:t>
            </a:r>
            <a:r>
              <a:rPr lang="en-US" dirty="0" smtClean="0">
                <a:solidFill>
                  <a:srgbClr val="FF0000"/>
                </a:solidFill>
              </a:rPr>
              <a:t>land from 2000 to 2010</a:t>
            </a:r>
          </a:p>
          <a:p>
            <a:r>
              <a:rPr lang="en-US" dirty="0" smtClean="0">
                <a:solidFill>
                  <a:srgbClr val="FF0000"/>
                </a:solidFill>
              </a:rPr>
              <a:t>(c) Conversion of residential land </a:t>
            </a:r>
            <a:r>
              <a:rPr lang="en-US" dirty="0">
                <a:solidFill>
                  <a:srgbClr val="FF0000"/>
                </a:solidFill>
              </a:rPr>
              <a:t>from 2000 to 2010</a:t>
            </a:r>
            <a:endParaRPr lang="en-US" b="1" dirty="0">
              <a:solidFill>
                <a:srgbClr val="FF0000"/>
              </a:solidFill>
            </a:endParaRPr>
          </a:p>
        </p:txBody>
      </p:sp>
    </p:spTree>
    <p:extLst>
      <p:ext uri="{BB962C8B-B14F-4D97-AF65-F5344CB8AC3E}">
        <p14:creationId xmlns:p14="http://schemas.microsoft.com/office/powerpoint/2010/main" val="12813278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Impacts</a:t>
            </a:r>
            <a:endParaRPr lang="en-US" dirty="0"/>
          </a:p>
        </p:txBody>
      </p:sp>
      <p:sp>
        <p:nvSpPr>
          <p:cNvPr id="3" name="Text Placeholder 2"/>
          <p:cNvSpPr>
            <a:spLocks noGrp="1"/>
          </p:cNvSpPr>
          <p:nvPr>
            <p:ph type="body" idx="1"/>
          </p:nvPr>
        </p:nvSpPr>
        <p:spPr>
          <a:xfrm>
            <a:off x="762000" y="3443382"/>
            <a:ext cx="3436471" cy="1500187"/>
          </a:xfrm>
        </p:spPr>
        <p:txBody>
          <a:bodyPr>
            <a:normAutofit lnSpcReduction="10000"/>
          </a:bodyPr>
          <a:lstStyle/>
          <a:p>
            <a:pPr marL="342900" indent="-342900">
              <a:buAutoNum type="arabicParenBoth"/>
            </a:pPr>
            <a:r>
              <a:rPr lang="en-US" dirty="0" smtClean="0"/>
              <a:t>Urbanization </a:t>
            </a:r>
            <a:r>
              <a:rPr lang="en-US" dirty="0"/>
              <a:t>&amp; social equity: </a:t>
            </a:r>
            <a:endParaRPr lang="en-US" dirty="0" smtClean="0"/>
          </a:p>
          <a:p>
            <a:pPr marL="342900" indent="-342900">
              <a:buFont typeface="Arial"/>
              <a:buChar char="•"/>
            </a:pPr>
            <a:r>
              <a:rPr lang="en-US" dirty="0" smtClean="0"/>
              <a:t>public </a:t>
            </a:r>
            <a:r>
              <a:rPr lang="en-US" dirty="0"/>
              <a:t>urban green accessibility</a:t>
            </a:r>
          </a:p>
          <a:p>
            <a:r>
              <a:rPr lang="en-US" dirty="0"/>
              <a:t>(2) Urbanization on walkability</a:t>
            </a:r>
          </a:p>
          <a:p>
            <a:r>
              <a:rPr lang="en-US" dirty="0"/>
              <a:t>(3) Urbanization on </a:t>
            </a:r>
            <a:r>
              <a:rPr lang="en-US" dirty="0" smtClean="0"/>
              <a:t>hydrology</a:t>
            </a:r>
            <a:endParaRPr lang="en-US" dirty="0"/>
          </a:p>
        </p:txBody>
      </p:sp>
      <p:sp>
        <p:nvSpPr>
          <p:cNvPr id="4" name="Rectangle 4"/>
          <p:cNvSpPr>
            <a:spLocks noChangeArrowheads="1"/>
          </p:cNvSpPr>
          <p:nvPr/>
        </p:nvSpPr>
        <p:spPr bwMode="auto">
          <a:xfrm>
            <a:off x="0" y="0"/>
            <a:ext cx="9144000" cy="769938"/>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200" b="1" dirty="0"/>
              <a:t>Urbanization and sustainability under global change and transitional economies: Synthesis from Southeast, East, and North Asia (SENA)</a:t>
            </a:r>
            <a:endParaRPr lang="en-US" sz="2200" dirty="0"/>
          </a:p>
        </p:txBody>
      </p:sp>
      <p:pic>
        <p:nvPicPr>
          <p:cNvPr id="6" name="Picture 5" descr="IMG_229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8973" y="769938"/>
            <a:ext cx="4595027" cy="4595027"/>
          </a:xfrm>
          <a:prstGeom prst="rect">
            <a:avLst/>
          </a:prstGeom>
        </p:spPr>
      </p:pic>
    </p:spTree>
    <p:extLst>
      <p:ext uri="{BB962C8B-B14F-4D97-AF65-F5344CB8AC3E}">
        <p14:creationId xmlns:p14="http://schemas.microsoft.com/office/powerpoint/2010/main" val="404475141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5414034" cy="523220"/>
          </a:xfrm>
          <a:prstGeom prst="rect">
            <a:avLst/>
          </a:prstGeom>
        </p:spPr>
        <p:txBody>
          <a:bodyPr wrap="square">
            <a:spAutoFit/>
          </a:bodyPr>
          <a:lstStyle/>
          <a:p>
            <a:r>
              <a:rPr lang="en-US" sz="1400" b="1" dirty="0" smtClean="0">
                <a:solidFill>
                  <a:srgbClr val="FF0000"/>
                </a:solidFill>
              </a:rPr>
              <a:t>3. Impacts (1) </a:t>
            </a:r>
          </a:p>
          <a:p>
            <a:r>
              <a:rPr lang="en-US" sz="1400" b="1" dirty="0" smtClean="0">
                <a:solidFill>
                  <a:srgbClr val="FF0000"/>
                </a:solidFill>
              </a:rPr>
              <a:t>Urbanization &amp; social equity: public urban green accessibility</a:t>
            </a:r>
            <a:endParaRPr lang="en-US" sz="1400" b="1" dirty="0">
              <a:solidFill>
                <a:srgbClr val="FF0000"/>
              </a:solidFill>
            </a:endParaRPr>
          </a:p>
        </p:txBody>
      </p:sp>
      <p:sp>
        <p:nvSpPr>
          <p:cNvPr id="14" name="Rectangle 13"/>
          <p:cNvSpPr/>
          <p:nvPr/>
        </p:nvSpPr>
        <p:spPr>
          <a:xfrm>
            <a:off x="0" y="5226784"/>
            <a:ext cx="9144000" cy="1477328"/>
          </a:xfrm>
          <a:prstGeom prst="rect">
            <a:avLst/>
          </a:prstGeom>
          <a:solidFill>
            <a:srgbClr val="000000"/>
          </a:solidFill>
          <a:ln>
            <a:solidFill>
              <a:srgbClr val="B7DEE8"/>
            </a:solidFill>
          </a:ln>
        </p:spPr>
        <p:txBody>
          <a:bodyPr wrap="square">
            <a:spAutoFit/>
          </a:bodyPr>
          <a:lstStyle/>
          <a:p>
            <a:r>
              <a:rPr lang="en-US" sz="1000" b="1" dirty="0" smtClean="0"/>
              <a:t>Method </a:t>
            </a:r>
            <a:r>
              <a:rPr lang="en-US" sz="1000" b="1" dirty="0"/>
              <a:t>and </a:t>
            </a:r>
            <a:r>
              <a:rPr lang="en-US" sz="1000" b="1" dirty="0" smtClean="0"/>
              <a:t> Findings</a:t>
            </a:r>
            <a:endParaRPr lang="en-US" sz="1000" b="1" dirty="0"/>
          </a:p>
          <a:p>
            <a:pPr marL="171450" indent="-171450">
              <a:buFont typeface="Arial"/>
              <a:buChar char="•"/>
            </a:pPr>
            <a:r>
              <a:rPr lang="en-US" sz="1000" b="1" dirty="0"/>
              <a:t>We constructed a composite index named the </a:t>
            </a:r>
            <a:r>
              <a:rPr lang="en-US" sz="1000" b="1" dirty="0">
                <a:solidFill>
                  <a:srgbClr val="FF0000"/>
                </a:solidFill>
              </a:rPr>
              <a:t>“green accessibility index” (GAI),</a:t>
            </a:r>
            <a:r>
              <a:rPr lang="en-US" sz="1000" b="1" dirty="0">
                <a:solidFill>
                  <a:srgbClr val="0000FF"/>
                </a:solidFill>
              </a:rPr>
              <a:t> </a:t>
            </a:r>
            <a:r>
              <a:rPr lang="en-US" sz="1000" b="1" dirty="0"/>
              <a:t>which measures how well residents are treated in terms </a:t>
            </a:r>
            <a:r>
              <a:rPr lang="en-US" sz="1000" b="1" dirty="0">
                <a:solidFill>
                  <a:srgbClr val="FF0000"/>
                </a:solidFill>
              </a:rPr>
              <a:t>of access to different types of public urban green spaces. </a:t>
            </a:r>
          </a:p>
          <a:p>
            <a:pPr marL="171450" indent="-171450">
              <a:buFont typeface="Arial"/>
              <a:buChar char="•"/>
            </a:pPr>
            <a:r>
              <a:rPr lang="en-US" sz="1000" b="1" dirty="0"/>
              <a:t>Shanghai and its districts have improved their green accessibility index from 2000 to 2010. However, the GAI in the urban periphery fell behind the city average.</a:t>
            </a:r>
          </a:p>
          <a:p>
            <a:pPr marL="171450" indent="-171450">
              <a:buFont typeface="Arial"/>
              <a:buChar char="•"/>
            </a:pPr>
            <a:r>
              <a:rPr lang="en-US" sz="1000" b="1" dirty="0" smtClean="0"/>
              <a:t>While </a:t>
            </a:r>
            <a:r>
              <a:rPr lang="en-US" sz="1000" b="1" dirty="0"/>
              <a:t>the inner suburbs, especially </a:t>
            </a:r>
            <a:r>
              <a:rPr lang="en-US" sz="1000" b="1" dirty="0" err="1"/>
              <a:t>Pudong</a:t>
            </a:r>
            <a:r>
              <a:rPr lang="en-US" sz="1000" b="1" dirty="0"/>
              <a:t> and </a:t>
            </a:r>
            <a:r>
              <a:rPr lang="en-US" sz="1000" b="1" dirty="0" err="1"/>
              <a:t>Baoshan</a:t>
            </a:r>
            <a:r>
              <a:rPr lang="en-US" sz="1000" b="1" dirty="0"/>
              <a:t>, had fared quite well in green accessibility improvement, outer suburbs made moderate progress in comparison to the city average. </a:t>
            </a:r>
          </a:p>
          <a:p>
            <a:pPr marL="171450" indent="-171450">
              <a:buFont typeface="Arial"/>
              <a:buChar char="•"/>
            </a:pPr>
            <a:r>
              <a:rPr lang="en-US" sz="1000" b="1" dirty="0"/>
              <a:t>We identified hot/cold spots and spatial clustering that had a high/low green accessibility index in the urban periphery. </a:t>
            </a:r>
            <a:r>
              <a:rPr lang="en-US" sz="1000" b="1" dirty="0">
                <a:solidFill>
                  <a:srgbClr val="FF0000"/>
                </a:solidFill>
              </a:rPr>
              <a:t>The cold spots are in urgent need of substantial improvements to green space accessibility. </a:t>
            </a:r>
            <a:endParaRPr lang="ro-RO" sz="1000" b="1" dirty="0">
              <a:solidFill>
                <a:srgbClr val="FF0000"/>
              </a:solidFill>
            </a:endParaRPr>
          </a:p>
          <a:p>
            <a:pPr marL="171450" indent="-171450">
              <a:buFont typeface="Arial"/>
              <a:buChar char="•"/>
              <a:defRPr/>
            </a:pPr>
            <a:endParaRPr lang="en-US" sz="1000" b="1" dirty="0"/>
          </a:p>
        </p:txBody>
      </p:sp>
      <p:pic>
        <p:nvPicPr>
          <p:cNvPr id="4" name="Picture 3"/>
          <p:cNvPicPr>
            <a:picLocks noChangeAspect="1"/>
          </p:cNvPicPr>
          <p:nvPr/>
        </p:nvPicPr>
        <p:blipFill>
          <a:blip r:embed="rId3"/>
          <a:stretch>
            <a:fillRect/>
          </a:stretch>
        </p:blipFill>
        <p:spPr>
          <a:xfrm>
            <a:off x="5414034" y="2"/>
            <a:ext cx="3729966" cy="1546158"/>
          </a:xfrm>
          <a:prstGeom prst="rect">
            <a:avLst/>
          </a:prstGeom>
        </p:spPr>
      </p:pic>
      <p:sp>
        <p:nvSpPr>
          <p:cNvPr id="10" name="Rectangle 9"/>
          <p:cNvSpPr/>
          <p:nvPr/>
        </p:nvSpPr>
        <p:spPr>
          <a:xfrm>
            <a:off x="0" y="1067691"/>
            <a:ext cx="4807857" cy="400110"/>
          </a:xfrm>
          <a:prstGeom prst="rect">
            <a:avLst/>
          </a:prstGeom>
        </p:spPr>
        <p:txBody>
          <a:bodyPr wrap="square">
            <a:spAutoFit/>
          </a:bodyPr>
          <a:lstStyle/>
          <a:p>
            <a:r>
              <a:rPr lang="en-US" sz="1000" b="1" dirty="0" smtClean="0">
                <a:solidFill>
                  <a:srgbClr val="FF0000"/>
                </a:solidFill>
              </a:rPr>
              <a:t>Spatial distribution of hot and cold spots of green accessibility index (GAI) in Shanghai overlaid with , 2010 GAI (L), 2010 population density (R)</a:t>
            </a:r>
            <a:endParaRPr lang="en-US" sz="1000" b="1" dirty="0">
              <a:solidFill>
                <a:srgbClr val="FF0000"/>
              </a:solidFill>
            </a:endParaRPr>
          </a:p>
        </p:txBody>
      </p:sp>
      <p:pic>
        <p:nvPicPr>
          <p:cNvPr id="9" name="Picture 8"/>
          <p:cNvPicPr>
            <a:picLocks noChangeAspect="1"/>
          </p:cNvPicPr>
          <p:nvPr/>
        </p:nvPicPr>
        <p:blipFill>
          <a:blip r:embed="rId4"/>
          <a:stretch>
            <a:fillRect/>
          </a:stretch>
        </p:blipFill>
        <p:spPr>
          <a:xfrm>
            <a:off x="0" y="1467801"/>
            <a:ext cx="5716753" cy="3728643"/>
          </a:xfrm>
          <a:prstGeom prst="rect">
            <a:avLst/>
          </a:prstGeom>
        </p:spPr>
      </p:pic>
    </p:spTree>
    <p:extLst>
      <p:ext uri="{BB962C8B-B14F-4D97-AF65-F5344CB8AC3E}">
        <p14:creationId xmlns:p14="http://schemas.microsoft.com/office/powerpoint/2010/main" val="247061072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5414034" cy="523220"/>
          </a:xfrm>
          <a:prstGeom prst="rect">
            <a:avLst/>
          </a:prstGeom>
        </p:spPr>
        <p:txBody>
          <a:bodyPr wrap="square">
            <a:spAutoFit/>
          </a:bodyPr>
          <a:lstStyle/>
          <a:p>
            <a:r>
              <a:rPr lang="en-US" sz="1400" b="1" dirty="0" smtClean="0">
                <a:solidFill>
                  <a:srgbClr val="FF0000"/>
                </a:solidFill>
              </a:rPr>
              <a:t>3. Impacts (2) </a:t>
            </a:r>
          </a:p>
          <a:p>
            <a:r>
              <a:rPr lang="en-US" sz="1400" b="1" dirty="0" smtClean="0">
                <a:solidFill>
                  <a:srgbClr val="FF0000"/>
                </a:solidFill>
              </a:rPr>
              <a:t>urbanization on walkability</a:t>
            </a:r>
            <a:endParaRPr lang="en-US" sz="1400" b="1" dirty="0">
              <a:solidFill>
                <a:srgbClr val="FF0000"/>
              </a:solidFill>
            </a:endParaRPr>
          </a:p>
        </p:txBody>
      </p:sp>
      <p:sp>
        <p:nvSpPr>
          <p:cNvPr id="14" name="Rectangle 13"/>
          <p:cNvSpPr/>
          <p:nvPr/>
        </p:nvSpPr>
        <p:spPr>
          <a:xfrm>
            <a:off x="0" y="5226784"/>
            <a:ext cx="9144000" cy="1631216"/>
          </a:xfrm>
          <a:prstGeom prst="rect">
            <a:avLst/>
          </a:prstGeom>
          <a:solidFill>
            <a:srgbClr val="000000"/>
          </a:solidFill>
          <a:ln>
            <a:solidFill>
              <a:srgbClr val="B7DEE8"/>
            </a:solidFill>
          </a:ln>
        </p:spPr>
        <p:txBody>
          <a:bodyPr wrap="square">
            <a:spAutoFit/>
          </a:bodyPr>
          <a:lstStyle/>
          <a:p>
            <a:r>
              <a:rPr lang="en-US" sz="1000" b="1" dirty="0" smtClean="0"/>
              <a:t>Method </a:t>
            </a:r>
            <a:r>
              <a:rPr lang="en-US" sz="1000" b="1" dirty="0"/>
              <a:t>and </a:t>
            </a:r>
            <a:r>
              <a:rPr lang="en-US" sz="1000" b="1" dirty="0" smtClean="0"/>
              <a:t>contribution</a:t>
            </a:r>
            <a:r>
              <a:rPr lang="en-US" sz="1000" b="1" dirty="0"/>
              <a:t>:</a:t>
            </a:r>
          </a:p>
          <a:p>
            <a:pPr marL="171450" indent="-171450">
              <a:buFont typeface="Arial"/>
              <a:buChar char="•"/>
            </a:pPr>
            <a:r>
              <a:rPr lang="en-US" sz="1000" b="1" dirty="0">
                <a:solidFill>
                  <a:srgbClr val="FF0000"/>
                </a:solidFill>
              </a:rPr>
              <a:t>A comprehensive walkability index </a:t>
            </a:r>
            <a:r>
              <a:rPr lang="en-US" sz="1000" b="1" dirty="0"/>
              <a:t>is developed to integrate five aspects of the urban built environment: dwelling density, street connectivity, land-use mix, access to public transit, and elevation variation. </a:t>
            </a:r>
          </a:p>
          <a:p>
            <a:pPr marL="171450" indent="-171450">
              <a:buFont typeface="Arial"/>
              <a:buChar char="•"/>
              <a:defRPr/>
            </a:pPr>
            <a:r>
              <a:rPr lang="en-US" sz="1000" b="1" dirty="0"/>
              <a:t>The walkability index method developed in this paper can be widely adopted due to its comprehensiveness, simplicity, and flexibility. </a:t>
            </a:r>
          </a:p>
          <a:p>
            <a:pPr>
              <a:defRPr/>
            </a:pPr>
            <a:r>
              <a:rPr lang="en-US" sz="1000" b="1" dirty="0"/>
              <a:t>Findings:</a:t>
            </a:r>
          </a:p>
          <a:p>
            <a:pPr marL="171450" indent="-171450">
              <a:buFont typeface="Arial"/>
              <a:buChar char="•"/>
              <a:defRPr/>
            </a:pPr>
            <a:r>
              <a:rPr lang="en-US" sz="1000" b="1" dirty="0"/>
              <a:t>Great variations exist among the four cities in terms of speed, scale, and locations of changes of walkability. </a:t>
            </a:r>
          </a:p>
          <a:p>
            <a:pPr marL="171450" indent="-171450">
              <a:buFont typeface="Arial"/>
              <a:buChar char="•"/>
              <a:defRPr/>
            </a:pPr>
            <a:r>
              <a:rPr lang="en-US" sz="1000" b="1" dirty="0"/>
              <a:t>In 2000­–2010, the inner cities of Hangzhou, Chongqing, and Lanzhou and the entire cities of Shanghai and Chongqing </a:t>
            </a:r>
            <a:r>
              <a:rPr lang="en-US" sz="1000" b="1" dirty="0">
                <a:solidFill>
                  <a:srgbClr val="FF0000"/>
                </a:solidFill>
              </a:rPr>
              <a:t>increased their walkability index, </a:t>
            </a:r>
            <a:r>
              <a:rPr lang="en-US" sz="1000" b="1" dirty="0"/>
              <a:t>whereas </a:t>
            </a:r>
            <a:r>
              <a:rPr lang="en-US" sz="1000" b="1" dirty="0">
                <a:solidFill>
                  <a:srgbClr val="FF0000"/>
                </a:solidFill>
              </a:rPr>
              <a:t>the inner city of Shanghai had decreased walkability. </a:t>
            </a:r>
          </a:p>
          <a:p>
            <a:pPr marL="171450" indent="-171450">
              <a:buFont typeface="Arial"/>
              <a:buChar char="•"/>
              <a:defRPr/>
            </a:pPr>
            <a:r>
              <a:rPr lang="en-US" sz="1000" b="1" dirty="0"/>
              <a:t>For inner cities, Shanghai had the highest average walkability index, whereas Lanzhou held the lowest in 2010.</a:t>
            </a:r>
          </a:p>
          <a:p>
            <a:pPr marL="171450" indent="-171450">
              <a:buFont typeface="Arial"/>
              <a:buChar char="•"/>
              <a:defRPr/>
            </a:pPr>
            <a:r>
              <a:rPr lang="en-US" sz="1000" b="1" dirty="0"/>
              <a:t>Walkability declines as distance to the center increased but it exhibited different patterns for different cities.</a:t>
            </a:r>
          </a:p>
        </p:txBody>
      </p:sp>
      <p:pic>
        <p:nvPicPr>
          <p:cNvPr id="2" name="Picture 1"/>
          <p:cNvPicPr>
            <a:picLocks noChangeAspect="1"/>
          </p:cNvPicPr>
          <p:nvPr/>
        </p:nvPicPr>
        <p:blipFill>
          <a:blip r:embed="rId3"/>
          <a:stretch>
            <a:fillRect/>
          </a:stretch>
        </p:blipFill>
        <p:spPr>
          <a:xfrm>
            <a:off x="2696992" y="0"/>
            <a:ext cx="2310437" cy="2431793"/>
          </a:xfrm>
          <a:prstGeom prst="rect">
            <a:avLst/>
          </a:prstGeom>
        </p:spPr>
      </p:pic>
      <p:pic>
        <p:nvPicPr>
          <p:cNvPr id="3" name="Picture 2"/>
          <p:cNvPicPr>
            <a:picLocks noChangeAspect="1"/>
          </p:cNvPicPr>
          <p:nvPr/>
        </p:nvPicPr>
        <p:blipFill>
          <a:blip r:embed="rId4"/>
          <a:stretch>
            <a:fillRect/>
          </a:stretch>
        </p:blipFill>
        <p:spPr>
          <a:xfrm>
            <a:off x="5401748" y="1"/>
            <a:ext cx="3742252" cy="5083284"/>
          </a:xfrm>
          <a:prstGeom prst="rect">
            <a:avLst/>
          </a:prstGeom>
        </p:spPr>
      </p:pic>
      <p:pic>
        <p:nvPicPr>
          <p:cNvPr id="8" name="Picture 7"/>
          <p:cNvPicPr>
            <a:picLocks noChangeAspect="1"/>
          </p:cNvPicPr>
          <p:nvPr/>
        </p:nvPicPr>
        <p:blipFill>
          <a:blip r:embed="rId5"/>
          <a:stretch>
            <a:fillRect/>
          </a:stretch>
        </p:blipFill>
        <p:spPr>
          <a:xfrm>
            <a:off x="206828" y="2583512"/>
            <a:ext cx="4800601" cy="2499772"/>
          </a:xfrm>
          <a:prstGeom prst="rect">
            <a:avLst/>
          </a:prstGeom>
        </p:spPr>
      </p:pic>
    </p:spTree>
    <p:extLst>
      <p:ext uri="{BB962C8B-B14F-4D97-AF65-F5344CB8AC3E}">
        <p14:creationId xmlns:p14="http://schemas.microsoft.com/office/powerpoint/2010/main" val="298771631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5414034" cy="307777"/>
          </a:xfrm>
          <a:prstGeom prst="rect">
            <a:avLst/>
          </a:prstGeom>
        </p:spPr>
        <p:txBody>
          <a:bodyPr wrap="square">
            <a:spAutoFit/>
          </a:bodyPr>
          <a:lstStyle/>
          <a:p>
            <a:r>
              <a:rPr lang="en-US" sz="1400" b="1" dirty="0" smtClean="0">
                <a:solidFill>
                  <a:srgbClr val="FF0000"/>
                </a:solidFill>
              </a:rPr>
              <a:t>3. Impacts (3) Urbanization on hydrology</a:t>
            </a:r>
            <a:endParaRPr lang="en-US" sz="1400" b="1" dirty="0">
              <a:solidFill>
                <a:srgbClr val="FF0000"/>
              </a:solidFill>
            </a:endParaRPr>
          </a:p>
        </p:txBody>
      </p:sp>
      <p:sp>
        <p:nvSpPr>
          <p:cNvPr id="14" name="Rectangle 13"/>
          <p:cNvSpPr/>
          <p:nvPr/>
        </p:nvSpPr>
        <p:spPr>
          <a:xfrm>
            <a:off x="0" y="5534561"/>
            <a:ext cx="9144000" cy="1323439"/>
          </a:xfrm>
          <a:prstGeom prst="rect">
            <a:avLst/>
          </a:prstGeom>
          <a:solidFill>
            <a:srgbClr val="000000"/>
          </a:solidFill>
          <a:ln>
            <a:solidFill>
              <a:srgbClr val="B7DEE8"/>
            </a:solidFill>
          </a:ln>
        </p:spPr>
        <p:txBody>
          <a:bodyPr wrap="square">
            <a:spAutoFit/>
          </a:bodyPr>
          <a:lstStyle/>
          <a:p>
            <a:r>
              <a:rPr lang="en-US" sz="1000" b="1" dirty="0" smtClean="0"/>
              <a:t>Findings</a:t>
            </a:r>
          </a:p>
          <a:p>
            <a:pPr marL="228600" indent="-228600">
              <a:buFont typeface="+mj-lt"/>
              <a:buAutoNum type="arabicPeriod"/>
            </a:pPr>
            <a:r>
              <a:rPr lang="en-US" sz="1000" b="1" dirty="0" smtClean="0"/>
              <a:t>We </a:t>
            </a:r>
            <a:r>
              <a:rPr lang="en-US" sz="1000" b="1" dirty="0"/>
              <a:t>found that stream flow increased by 58% and evapotranspiration (ET) decreased by 23% during 1986–2013 as a result of a </a:t>
            </a:r>
            <a:r>
              <a:rPr lang="en-US" sz="1000" b="1" dirty="0" smtClean="0"/>
              <a:t>threefold increase </a:t>
            </a:r>
            <a:r>
              <a:rPr lang="en-US" sz="1000" b="1" dirty="0"/>
              <a:t>in urban areas and a reduction of rice paddy fields by 27 %. </a:t>
            </a:r>
          </a:p>
          <a:p>
            <a:pPr marL="228600" indent="-228600">
              <a:buFont typeface="+mj-lt"/>
              <a:buAutoNum type="arabicPeriod"/>
            </a:pPr>
            <a:r>
              <a:rPr lang="en-US" sz="1000" b="1" dirty="0"/>
              <a:t>Attribution analysis, based on two empirical models, indicated that land-use/land-cover change contributed about 82–108% of the observed increase in stream flow from 353 +/- 287mmyr-1  during 1986–2002 to 556+/-145 during 2003–2013. </a:t>
            </a:r>
            <a:endParaRPr lang="en-US" sz="1000" b="1" dirty="0" smtClean="0"/>
          </a:p>
          <a:p>
            <a:pPr marL="228600" indent="-228600">
              <a:buFont typeface="+mj-lt"/>
              <a:buAutoNum type="arabicPeriod"/>
            </a:pPr>
            <a:r>
              <a:rPr lang="en-US" sz="1000" b="1" dirty="0">
                <a:solidFill>
                  <a:srgbClr val="FF0000"/>
                </a:solidFill>
              </a:rPr>
              <a:t>The effects of land-use change overwhelmed the effects of regional climate warming and climate variability. </a:t>
            </a:r>
            <a:endParaRPr lang="en-US" sz="1000" b="1" dirty="0" smtClean="0">
              <a:solidFill>
                <a:srgbClr val="FF0000"/>
              </a:solidFill>
            </a:endParaRPr>
          </a:p>
          <a:p>
            <a:pPr marL="228600" indent="-228600">
              <a:buFont typeface="+mj-lt"/>
              <a:buAutoNum type="arabicPeriod"/>
            </a:pPr>
            <a:r>
              <a:rPr lang="en-US" sz="1000" b="1" dirty="0"/>
              <a:t>The ongoing large-scale urbanization of the rice paddy-dominated regions, in humid southern China and East Asia, will likely elevate storm-flow volume</a:t>
            </a:r>
            <a:r>
              <a:rPr lang="en-US" sz="1000" b="1" dirty="0" smtClean="0"/>
              <a:t>, aggravate </a:t>
            </a:r>
            <a:r>
              <a:rPr lang="en-US" sz="1000" b="1" dirty="0"/>
              <a:t>flood risks, and intensify urban heat island effects</a:t>
            </a:r>
            <a:r>
              <a:rPr lang="en-US" sz="1000" b="1" dirty="0" smtClean="0"/>
              <a:t>.</a:t>
            </a:r>
            <a:endParaRPr lang="en-US" sz="1000" b="1" dirty="0"/>
          </a:p>
        </p:txBody>
      </p:sp>
      <p:pic>
        <p:nvPicPr>
          <p:cNvPr id="4" name="Picture 3"/>
          <p:cNvPicPr>
            <a:picLocks noChangeAspect="1"/>
          </p:cNvPicPr>
          <p:nvPr/>
        </p:nvPicPr>
        <p:blipFill>
          <a:blip r:embed="rId3"/>
          <a:stretch>
            <a:fillRect/>
          </a:stretch>
        </p:blipFill>
        <p:spPr>
          <a:xfrm>
            <a:off x="0" y="1315366"/>
            <a:ext cx="7003143" cy="4219195"/>
          </a:xfrm>
          <a:prstGeom prst="rect">
            <a:avLst/>
          </a:prstGeom>
        </p:spPr>
      </p:pic>
      <p:pic>
        <p:nvPicPr>
          <p:cNvPr id="6" name="Picture 5"/>
          <p:cNvPicPr>
            <a:picLocks noChangeAspect="1"/>
          </p:cNvPicPr>
          <p:nvPr/>
        </p:nvPicPr>
        <p:blipFill>
          <a:blip r:embed="rId4"/>
          <a:stretch>
            <a:fillRect/>
          </a:stretch>
        </p:blipFill>
        <p:spPr>
          <a:xfrm>
            <a:off x="5414034" y="1"/>
            <a:ext cx="3729966" cy="1432384"/>
          </a:xfrm>
          <a:prstGeom prst="rect">
            <a:avLst/>
          </a:prstGeom>
        </p:spPr>
      </p:pic>
    </p:spTree>
    <p:extLst>
      <p:ext uri="{BB962C8B-B14F-4D97-AF65-F5344CB8AC3E}">
        <p14:creationId xmlns:p14="http://schemas.microsoft.com/office/powerpoint/2010/main" val="331905252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sia_city_zoom_namec.png"/>
          <p:cNvPicPr/>
          <p:nvPr/>
        </p:nvPicPr>
        <p:blipFill>
          <a:blip r:embed="rId3"/>
          <a:stretch>
            <a:fillRect/>
          </a:stretch>
        </p:blipFill>
        <p:spPr>
          <a:xfrm>
            <a:off x="4096886" y="1521870"/>
            <a:ext cx="5269140" cy="3528979"/>
          </a:xfrm>
          <a:prstGeom prst="rect">
            <a:avLst/>
          </a:prstGeom>
        </p:spPr>
      </p:pic>
      <p:pic>
        <p:nvPicPr>
          <p:cNvPr id="15" name="Picture 6" descr="lcluc_logo"/>
          <p:cNvPicPr>
            <a:picLocks noChangeAspect="1" noChangeArrowheads="1"/>
          </p:cNvPicPr>
          <p:nvPr/>
        </p:nvPicPr>
        <p:blipFill>
          <a:blip r:embed="rId4"/>
          <a:srcRect/>
          <a:stretch>
            <a:fillRect/>
          </a:stretch>
        </p:blipFill>
        <p:spPr bwMode="auto">
          <a:xfrm>
            <a:off x="10050" y="762168"/>
            <a:ext cx="3183951" cy="707301"/>
          </a:xfrm>
          <a:prstGeom prst="rect">
            <a:avLst/>
          </a:prstGeom>
          <a:noFill/>
          <a:ln w="28575">
            <a:noFill/>
            <a:miter lim="800000"/>
            <a:headEnd/>
            <a:tailEnd/>
          </a:ln>
        </p:spPr>
      </p:pic>
      <p:pic>
        <p:nvPicPr>
          <p:cNvPr id="16" name="Picture 16" descr="Copy of nasa_logo2"/>
          <p:cNvPicPr>
            <a:picLocks noChangeAspect="1" noChangeArrowheads="1"/>
          </p:cNvPicPr>
          <p:nvPr/>
        </p:nvPicPr>
        <p:blipFill>
          <a:blip r:embed="rId5" cstate="print"/>
          <a:srcRect/>
          <a:stretch>
            <a:fillRect/>
          </a:stretch>
        </p:blipFill>
        <p:spPr bwMode="auto">
          <a:xfrm>
            <a:off x="3241370" y="762168"/>
            <a:ext cx="875514" cy="707301"/>
          </a:xfrm>
          <a:prstGeom prst="rect">
            <a:avLst/>
          </a:prstGeom>
          <a:noFill/>
          <a:ln w="9525">
            <a:noFill/>
            <a:miter lim="800000"/>
            <a:headEnd/>
            <a:tailEnd/>
          </a:ln>
        </p:spPr>
      </p:pic>
      <p:sp>
        <p:nvSpPr>
          <p:cNvPr id="13" name="Rectangle 4"/>
          <p:cNvSpPr>
            <a:spLocks noChangeArrowheads="1"/>
          </p:cNvSpPr>
          <p:nvPr/>
        </p:nvSpPr>
        <p:spPr bwMode="auto">
          <a:xfrm>
            <a:off x="10050" y="0"/>
            <a:ext cx="9144000" cy="769938"/>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200" b="1" dirty="0"/>
              <a:t>Urbanization and sustainability under global change and transitional economies: Synthesis from Southeast, East, and North Asia (SENA)</a:t>
            </a:r>
            <a:endParaRPr lang="en-US" sz="2200" dirty="0"/>
          </a:p>
        </p:txBody>
      </p:sp>
      <p:sp>
        <p:nvSpPr>
          <p:cNvPr id="14" name="Rectangle 13"/>
          <p:cNvSpPr/>
          <p:nvPr/>
        </p:nvSpPr>
        <p:spPr>
          <a:xfrm>
            <a:off x="4116884" y="790123"/>
            <a:ext cx="1933442" cy="584776"/>
          </a:xfrm>
          <a:prstGeom prst="rect">
            <a:avLst/>
          </a:prstGeom>
        </p:spPr>
        <p:txBody>
          <a:bodyPr wrap="none">
            <a:spAutoFit/>
          </a:bodyPr>
          <a:lstStyle/>
          <a:p>
            <a:pPr algn="ctr"/>
            <a:r>
              <a:rPr lang="en-US" sz="1600" dirty="0" smtClean="0"/>
              <a:t>Grant #: NNX15AD51G </a:t>
            </a:r>
          </a:p>
          <a:p>
            <a:pPr algn="ctr"/>
            <a:r>
              <a:rPr lang="en-US" sz="1600" dirty="0" smtClean="0">
                <a:solidFill>
                  <a:srgbClr val="FF0000"/>
                </a:solidFill>
              </a:rPr>
              <a:t>web: </a:t>
            </a:r>
            <a:r>
              <a:rPr lang="en-US" sz="1600" dirty="0" err="1" smtClean="0">
                <a:solidFill>
                  <a:srgbClr val="FF0000"/>
                </a:solidFill>
              </a:rPr>
              <a:t>senacgc.org</a:t>
            </a:r>
            <a:endParaRPr lang="en-US" sz="1600" dirty="0">
              <a:solidFill>
                <a:srgbClr val="FF0000"/>
              </a:solidFill>
            </a:endParaRPr>
          </a:p>
        </p:txBody>
      </p:sp>
      <p:pic>
        <p:nvPicPr>
          <p:cNvPr id="19" name="Picture 10" descr="MSU Seal Green 1 inch(RG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57057" y="762168"/>
            <a:ext cx="775913" cy="759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37389" y="762168"/>
            <a:ext cx="2119668" cy="759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Content Placeholder 2"/>
          <p:cNvSpPr txBox="1">
            <a:spLocks/>
          </p:cNvSpPr>
          <p:nvPr/>
        </p:nvSpPr>
        <p:spPr>
          <a:xfrm>
            <a:off x="179295" y="1718235"/>
            <a:ext cx="3750234" cy="3152590"/>
          </a:xfrm>
          <a:prstGeom prst="rect">
            <a:avLst/>
          </a:prstGeom>
        </p:spPr>
        <p:txBody>
          <a:bodyPr>
            <a:normAutofit fontScale="77500" lnSpcReduction="20000"/>
          </a:bodyPr>
          <a:lst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a:lstStyle>
          <a:p>
            <a:pPr marL="0" indent="0">
              <a:buNone/>
            </a:pPr>
            <a:r>
              <a:rPr lang="en-US" b="1" dirty="0" smtClean="0">
                <a:solidFill>
                  <a:srgbClr val="FF0000"/>
                </a:solidFill>
              </a:rPr>
              <a:t>Study Context:</a:t>
            </a:r>
          </a:p>
          <a:p>
            <a:r>
              <a:rPr lang="en-US" dirty="0" smtClean="0"/>
              <a:t>SENA countries </a:t>
            </a:r>
            <a:r>
              <a:rPr lang="en-US" dirty="0"/>
              <a:t>constitute a region that is significant in both natural and socioeconomic </a:t>
            </a:r>
            <a:r>
              <a:rPr lang="en-US" dirty="0" smtClean="0"/>
              <a:t>dimensions: </a:t>
            </a:r>
          </a:p>
          <a:p>
            <a:pPr lvl="1"/>
            <a:r>
              <a:rPr lang="en-US" dirty="0" smtClean="0"/>
              <a:t>a </a:t>
            </a:r>
            <a:r>
              <a:rPr lang="en-US" dirty="0"/>
              <a:t>land area of 25.4 million </a:t>
            </a:r>
            <a:r>
              <a:rPr lang="en-US" dirty="0" smtClean="0"/>
              <a:t>km</a:t>
            </a:r>
            <a:r>
              <a:rPr lang="en-US" baseline="30000" dirty="0" smtClean="0"/>
              <a:t>2</a:t>
            </a:r>
            <a:r>
              <a:rPr lang="en-US" dirty="0" smtClean="0"/>
              <a:t> </a:t>
            </a:r>
            <a:r>
              <a:rPr lang="en-US" dirty="0"/>
              <a:t>population of 1.54 billion in 2010 </a:t>
            </a:r>
            <a:endParaRPr lang="en-US" dirty="0" smtClean="0"/>
          </a:p>
          <a:p>
            <a:r>
              <a:rPr lang="en-US" dirty="0"/>
              <a:t>experienced liberalization, macroeconomic stabilization, restructuring and privatization, and legal and institutional reforms over the past three </a:t>
            </a:r>
            <a:r>
              <a:rPr lang="en-US" dirty="0" smtClean="0"/>
              <a:t>decades</a:t>
            </a:r>
          </a:p>
          <a:p>
            <a:r>
              <a:rPr lang="en-US" dirty="0"/>
              <a:t>urbanization at various but mostly tenacious speeds</a:t>
            </a:r>
            <a:r>
              <a:rPr lang="en-US" dirty="0" smtClean="0"/>
              <a:t>, </a:t>
            </a:r>
            <a:r>
              <a:rPr lang="en-US" dirty="0"/>
              <a:t>exert tremendous pressure on social, economic, and environmental sustainability, especially under the increasingly visible climate change. </a:t>
            </a:r>
          </a:p>
          <a:p>
            <a:endParaRPr lang="en-US" dirty="0"/>
          </a:p>
        </p:txBody>
      </p:sp>
      <p:sp>
        <p:nvSpPr>
          <p:cNvPr id="21" name="Rectangle 20"/>
          <p:cNvSpPr/>
          <p:nvPr/>
        </p:nvSpPr>
        <p:spPr>
          <a:xfrm>
            <a:off x="-11030" y="5050850"/>
            <a:ext cx="9144000" cy="1785104"/>
          </a:xfrm>
          <a:prstGeom prst="rect">
            <a:avLst/>
          </a:prstGeom>
          <a:solidFill>
            <a:schemeClr val="bg2"/>
          </a:solidFill>
          <a:ln>
            <a:solidFill>
              <a:srgbClr val="B7DEE8"/>
            </a:solidFill>
          </a:ln>
        </p:spPr>
        <p:txBody>
          <a:bodyPr wrap="square">
            <a:spAutoFit/>
          </a:bodyPr>
          <a:lstStyle/>
          <a:p>
            <a:r>
              <a:rPr lang="en-US" sz="1400" b="1" dirty="0" smtClean="0"/>
              <a:t>Research Questions: </a:t>
            </a:r>
            <a:endParaRPr lang="en-US" sz="1400" b="1" dirty="0"/>
          </a:p>
          <a:p>
            <a:pPr marL="228600" lvl="0" indent="-228600">
              <a:buFont typeface="+mj-lt"/>
              <a:buAutoNum type="arabicPeriod"/>
            </a:pPr>
            <a:r>
              <a:rPr lang="en-US" sz="1200" b="1" dirty="0"/>
              <a:t>What are the spatiotemporal changes of urban expansion within transitional economies?</a:t>
            </a:r>
          </a:p>
          <a:p>
            <a:pPr marL="228600" lvl="0" indent="-228600">
              <a:buFont typeface="+mj-lt"/>
              <a:buAutoNum type="arabicPeriod"/>
            </a:pPr>
            <a:r>
              <a:rPr lang="en-US" sz="1200" b="1" dirty="0"/>
              <a:t>What are the key socioeconomic and biophysical drivers of urbanization and urban sustainability? More specifically, which institutional mechanism is unique and crucial? How well do our models and data explain these changes through the interactions and feedback mechanisms of human and natural systems? </a:t>
            </a:r>
          </a:p>
          <a:p>
            <a:pPr marL="228600" lvl="0" indent="-228600">
              <a:buFont typeface="+mj-lt"/>
              <a:buAutoNum type="arabicPeriod"/>
            </a:pPr>
            <a:r>
              <a:rPr lang="en-US" sz="1200" b="1" dirty="0"/>
              <a:t>How well can we predict the changes in urban LCLUCs and functions based on the derived structure and functions of LCLUC, human systems, and natural systems?</a:t>
            </a:r>
          </a:p>
          <a:p>
            <a:pPr marL="228600" lvl="0" indent="-228600">
              <a:buFont typeface="+mj-lt"/>
              <a:buAutoNum type="arabicPeriod"/>
            </a:pPr>
            <a:r>
              <a:rPr lang="en-US" sz="1200" b="1" dirty="0"/>
              <a:t>What socioeconomic and institutional adaptations have been implemented and how effective have they been? What policy recommendations can be offered to enhance urban sustainability in the near future?</a:t>
            </a:r>
          </a:p>
        </p:txBody>
      </p:sp>
      <p:sp>
        <p:nvSpPr>
          <p:cNvPr id="22" name="Rectangle 21"/>
          <p:cNvSpPr/>
          <p:nvPr/>
        </p:nvSpPr>
        <p:spPr>
          <a:xfrm>
            <a:off x="4504292" y="4811793"/>
            <a:ext cx="4649758" cy="276999"/>
          </a:xfrm>
          <a:prstGeom prst="rect">
            <a:avLst/>
          </a:prstGeom>
        </p:spPr>
        <p:txBody>
          <a:bodyPr wrap="square">
            <a:spAutoFit/>
          </a:bodyPr>
          <a:lstStyle/>
          <a:p>
            <a:r>
              <a:rPr lang="en-US" sz="1200" dirty="0" smtClean="0">
                <a:solidFill>
                  <a:srgbClr val="0000FF"/>
                </a:solidFill>
              </a:rPr>
              <a:t>17 </a:t>
            </a:r>
            <a:r>
              <a:rPr lang="en-US" sz="1200" dirty="0">
                <a:solidFill>
                  <a:srgbClr val="0000FF"/>
                </a:solidFill>
              </a:rPr>
              <a:t>urban systems overlaid on the </a:t>
            </a:r>
            <a:r>
              <a:rPr lang="en-US" sz="1200" dirty="0" err="1">
                <a:solidFill>
                  <a:srgbClr val="0000FF"/>
                </a:solidFill>
              </a:rPr>
              <a:t>Ecoregion</a:t>
            </a:r>
            <a:r>
              <a:rPr lang="en-US" sz="1200" dirty="0">
                <a:solidFill>
                  <a:srgbClr val="0000FF"/>
                </a:solidFill>
              </a:rPr>
              <a:t> coverage (8 biomes in 7 </a:t>
            </a:r>
            <a:r>
              <a:rPr lang="en-US" sz="1200" dirty="0" smtClean="0">
                <a:solidFill>
                  <a:srgbClr val="0000FF"/>
                </a:solidFill>
              </a:rPr>
              <a:t>countries)</a:t>
            </a:r>
            <a:endParaRPr lang="en-US" sz="1200" dirty="0">
              <a:solidFill>
                <a:srgbClr val="0000FF"/>
              </a:solidFill>
            </a:endParaRPr>
          </a:p>
        </p:txBody>
      </p:sp>
    </p:spTree>
    <p:extLst>
      <p:ext uri="{BB962C8B-B14F-4D97-AF65-F5344CB8AC3E}">
        <p14:creationId xmlns:p14="http://schemas.microsoft.com/office/powerpoint/2010/main" val="412306569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515434"/>
            <a:ext cx="7885113" cy="1362075"/>
          </a:xfrm>
        </p:spPr>
        <p:txBody>
          <a:bodyPr/>
          <a:lstStyle/>
          <a:p>
            <a:r>
              <a:rPr lang="en-US" dirty="0" smtClean="0"/>
              <a:t>(4) Forecast synthesis:</a:t>
            </a:r>
            <a:br>
              <a:rPr lang="en-US" dirty="0" smtClean="0"/>
            </a:br>
            <a:r>
              <a:rPr lang="en-US" dirty="0" smtClean="0"/>
              <a:t>Future Scenarios</a:t>
            </a:r>
            <a:endParaRPr lang="en-US" dirty="0"/>
          </a:p>
        </p:txBody>
      </p:sp>
      <p:sp>
        <p:nvSpPr>
          <p:cNvPr id="3" name="Text Placeholder 2"/>
          <p:cNvSpPr>
            <a:spLocks noGrp="1"/>
          </p:cNvSpPr>
          <p:nvPr>
            <p:ph type="body" idx="1"/>
          </p:nvPr>
        </p:nvSpPr>
        <p:spPr>
          <a:xfrm>
            <a:off x="609600" y="4015247"/>
            <a:ext cx="7885113" cy="1500187"/>
          </a:xfrm>
        </p:spPr>
        <p:txBody>
          <a:bodyPr/>
          <a:lstStyle/>
          <a:p>
            <a:r>
              <a:rPr lang="en-US" dirty="0"/>
              <a:t>2 workshops focus on SENA cities scenarios (Yangon and HCMC</a:t>
            </a:r>
            <a:r>
              <a:rPr lang="en-US" dirty="0" smtClean="0"/>
              <a:t>)</a:t>
            </a:r>
            <a:endParaRPr lang="en-US" dirty="0"/>
          </a:p>
        </p:txBody>
      </p:sp>
      <p:sp>
        <p:nvSpPr>
          <p:cNvPr id="4" name="Rectangle 4"/>
          <p:cNvSpPr>
            <a:spLocks noChangeArrowheads="1"/>
          </p:cNvSpPr>
          <p:nvPr/>
        </p:nvSpPr>
        <p:spPr bwMode="auto">
          <a:xfrm>
            <a:off x="0" y="0"/>
            <a:ext cx="9144000" cy="769938"/>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200" b="1" dirty="0"/>
              <a:t>Urbanization and sustainability under global change and transitional economies: Synthesis from Southeast, East, and North Asia (SENA)</a:t>
            </a:r>
            <a:endParaRPr lang="en-US" sz="2200" dirty="0"/>
          </a:p>
        </p:txBody>
      </p:sp>
      <p:pic>
        <p:nvPicPr>
          <p:cNvPr id="5" name="Picture 4" descr="IMG_509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738" y="769938"/>
            <a:ext cx="5327204" cy="3995403"/>
          </a:xfrm>
          <a:prstGeom prst="rect">
            <a:avLst/>
          </a:prstGeom>
        </p:spPr>
      </p:pic>
    </p:spTree>
    <p:extLst>
      <p:ext uri="{BB962C8B-B14F-4D97-AF65-F5344CB8AC3E}">
        <p14:creationId xmlns:p14="http://schemas.microsoft.com/office/powerpoint/2010/main" val="350791427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040" y="5380672"/>
            <a:ext cx="4915959" cy="1477328"/>
          </a:xfrm>
          <a:prstGeom prst="rect">
            <a:avLst/>
          </a:prstGeom>
          <a:solidFill>
            <a:srgbClr val="000000"/>
          </a:solidFill>
          <a:ln>
            <a:solidFill>
              <a:srgbClr val="B7DEE8"/>
            </a:solidFill>
          </a:ln>
        </p:spPr>
        <p:txBody>
          <a:bodyPr wrap="square" numCol="1">
            <a:spAutoFit/>
          </a:bodyPr>
          <a:lstStyle/>
          <a:p>
            <a:r>
              <a:rPr lang="en-US" sz="1000" b="1" dirty="0">
                <a:solidFill>
                  <a:srgbClr val="FF0000"/>
                </a:solidFill>
              </a:rPr>
              <a:t>Yangon Workshop </a:t>
            </a:r>
            <a:r>
              <a:rPr lang="en-US" sz="1000" dirty="0">
                <a:solidFill>
                  <a:srgbClr val="FF0000"/>
                </a:solidFill>
              </a:rPr>
              <a:t>on </a:t>
            </a:r>
            <a:r>
              <a:rPr lang="en-US" sz="1000" i="1" dirty="0">
                <a:solidFill>
                  <a:srgbClr val="FF0000"/>
                </a:solidFill>
              </a:rPr>
              <a:t>Urbanization and Sustainability </a:t>
            </a:r>
            <a:r>
              <a:rPr lang="en-US" sz="1000" i="1" dirty="0" smtClean="0">
                <a:solidFill>
                  <a:srgbClr val="FF0000"/>
                </a:solidFill>
              </a:rPr>
              <a:t>in SENA</a:t>
            </a:r>
            <a:endParaRPr lang="en-US" sz="1000" dirty="0" smtClean="0">
              <a:solidFill>
                <a:srgbClr val="FF0000"/>
              </a:solidFill>
            </a:endParaRPr>
          </a:p>
          <a:p>
            <a:r>
              <a:rPr lang="en-US" sz="1000" b="1" dirty="0" smtClean="0">
                <a:latin typeface="Calibri" charset="0"/>
              </a:rPr>
              <a:t>Objectives  </a:t>
            </a:r>
          </a:p>
          <a:p>
            <a:pPr marL="171450" indent="-171450">
              <a:buFont typeface="Arial"/>
              <a:buChar char="•"/>
            </a:pPr>
            <a:r>
              <a:rPr lang="en-US" sz="1000" dirty="0" smtClean="0">
                <a:latin typeface="Calibri" charset="0"/>
              </a:rPr>
              <a:t>Building </a:t>
            </a:r>
            <a:r>
              <a:rPr lang="en-US" sz="1000" dirty="0">
                <a:latin typeface="Calibri" charset="0"/>
              </a:rPr>
              <a:t>Yangon Urbanization and Sustainability Research Network for future collaboration </a:t>
            </a:r>
          </a:p>
          <a:p>
            <a:pPr marL="171450" indent="-171450">
              <a:buFont typeface="Arial"/>
              <a:buChar char="•"/>
            </a:pPr>
            <a:r>
              <a:rPr lang="en-US" sz="1000" dirty="0">
                <a:solidFill>
                  <a:srgbClr val="FF0000"/>
                </a:solidFill>
                <a:latin typeface="Calibri" charset="0"/>
              </a:rPr>
              <a:t>Major causes of urban development of Yangon</a:t>
            </a:r>
          </a:p>
          <a:p>
            <a:pPr marL="171450" indent="-171450">
              <a:buFont typeface="Arial"/>
              <a:buChar char="•"/>
            </a:pPr>
            <a:r>
              <a:rPr lang="en-US" sz="1000" dirty="0">
                <a:solidFill>
                  <a:srgbClr val="FF0000"/>
                </a:solidFill>
                <a:latin typeface="Calibri" charset="0"/>
              </a:rPr>
              <a:t>Future development trends of Yangon</a:t>
            </a:r>
          </a:p>
          <a:p>
            <a:pPr marL="171450" indent="-171450">
              <a:buFont typeface="Arial"/>
              <a:buChar char="•"/>
            </a:pPr>
            <a:r>
              <a:rPr lang="en-US" sz="1000" dirty="0">
                <a:latin typeface="Calibri" charset="0"/>
              </a:rPr>
              <a:t>Unique characteristics of Yangon from other cities in Myanmar</a:t>
            </a:r>
          </a:p>
          <a:p>
            <a:pPr marL="171450" indent="-171450">
              <a:buFont typeface="Arial"/>
              <a:buChar char="•"/>
            </a:pPr>
            <a:r>
              <a:rPr lang="en-US" sz="1000" dirty="0">
                <a:latin typeface="Calibri" charset="0"/>
              </a:rPr>
              <a:t>Identify data &amp; knowledge gaps and create data inventory for sustainable urban development for </a:t>
            </a:r>
            <a:r>
              <a:rPr lang="en-US" sz="1000" dirty="0" smtClean="0">
                <a:latin typeface="Calibri" charset="0"/>
              </a:rPr>
              <a:t>Yangon</a:t>
            </a:r>
          </a:p>
        </p:txBody>
      </p:sp>
      <p:pic>
        <p:nvPicPr>
          <p:cNvPr id="5" name="Picture 4" descr="IMG_46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1501" y="-66754"/>
            <a:ext cx="2793999" cy="2095499"/>
          </a:xfrm>
          <a:prstGeom prst="rect">
            <a:avLst/>
          </a:prstGeom>
        </p:spPr>
      </p:pic>
      <p:pic>
        <p:nvPicPr>
          <p:cNvPr id="6" name="Picture 5" descr="2015-06-20-YangonWorkshop.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5478" y="1"/>
            <a:ext cx="3431647" cy="2573736"/>
          </a:xfrm>
          <a:prstGeom prst="rect">
            <a:avLst/>
          </a:prstGeom>
        </p:spPr>
      </p:pic>
      <p:sp>
        <p:nvSpPr>
          <p:cNvPr id="8" name="Rectangle 7"/>
          <p:cNvSpPr/>
          <p:nvPr/>
        </p:nvSpPr>
        <p:spPr>
          <a:xfrm>
            <a:off x="4953000" y="5380672"/>
            <a:ext cx="4191000" cy="1477328"/>
          </a:xfrm>
          <a:prstGeom prst="rect">
            <a:avLst/>
          </a:prstGeom>
          <a:solidFill>
            <a:srgbClr val="000000"/>
          </a:solidFill>
          <a:ln>
            <a:solidFill>
              <a:srgbClr val="B7DEE8"/>
            </a:solidFill>
          </a:ln>
        </p:spPr>
        <p:txBody>
          <a:bodyPr wrap="square" numCol="1">
            <a:spAutoFit/>
          </a:bodyPr>
          <a:lstStyle/>
          <a:p>
            <a:r>
              <a:rPr lang="en-US" sz="1000" dirty="0" smtClean="0">
                <a:solidFill>
                  <a:srgbClr val="FF0000"/>
                </a:solidFill>
              </a:rPr>
              <a:t>Co</a:t>
            </a:r>
            <a:r>
              <a:rPr lang="en-US" sz="1000" dirty="0">
                <a:solidFill>
                  <a:srgbClr val="FF0000"/>
                </a:solidFill>
              </a:rPr>
              <a:t>-hosted by Mandalay Technology and CGCEO, MSU. (20 </a:t>
            </a:r>
            <a:r>
              <a:rPr lang="en-US" sz="1000" dirty="0" smtClean="0">
                <a:solidFill>
                  <a:srgbClr val="FF0000"/>
                </a:solidFill>
              </a:rPr>
              <a:t>participants, </a:t>
            </a:r>
            <a:r>
              <a:rPr lang="en-US" sz="1000" dirty="0">
                <a:solidFill>
                  <a:srgbClr val="FF0000"/>
                </a:solidFill>
              </a:rPr>
              <a:t>with 17 from </a:t>
            </a:r>
            <a:r>
              <a:rPr lang="en-US" sz="1000" dirty="0" smtClean="0">
                <a:solidFill>
                  <a:srgbClr val="FF0000"/>
                </a:solidFill>
              </a:rPr>
              <a:t>Myanmar, from academics, government ministries, local government, and companies)</a:t>
            </a:r>
          </a:p>
          <a:p>
            <a:r>
              <a:rPr lang="en-US" sz="1000" b="1" dirty="0" smtClean="0">
                <a:latin typeface="Calibri" charset="0"/>
              </a:rPr>
              <a:t>Outcomes</a:t>
            </a:r>
          </a:p>
          <a:p>
            <a:pPr marL="171450" indent="-171450">
              <a:buFont typeface="Arial"/>
              <a:buChar char="•"/>
            </a:pPr>
            <a:r>
              <a:rPr lang="en-US" sz="1000" dirty="0" smtClean="0">
                <a:latin typeface="Calibri" charset="0"/>
              </a:rPr>
              <a:t>Shared </a:t>
            </a:r>
            <a:r>
              <a:rPr lang="en-US" sz="1000" dirty="0">
                <a:latin typeface="Calibri" charset="0"/>
              </a:rPr>
              <a:t>and </a:t>
            </a:r>
            <a:r>
              <a:rPr lang="en-US" sz="1000" dirty="0" smtClean="0">
                <a:latin typeface="Calibri" charset="0"/>
              </a:rPr>
              <a:t>exchanged </a:t>
            </a:r>
            <a:r>
              <a:rPr lang="en-US" sz="1000" dirty="0">
                <a:latin typeface="Calibri" charset="0"/>
              </a:rPr>
              <a:t>ideas, data, and </a:t>
            </a:r>
            <a:r>
              <a:rPr lang="en-US" sz="1000" dirty="0" smtClean="0">
                <a:latin typeface="Calibri" charset="0"/>
              </a:rPr>
              <a:t>knowledge on urban development of Yangon (patterns, causes, impacts,  future scenarios)</a:t>
            </a:r>
            <a:endParaRPr lang="en-US" sz="1000" dirty="0">
              <a:latin typeface="Calibri" charset="0"/>
            </a:endParaRPr>
          </a:p>
          <a:p>
            <a:pPr marL="171450" indent="-171450">
              <a:buFont typeface="Arial"/>
              <a:buChar char="•"/>
            </a:pPr>
            <a:r>
              <a:rPr lang="en-US" sz="1000" dirty="0" smtClean="0">
                <a:latin typeface="Calibri" charset="0"/>
              </a:rPr>
              <a:t>Discussed existing and future geo</a:t>
            </a:r>
            <a:r>
              <a:rPr lang="en-US" sz="1000" dirty="0">
                <a:latin typeface="Calibri" charset="0"/>
              </a:rPr>
              <a:t>-spatial data products (land, climate, population &amp; </a:t>
            </a:r>
            <a:r>
              <a:rPr lang="en-US" sz="1000" dirty="0" smtClean="0">
                <a:latin typeface="Calibri" charset="0"/>
              </a:rPr>
              <a:t>socioeconomic can be </a:t>
            </a:r>
            <a:r>
              <a:rPr lang="en-US" sz="1000" dirty="0">
                <a:latin typeface="Calibri" charset="0"/>
              </a:rPr>
              <a:t>generated from the project</a:t>
            </a:r>
          </a:p>
          <a:p>
            <a:pPr marL="171450" indent="-171450">
              <a:buFont typeface="Arial"/>
              <a:buChar char="•"/>
            </a:pPr>
            <a:r>
              <a:rPr lang="en-US" sz="1000" dirty="0">
                <a:latin typeface="Calibri" charset="0"/>
              </a:rPr>
              <a:t>An established network for future collaboration for grants, projects, publications, and exchange of </a:t>
            </a:r>
            <a:r>
              <a:rPr lang="en-US" sz="1000" dirty="0" smtClean="0">
                <a:latin typeface="Calibri" charset="0"/>
              </a:rPr>
              <a:t>scholars</a:t>
            </a:r>
            <a:endParaRPr lang="en-US" sz="1000" dirty="0">
              <a:latin typeface="Calibri" charset="0"/>
            </a:endParaRPr>
          </a:p>
        </p:txBody>
      </p:sp>
      <p:pic>
        <p:nvPicPr>
          <p:cNvPr id="10" name="Picture 9" descr="2015-06-20-YangonWorkshop-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5478" y="2746377"/>
            <a:ext cx="3431647" cy="2573736"/>
          </a:xfrm>
          <a:prstGeom prst="rect">
            <a:avLst/>
          </a:prstGeom>
        </p:spPr>
      </p:pic>
      <p:pic>
        <p:nvPicPr>
          <p:cNvPr id="12" name="Picture 11" descr="IMG_8746.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9250" y="1936750"/>
            <a:ext cx="4286250" cy="3214688"/>
          </a:xfrm>
          <a:prstGeom prst="rect">
            <a:avLst/>
          </a:prstGeom>
        </p:spPr>
      </p:pic>
      <p:sp>
        <p:nvSpPr>
          <p:cNvPr id="13" name="Rectangle 12"/>
          <p:cNvSpPr/>
          <p:nvPr/>
        </p:nvSpPr>
        <p:spPr>
          <a:xfrm>
            <a:off x="-26238" y="57666"/>
            <a:ext cx="1415810" cy="1200329"/>
          </a:xfrm>
          <a:prstGeom prst="rect">
            <a:avLst/>
          </a:prstGeom>
        </p:spPr>
        <p:txBody>
          <a:bodyPr wrap="none">
            <a:spAutoFit/>
          </a:bodyPr>
          <a:lstStyle/>
          <a:p>
            <a:r>
              <a:rPr lang="en-US" dirty="0" smtClean="0">
                <a:solidFill>
                  <a:srgbClr val="FF0000"/>
                </a:solidFill>
              </a:rPr>
              <a:t>4. Scenarios </a:t>
            </a:r>
          </a:p>
          <a:p>
            <a:r>
              <a:rPr lang="en-US" dirty="0" smtClean="0">
                <a:solidFill>
                  <a:srgbClr val="FF0000"/>
                </a:solidFill>
              </a:rPr>
              <a:t>Workshop (1)</a:t>
            </a:r>
            <a:endParaRPr lang="en-US" dirty="0">
              <a:solidFill>
                <a:srgbClr val="FF0000"/>
              </a:solidFill>
            </a:endParaRPr>
          </a:p>
          <a:p>
            <a:r>
              <a:rPr lang="en-US" dirty="0">
                <a:solidFill>
                  <a:srgbClr val="FF0000"/>
                </a:solidFill>
              </a:rPr>
              <a:t>Yangon </a:t>
            </a:r>
            <a:endParaRPr lang="en-US" dirty="0" smtClean="0">
              <a:solidFill>
                <a:srgbClr val="FF0000"/>
              </a:solidFill>
            </a:endParaRPr>
          </a:p>
          <a:p>
            <a:r>
              <a:rPr lang="en-US" dirty="0" smtClean="0">
                <a:solidFill>
                  <a:srgbClr val="FF0000"/>
                </a:solidFill>
              </a:rPr>
              <a:t>June 20, 2015</a:t>
            </a:r>
            <a:endParaRPr lang="en-US" dirty="0">
              <a:solidFill>
                <a:srgbClr val="FF0000"/>
              </a:solidFill>
            </a:endParaRPr>
          </a:p>
        </p:txBody>
      </p:sp>
    </p:spTree>
    <p:extLst>
      <p:ext uri="{BB962C8B-B14F-4D97-AF65-F5344CB8AC3E}">
        <p14:creationId xmlns:p14="http://schemas.microsoft.com/office/powerpoint/2010/main" val="231567789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ENAWorkshop-GroupPhot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472" y="1150977"/>
            <a:ext cx="4571487" cy="3253319"/>
          </a:xfrm>
          <a:prstGeom prst="rect">
            <a:avLst/>
          </a:prstGeom>
        </p:spPr>
      </p:pic>
      <p:sp>
        <p:nvSpPr>
          <p:cNvPr id="5" name="Rectangle 4"/>
          <p:cNvSpPr/>
          <p:nvPr/>
        </p:nvSpPr>
        <p:spPr>
          <a:xfrm>
            <a:off x="-26238" y="57666"/>
            <a:ext cx="2885112" cy="923330"/>
          </a:xfrm>
          <a:prstGeom prst="rect">
            <a:avLst/>
          </a:prstGeom>
        </p:spPr>
        <p:txBody>
          <a:bodyPr wrap="none">
            <a:spAutoFit/>
          </a:bodyPr>
          <a:lstStyle/>
          <a:p>
            <a:r>
              <a:rPr lang="en-US" dirty="0" smtClean="0">
                <a:solidFill>
                  <a:srgbClr val="FF0000"/>
                </a:solidFill>
              </a:rPr>
              <a:t>4. Scenarios </a:t>
            </a:r>
          </a:p>
          <a:p>
            <a:r>
              <a:rPr lang="en-US" dirty="0" smtClean="0">
                <a:solidFill>
                  <a:srgbClr val="FF0000"/>
                </a:solidFill>
              </a:rPr>
              <a:t>Workshop (2)</a:t>
            </a:r>
            <a:endParaRPr lang="en-US" dirty="0">
              <a:solidFill>
                <a:srgbClr val="FF0000"/>
              </a:solidFill>
            </a:endParaRPr>
          </a:p>
          <a:p>
            <a:r>
              <a:rPr lang="en-US" dirty="0">
                <a:solidFill>
                  <a:srgbClr val="FF0000"/>
                </a:solidFill>
              </a:rPr>
              <a:t>Ho Chi Minh City </a:t>
            </a:r>
            <a:r>
              <a:rPr lang="en-US" dirty="0" smtClean="0">
                <a:solidFill>
                  <a:srgbClr val="FF0000"/>
                </a:solidFill>
              </a:rPr>
              <a:t>Nov. 4-6, 2015</a:t>
            </a:r>
            <a:endParaRPr lang="en-US" dirty="0">
              <a:solidFill>
                <a:srgbClr val="FF0000"/>
              </a:solidFill>
            </a:endParaRPr>
          </a:p>
        </p:txBody>
      </p:sp>
      <p:sp>
        <p:nvSpPr>
          <p:cNvPr id="6" name="Rectangle 5"/>
          <p:cNvSpPr/>
          <p:nvPr/>
        </p:nvSpPr>
        <p:spPr>
          <a:xfrm>
            <a:off x="0" y="5411450"/>
            <a:ext cx="4915959" cy="1446550"/>
          </a:xfrm>
          <a:prstGeom prst="rect">
            <a:avLst/>
          </a:prstGeom>
          <a:solidFill>
            <a:srgbClr val="000000"/>
          </a:solidFill>
          <a:ln>
            <a:solidFill>
              <a:srgbClr val="B7DEE8"/>
            </a:solidFill>
          </a:ln>
        </p:spPr>
        <p:txBody>
          <a:bodyPr wrap="square" numCol="1">
            <a:spAutoFit/>
          </a:bodyPr>
          <a:lstStyle/>
          <a:p>
            <a:r>
              <a:rPr lang="en-US" sz="1100" b="1" dirty="0" smtClean="0">
                <a:latin typeface="Calibri" charset="0"/>
              </a:rPr>
              <a:t>Objectives  </a:t>
            </a:r>
          </a:p>
          <a:p>
            <a:pPr marL="171450" indent="-171450">
              <a:buFont typeface="Arial"/>
              <a:buChar char="•"/>
            </a:pPr>
            <a:r>
              <a:rPr lang="en-US" sz="1100" dirty="0" smtClean="0">
                <a:latin typeface="Calibri" charset="0"/>
              </a:rPr>
              <a:t>Discuss the </a:t>
            </a:r>
            <a:r>
              <a:rPr lang="en-US" sz="1100" dirty="0" smtClean="0">
                <a:solidFill>
                  <a:srgbClr val="FF0000"/>
                </a:solidFill>
                <a:latin typeface="Calibri" charset="0"/>
              </a:rPr>
              <a:t>major causes </a:t>
            </a:r>
            <a:r>
              <a:rPr lang="en-US" sz="1100" dirty="0" smtClean="0">
                <a:latin typeface="Calibri" charset="0"/>
              </a:rPr>
              <a:t>of urban expansion, </a:t>
            </a:r>
            <a:r>
              <a:rPr lang="en-US" sz="1100" dirty="0" smtClean="0">
                <a:solidFill>
                  <a:srgbClr val="FF0000"/>
                </a:solidFill>
                <a:latin typeface="Calibri" charset="0"/>
              </a:rPr>
              <a:t>the main impacts and consequences</a:t>
            </a:r>
            <a:r>
              <a:rPr lang="en-US" sz="1100" dirty="0" smtClean="0">
                <a:solidFill>
                  <a:srgbClr val="0000FF"/>
                </a:solidFill>
                <a:latin typeface="Calibri" charset="0"/>
              </a:rPr>
              <a:t> </a:t>
            </a:r>
            <a:r>
              <a:rPr lang="en-US" sz="1100" dirty="0" smtClean="0">
                <a:latin typeface="Calibri" charset="0"/>
              </a:rPr>
              <a:t>of urbanization, </a:t>
            </a:r>
            <a:r>
              <a:rPr lang="en-US" sz="1100" dirty="0" smtClean="0">
                <a:solidFill>
                  <a:srgbClr val="FF0000"/>
                </a:solidFill>
                <a:latin typeface="Calibri" charset="0"/>
              </a:rPr>
              <a:t>and the possible future development </a:t>
            </a:r>
            <a:r>
              <a:rPr lang="en-US" sz="1100" dirty="0">
                <a:solidFill>
                  <a:srgbClr val="FF0000"/>
                </a:solidFill>
                <a:latin typeface="Calibri" charset="0"/>
              </a:rPr>
              <a:t>scenarios </a:t>
            </a:r>
            <a:r>
              <a:rPr lang="en-US" sz="1100" dirty="0">
                <a:latin typeface="Calibri" charset="0"/>
              </a:rPr>
              <a:t>for </a:t>
            </a:r>
            <a:r>
              <a:rPr lang="en-US" sz="1100" dirty="0" smtClean="0">
                <a:latin typeface="Calibri" charset="0"/>
              </a:rPr>
              <a:t>cities </a:t>
            </a:r>
          </a:p>
          <a:p>
            <a:pPr marL="228600" indent="-228600">
              <a:buFont typeface="+mj-lt"/>
              <a:buAutoNum type="arabicPeriod"/>
            </a:pPr>
            <a:r>
              <a:rPr lang="en-US" sz="1100" dirty="0" smtClean="0">
                <a:latin typeface="Calibri" charset="0"/>
              </a:rPr>
              <a:t>Phnom Penh, Ho </a:t>
            </a:r>
            <a:r>
              <a:rPr lang="en-US" sz="1100" dirty="0">
                <a:latin typeface="Calibri" charset="0"/>
              </a:rPr>
              <a:t>Chi Minh </a:t>
            </a:r>
            <a:r>
              <a:rPr lang="en-US" sz="1100" dirty="0" smtClean="0">
                <a:latin typeface="Calibri" charset="0"/>
              </a:rPr>
              <a:t>City,</a:t>
            </a:r>
            <a:r>
              <a:rPr lang="en-US" sz="1100" dirty="0">
                <a:latin typeface="Calibri" charset="0"/>
              </a:rPr>
              <a:t> Hanoi, Vientiane, and Yangon</a:t>
            </a:r>
            <a:r>
              <a:rPr lang="en-US" sz="1100" dirty="0" smtClean="0">
                <a:latin typeface="Calibri" charset="0"/>
              </a:rPr>
              <a:t> </a:t>
            </a:r>
            <a:r>
              <a:rPr lang="en-US" sz="1100" dirty="0">
                <a:latin typeface="Calibri" charset="0"/>
              </a:rPr>
              <a:t>of Southeast </a:t>
            </a:r>
            <a:r>
              <a:rPr lang="en-US" sz="1100" dirty="0" smtClean="0">
                <a:latin typeface="Calibri" charset="0"/>
              </a:rPr>
              <a:t>Asia; Shanghai</a:t>
            </a:r>
            <a:r>
              <a:rPr lang="en-US" sz="1100" dirty="0">
                <a:latin typeface="Calibri" charset="0"/>
              </a:rPr>
              <a:t>, Shenzhen, Chongqing, Lanzhou, Hohhot, and Urumqi of </a:t>
            </a:r>
            <a:r>
              <a:rPr lang="en-US" sz="1100" dirty="0" smtClean="0">
                <a:latin typeface="Calibri" charset="0"/>
              </a:rPr>
              <a:t>China; </a:t>
            </a:r>
          </a:p>
          <a:p>
            <a:pPr marL="228600" indent="-228600">
              <a:buFont typeface="+mj-lt"/>
              <a:buAutoNum type="arabicPeriod"/>
            </a:pPr>
            <a:r>
              <a:rPr lang="en-US" sz="1100" dirty="0" smtClean="0">
                <a:latin typeface="Calibri" charset="0"/>
              </a:rPr>
              <a:t>Siberian </a:t>
            </a:r>
            <a:r>
              <a:rPr lang="en-US" sz="1100" dirty="0">
                <a:latin typeface="Calibri" charset="0"/>
              </a:rPr>
              <a:t>cities (Irkutsk, Novosibirsk, Omsk, Yekaterinburg, </a:t>
            </a:r>
            <a:r>
              <a:rPr lang="en-US" sz="1100" dirty="0" smtClean="0">
                <a:latin typeface="Calibri" charset="0"/>
              </a:rPr>
              <a:t>and Khabarovsk </a:t>
            </a:r>
            <a:r>
              <a:rPr lang="en-US" sz="1100" dirty="0">
                <a:latin typeface="Calibri" charset="0"/>
              </a:rPr>
              <a:t>)and </a:t>
            </a:r>
            <a:r>
              <a:rPr lang="en-US" sz="1100" dirty="0" smtClean="0">
                <a:latin typeface="Calibri" charset="0"/>
              </a:rPr>
              <a:t>Ulaanbaatar.</a:t>
            </a:r>
            <a:endParaRPr lang="en-US" sz="1100" dirty="0">
              <a:latin typeface="Calibri" charset="0"/>
            </a:endParaRPr>
          </a:p>
        </p:txBody>
      </p:sp>
      <p:sp>
        <p:nvSpPr>
          <p:cNvPr id="7" name="Rectangle 6"/>
          <p:cNvSpPr/>
          <p:nvPr/>
        </p:nvSpPr>
        <p:spPr>
          <a:xfrm>
            <a:off x="4915960" y="5380672"/>
            <a:ext cx="4228040" cy="1477328"/>
          </a:xfrm>
          <a:prstGeom prst="rect">
            <a:avLst/>
          </a:prstGeom>
          <a:solidFill>
            <a:srgbClr val="000000"/>
          </a:solidFill>
          <a:ln>
            <a:solidFill>
              <a:srgbClr val="B7DEE8"/>
            </a:solidFill>
          </a:ln>
        </p:spPr>
        <p:txBody>
          <a:bodyPr wrap="square" numCol="1">
            <a:spAutoFit/>
          </a:bodyPr>
          <a:lstStyle/>
          <a:p>
            <a:r>
              <a:rPr lang="en-US" sz="1000" dirty="0" smtClean="0">
                <a:solidFill>
                  <a:srgbClr val="FF0000"/>
                </a:solidFill>
              </a:rPr>
              <a:t>Co</a:t>
            </a:r>
            <a:r>
              <a:rPr lang="en-US" sz="1000" dirty="0">
                <a:solidFill>
                  <a:srgbClr val="FF0000"/>
                </a:solidFill>
              </a:rPr>
              <a:t>-hosted Ho Chi Minh City Institute of Resources Geography, Vietnam Academy of Science and Technology (HCMIRG of </a:t>
            </a:r>
            <a:r>
              <a:rPr lang="en-US" sz="1000" dirty="0" smtClean="0">
                <a:solidFill>
                  <a:srgbClr val="FF0000"/>
                </a:solidFill>
              </a:rPr>
              <a:t>VAST) and Center </a:t>
            </a:r>
            <a:r>
              <a:rPr lang="en-US" sz="1000" dirty="0">
                <a:solidFill>
                  <a:srgbClr val="FF0000"/>
                </a:solidFill>
              </a:rPr>
              <a:t>for Global Change and Earth Observations (CGCEO), Michigan State University (MSU)</a:t>
            </a:r>
          </a:p>
          <a:p>
            <a:r>
              <a:rPr lang="en-US" sz="1000" b="1" dirty="0" smtClean="0">
                <a:latin typeface="Calibri" charset="0"/>
              </a:rPr>
              <a:t>Outcomes</a:t>
            </a:r>
          </a:p>
          <a:p>
            <a:pPr marL="171450" indent="-171450">
              <a:buFont typeface="Arial"/>
              <a:buChar char="•"/>
            </a:pPr>
            <a:r>
              <a:rPr lang="en-US" sz="1000" dirty="0" smtClean="0">
                <a:latin typeface="Calibri" charset="0"/>
              </a:rPr>
              <a:t>Shared </a:t>
            </a:r>
            <a:r>
              <a:rPr lang="en-US" sz="1000" dirty="0">
                <a:latin typeface="Calibri" charset="0"/>
              </a:rPr>
              <a:t>and </a:t>
            </a:r>
            <a:r>
              <a:rPr lang="en-US" sz="1000" dirty="0" smtClean="0">
                <a:latin typeface="Calibri" charset="0"/>
              </a:rPr>
              <a:t>exchanged opinions and knowledge on major </a:t>
            </a:r>
            <a:r>
              <a:rPr lang="en-US" sz="1000" dirty="0">
                <a:latin typeface="Calibri" charset="0"/>
              </a:rPr>
              <a:t>causes of urban expansion in the past thirty years.</a:t>
            </a:r>
          </a:p>
          <a:p>
            <a:pPr marL="171450" indent="-171450">
              <a:buFont typeface="Arial"/>
              <a:buChar char="•"/>
            </a:pPr>
            <a:r>
              <a:rPr lang="en-US" sz="1000" dirty="0" smtClean="0">
                <a:latin typeface="Calibri" charset="0"/>
              </a:rPr>
              <a:t>Discussed the </a:t>
            </a:r>
            <a:r>
              <a:rPr lang="en-US" sz="1000" dirty="0">
                <a:latin typeface="Calibri" charset="0"/>
              </a:rPr>
              <a:t>impact and consequences of </a:t>
            </a:r>
            <a:r>
              <a:rPr lang="en-US" sz="1000" dirty="0" smtClean="0">
                <a:latin typeface="Calibri" charset="0"/>
              </a:rPr>
              <a:t>urbanization in China, Vietnam, Laos, Mongolia, and Myanmar.</a:t>
            </a:r>
          </a:p>
          <a:p>
            <a:pPr marL="171450" indent="-171450">
              <a:buFont typeface="Arial"/>
              <a:buChar char="•"/>
            </a:pPr>
            <a:r>
              <a:rPr lang="en-US" sz="1000" dirty="0" smtClean="0">
                <a:latin typeface="Calibri" charset="0"/>
              </a:rPr>
              <a:t>Proposed possible </a:t>
            </a:r>
            <a:r>
              <a:rPr lang="en-US" sz="1000" dirty="0">
                <a:latin typeface="Calibri" charset="0"/>
              </a:rPr>
              <a:t>development scenarios in </a:t>
            </a:r>
            <a:r>
              <a:rPr lang="en-US" sz="1000" dirty="0" smtClean="0">
                <a:latin typeface="Calibri" charset="0"/>
              </a:rPr>
              <a:t>future </a:t>
            </a:r>
            <a:endParaRPr lang="en-US" sz="1000" dirty="0">
              <a:latin typeface="Calibri" charset="0"/>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55413" y="2918427"/>
            <a:ext cx="3574922" cy="2383281"/>
          </a:xfrm>
          <a:prstGeom prst="rect">
            <a:avLst/>
          </a:prstGeom>
        </p:spPr>
      </p:pic>
    </p:spTree>
    <p:extLst>
      <p:ext uri="{BB962C8B-B14F-4D97-AF65-F5344CB8AC3E}">
        <p14:creationId xmlns:p14="http://schemas.microsoft.com/office/powerpoint/2010/main" val="252020695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On-going and next step</a:t>
            </a:r>
            <a:endParaRPr lang="en-US" dirty="0"/>
          </a:p>
        </p:txBody>
      </p:sp>
      <p:sp>
        <p:nvSpPr>
          <p:cNvPr id="3" name="Text Placeholder 2"/>
          <p:cNvSpPr>
            <a:spLocks noGrp="1"/>
          </p:cNvSpPr>
          <p:nvPr>
            <p:ph type="body" idx="1"/>
          </p:nvPr>
        </p:nvSpPr>
        <p:spPr/>
        <p:txBody>
          <a:bodyPr>
            <a:normAutofit fontScale="92500"/>
          </a:bodyPr>
          <a:lstStyle/>
          <a:p>
            <a:pPr marL="285750" indent="-285750">
              <a:buFont typeface="Arial"/>
              <a:buChar char="•"/>
            </a:pPr>
            <a:r>
              <a:rPr lang="en-US" dirty="0"/>
              <a:t>Workshop in UB </a:t>
            </a:r>
            <a:endParaRPr lang="en-US" dirty="0" smtClean="0"/>
          </a:p>
          <a:p>
            <a:pPr marL="285750" indent="-285750">
              <a:buFont typeface="Arial"/>
              <a:buChar char="•"/>
            </a:pPr>
            <a:r>
              <a:rPr lang="en-US" dirty="0" smtClean="0"/>
              <a:t>SIs </a:t>
            </a:r>
            <a:r>
              <a:rPr lang="en-US" dirty="0"/>
              <a:t>(Landscape and Urban Planning, Ecological Indicators</a:t>
            </a:r>
            <a:r>
              <a:rPr lang="en-US" dirty="0" smtClean="0"/>
              <a:t>)</a:t>
            </a:r>
          </a:p>
          <a:p>
            <a:pPr marL="285750" indent="-285750">
              <a:buFont typeface="Arial"/>
              <a:buChar char="•"/>
            </a:pPr>
            <a:r>
              <a:rPr lang="en-US" dirty="0" smtClean="0"/>
              <a:t>More regional level analysis (e.g., North Asia synthesis, development scenarios simulations for SENA cities, suburbanization in SENA cities, SENA in the global urban context)</a:t>
            </a:r>
            <a:endParaRPr lang="en-US" dirty="0"/>
          </a:p>
        </p:txBody>
      </p:sp>
      <p:sp>
        <p:nvSpPr>
          <p:cNvPr id="4" name="Rectangle 4"/>
          <p:cNvSpPr>
            <a:spLocks noChangeArrowheads="1"/>
          </p:cNvSpPr>
          <p:nvPr/>
        </p:nvSpPr>
        <p:spPr bwMode="auto">
          <a:xfrm>
            <a:off x="0" y="0"/>
            <a:ext cx="9144000" cy="769938"/>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200" b="1" dirty="0"/>
              <a:t>Urbanization and sustainability under global change and transitional economies: Synthesis from Southeast, East, and North Asia (SENA)</a:t>
            </a:r>
            <a:endParaRPr lang="en-US" sz="2200" dirty="0"/>
          </a:p>
        </p:txBody>
      </p:sp>
    </p:spTree>
    <p:extLst>
      <p:ext uri="{BB962C8B-B14F-4D97-AF65-F5344CB8AC3E}">
        <p14:creationId xmlns:p14="http://schemas.microsoft.com/office/powerpoint/2010/main" val="350791427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5135734" cy="369332"/>
          </a:xfrm>
          <a:prstGeom prst="rect">
            <a:avLst/>
          </a:prstGeom>
        </p:spPr>
        <p:txBody>
          <a:bodyPr wrap="square">
            <a:spAutoFit/>
          </a:bodyPr>
          <a:lstStyle/>
          <a:p>
            <a:r>
              <a:rPr lang="en-US" dirty="0" smtClean="0">
                <a:solidFill>
                  <a:srgbClr val="FF0000"/>
                </a:solidFill>
              </a:rPr>
              <a:t>5. On-going and future (1): Workshop (3) in UB, Mongolia</a:t>
            </a:r>
            <a:endParaRPr lang="en-US" dirty="0">
              <a:solidFill>
                <a:srgbClr val="FF0000"/>
              </a:solidFill>
            </a:endParaRPr>
          </a:p>
        </p:txBody>
      </p:sp>
      <p:sp>
        <p:nvSpPr>
          <p:cNvPr id="5" name="Rectangle 4"/>
          <p:cNvSpPr/>
          <p:nvPr/>
        </p:nvSpPr>
        <p:spPr>
          <a:xfrm>
            <a:off x="0" y="5848350"/>
            <a:ext cx="4915959" cy="861774"/>
          </a:xfrm>
          <a:prstGeom prst="rect">
            <a:avLst/>
          </a:prstGeom>
          <a:solidFill>
            <a:srgbClr val="000000"/>
          </a:solidFill>
          <a:ln>
            <a:solidFill>
              <a:srgbClr val="B7DEE8"/>
            </a:solidFill>
          </a:ln>
        </p:spPr>
        <p:txBody>
          <a:bodyPr wrap="square" numCol="1">
            <a:spAutoFit/>
          </a:bodyPr>
          <a:lstStyle/>
          <a:p>
            <a:r>
              <a:rPr lang="en-US" sz="1000" b="1" dirty="0" smtClean="0">
                <a:solidFill>
                  <a:srgbClr val="FF0000"/>
                </a:solidFill>
              </a:rPr>
              <a:t>Ulaanbaatar workshop</a:t>
            </a:r>
            <a:r>
              <a:rPr lang="en-US" sz="1000" dirty="0" smtClean="0">
                <a:solidFill>
                  <a:srgbClr val="FF0000"/>
                </a:solidFill>
              </a:rPr>
              <a:t> </a:t>
            </a:r>
            <a:r>
              <a:rPr lang="en-US" sz="1000" i="1" dirty="0" smtClean="0">
                <a:solidFill>
                  <a:srgbClr val="FF0000"/>
                </a:solidFill>
              </a:rPr>
              <a:t>SENA and CNH</a:t>
            </a:r>
            <a:endParaRPr lang="en-US" sz="1000" dirty="0" smtClean="0">
              <a:solidFill>
                <a:srgbClr val="FF0000"/>
              </a:solidFill>
            </a:endParaRPr>
          </a:p>
          <a:p>
            <a:r>
              <a:rPr lang="en-US" sz="1000" b="1" dirty="0" smtClean="0">
                <a:latin typeface="Calibri" charset="0"/>
              </a:rPr>
              <a:t>Objectives  </a:t>
            </a:r>
          </a:p>
          <a:p>
            <a:pPr marL="171450" indent="-171450">
              <a:buFont typeface="Arial"/>
              <a:buChar char="•"/>
            </a:pPr>
            <a:r>
              <a:rPr lang="en-US" sz="1000" dirty="0" smtClean="0">
                <a:latin typeface="Calibri" charset="0"/>
              </a:rPr>
              <a:t>To synthesize our </a:t>
            </a:r>
            <a:r>
              <a:rPr lang="en-US" sz="1000" dirty="0">
                <a:latin typeface="Calibri" charset="0"/>
              </a:rPr>
              <a:t>collective data, resources, and talents </a:t>
            </a:r>
          </a:p>
          <a:p>
            <a:pPr marL="171450" indent="-171450">
              <a:buFont typeface="Arial"/>
              <a:buChar char="•"/>
            </a:pPr>
            <a:r>
              <a:rPr lang="en-US" sz="1000" dirty="0" smtClean="0">
                <a:latin typeface="Calibri" charset="0"/>
              </a:rPr>
              <a:t>To discuss selected  synthesis manuscripts which will be targeted for publications</a:t>
            </a:r>
          </a:p>
          <a:p>
            <a:pPr marL="171450" indent="-171450">
              <a:buFont typeface="Arial"/>
              <a:buChar char="•"/>
            </a:pPr>
            <a:r>
              <a:rPr lang="en-US" sz="1000" dirty="0" smtClean="0">
                <a:latin typeface="Calibri" charset="0"/>
              </a:rPr>
              <a:t>To discuss efficient ways of  sharing data and resources.</a:t>
            </a:r>
            <a:endParaRPr lang="en-US" sz="1000" dirty="0">
              <a:latin typeface="Calibri" charset="0"/>
            </a:endParaRPr>
          </a:p>
        </p:txBody>
      </p:sp>
      <p:sp>
        <p:nvSpPr>
          <p:cNvPr id="4" name="Rectangle 3"/>
          <p:cNvSpPr/>
          <p:nvPr/>
        </p:nvSpPr>
        <p:spPr>
          <a:xfrm>
            <a:off x="4915959" y="5848349"/>
            <a:ext cx="4191001" cy="1015663"/>
          </a:xfrm>
          <a:prstGeom prst="rect">
            <a:avLst/>
          </a:prstGeom>
          <a:solidFill>
            <a:srgbClr val="000000"/>
          </a:solidFill>
          <a:ln>
            <a:solidFill>
              <a:srgbClr val="B7DEE8"/>
            </a:solidFill>
          </a:ln>
        </p:spPr>
        <p:txBody>
          <a:bodyPr wrap="square" numCol="1">
            <a:spAutoFit/>
          </a:bodyPr>
          <a:lstStyle/>
          <a:p>
            <a:r>
              <a:rPr lang="en-US" sz="1200" dirty="0" smtClean="0">
                <a:solidFill>
                  <a:srgbClr val="FF0000"/>
                </a:solidFill>
              </a:rPr>
              <a:t>Co</a:t>
            </a:r>
            <a:r>
              <a:rPr lang="en-US" sz="1200" dirty="0">
                <a:solidFill>
                  <a:srgbClr val="FF0000"/>
                </a:solidFill>
              </a:rPr>
              <a:t>-hosted </a:t>
            </a:r>
            <a:r>
              <a:rPr lang="en-US" sz="1200" dirty="0" smtClean="0">
                <a:solidFill>
                  <a:srgbClr val="FF0000"/>
                </a:solidFill>
              </a:rPr>
              <a:t>by Institute </a:t>
            </a:r>
            <a:r>
              <a:rPr lang="en-US" sz="1200" dirty="0">
                <a:solidFill>
                  <a:srgbClr val="FF0000"/>
                </a:solidFill>
              </a:rPr>
              <a:t>of Geography-</a:t>
            </a:r>
            <a:r>
              <a:rPr lang="en-US" sz="1200" dirty="0" err="1">
                <a:solidFill>
                  <a:srgbClr val="FF0000"/>
                </a:solidFill>
              </a:rPr>
              <a:t>Geoecology</a:t>
            </a:r>
            <a:r>
              <a:rPr lang="en-US" sz="1200" dirty="0">
                <a:solidFill>
                  <a:srgbClr val="FF0000"/>
                </a:solidFill>
              </a:rPr>
              <a:t>, Mongolia Academy of Science (IGG, </a:t>
            </a:r>
            <a:r>
              <a:rPr lang="en-US" sz="1200" dirty="0" smtClean="0">
                <a:solidFill>
                  <a:srgbClr val="FF0000"/>
                </a:solidFill>
              </a:rPr>
              <a:t>MAS), </a:t>
            </a:r>
            <a:r>
              <a:rPr lang="en-US" sz="1200" dirty="0" err="1" smtClean="0">
                <a:solidFill>
                  <a:srgbClr val="FF0000"/>
                </a:solidFill>
              </a:rPr>
              <a:t>Saruul</a:t>
            </a:r>
            <a:r>
              <a:rPr lang="en-US" sz="1200" dirty="0" smtClean="0">
                <a:solidFill>
                  <a:srgbClr val="FF0000"/>
                </a:solidFill>
              </a:rPr>
              <a:t> </a:t>
            </a:r>
            <a:r>
              <a:rPr lang="en-US" sz="1200" dirty="0" err="1">
                <a:solidFill>
                  <a:srgbClr val="FF0000"/>
                </a:solidFill>
              </a:rPr>
              <a:t>Khuduu</a:t>
            </a:r>
            <a:r>
              <a:rPr lang="en-US" sz="1200" dirty="0">
                <a:solidFill>
                  <a:srgbClr val="FF0000"/>
                </a:solidFill>
              </a:rPr>
              <a:t> Environmental Research &amp; Consulting (SKERC</a:t>
            </a:r>
            <a:r>
              <a:rPr lang="en-US" sz="1200" dirty="0" smtClean="0">
                <a:solidFill>
                  <a:srgbClr val="FF0000"/>
                </a:solidFill>
              </a:rPr>
              <a:t>),</a:t>
            </a:r>
            <a:endParaRPr lang="en-US" sz="1200" dirty="0">
              <a:solidFill>
                <a:srgbClr val="FF0000"/>
              </a:solidFill>
            </a:endParaRPr>
          </a:p>
          <a:p>
            <a:r>
              <a:rPr lang="en-US" sz="1200" dirty="0" smtClean="0">
                <a:solidFill>
                  <a:srgbClr val="FF0000"/>
                </a:solidFill>
              </a:rPr>
              <a:t>And Center </a:t>
            </a:r>
            <a:r>
              <a:rPr lang="en-US" sz="1200" dirty="0">
                <a:solidFill>
                  <a:srgbClr val="FF0000"/>
                </a:solidFill>
              </a:rPr>
              <a:t>for Global Change and Earth Observations (CGCEO), Michigan State University (MSU)</a:t>
            </a:r>
          </a:p>
        </p:txBody>
      </p:sp>
      <p:pic>
        <p:nvPicPr>
          <p:cNvPr id="6" name="Picture 5"/>
          <p:cNvPicPr>
            <a:picLocks noChangeAspect="1"/>
          </p:cNvPicPr>
          <p:nvPr/>
        </p:nvPicPr>
        <p:blipFill>
          <a:blip r:embed="rId2"/>
          <a:stretch>
            <a:fillRect/>
          </a:stretch>
        </p:blipFill>
        <p:spPr>
          <a:xfrm>
            <a:off x="2882615" y="471273"/>
            <a:ext cx="6224345" cy="5365373"/>
          </a:xfrm>
          <a:prstGeom prst="rect">
            <a:avLst/>
          </a:prstGeom>
        </p:spPr>
      </p:pic>
      <p:sp>
        <p:nvSpPr>
          <p:cNvPr id="7" name="Rectangle 6"/>
          <p:cNvSpPr/>
          <p:nvPr/>
        </p:nvSpPr>
        <p:spPr>
          <a:xfrm>
            <a:off x="5365230" y="-11703"/>
            <a:ext cx="3741730" cy="369332"/>
          </a:xfrm>
          <a:prstGeom prst="rect">
            <a:avLst/>
          </a:prstGeom>
        </p:spPr>
        <p:txBody>
          <a:bodyPr wrap="none">
            <a:spAutoFit/>
          </a:bodyPr>
          <a:lstStyle/>
          <a:p>
            <a:r>
              <a:rPr lang="en-US" dirty="0">
                <a:hlinkClick r:id="rId3"/>
              </a:rPr>
              <a:t>http://lees.geo.msu.edu/research/UB2017/</a:t>
            </a:r>
            <a:endParaRPr lang="en-US" dirty="0"/>
          </a:p>
        </p:txBody>
      </p:sp>
      <p:pic>
        <p:nvPicPr>
          <p:cNvPr id="8" name="Picture 7"/>
          <p:cNvPicPr>
            <a:picLocks noChangeAspect="1"/>
          </p:cNvPicPr>
          <p:nvPr/>
        </p:nvPicPr>
        <p:blipFill>
          <a:blip r:embed="rId4"/>
          <a:stretch>
            <a:fillRect/>
          </a:stretch>
        </p:blipFill>
        <p:spPr>
          <a:xfrm>
            <a:off x="-1" y="357629"/>
            <a:ext cx="2882615" cy="1744534"/>
          </a:xfrm>
          <a:prstGeom prst="rect">
            <a:avLst/>
          </a:prstGeom>
        </p:spPr>
      </p:pic>
      <p:pic>
        <p:nvPicPr>
          <p:cNvPr id="9" name="Picture 8"/>
          <p:cNvPicPr>
            <a:picLocks noChangeAspect="1"/>
          </p:cNvPicPr>
          <p:nvPr/>
        </p:nvPicPr>
        <p:blipFill>
          <a:blip r:embed="rId5"/>
          <a:stretch>
            <a:fillRect/>
          </a:stretch>
        </p:blipFill>
        <p:spPr>
          <a:xfrm>
            <a:off x="0" y="2137614"/>
            <a:ext cx="3044145" cy="3699032"/>
          </a:xfrm>
          <a:prstGeom prst="rect">
            <a:avLst/>
          </a:prstGeom>
        </p:spPr>
      </p:pic>
    </p:spTree>
    <p:extLst>
      <p:ext uri="{BB962C8B-B14F-4D97-AF65-F5344CB8AC3E}">
        <p14:creationId xmlns:p14="http://schemas.microsoft.com/office/powerpoint/2010/main" val="218336078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15870"/>
            <a:ext cx="5099878" cy="1138760"/>
          </a:xfrm>
        </p:spPr>
        <p:txBody>
          <a:bodyPr>
            <a:normAutofit fontScale="90000"/>
          </a:bodyPr>
          <a:lstStyle/>
          <a:p>
            <a:r>
              <a:rPr lang="en-US" sz="1600" dirty="0"/>
              <a:t>Call for Papers: Special Issue on “Evolving Landscapes under Institutional Change, Globalization, and Cultural Influence in Contrasting Urban Systems</a:t>
            </a:r>
            <a:r>
              <a:rPr lang="en-US" sz="1600" dirty="0" smtClean="0"/>
              <a:t>”</a:t>
            </a:r>
            <a:r>
              <a:rPr lang="en-US" sz="1600" dirty="0"/>
              <a:t/>
            </a:r>
            <a:br>
              <a:rPr lang="en-US" sz="1600" dirty="0"/>
            </a:br>
            <a:r>
              <a:rPr lang="en-US" sz="1600" dirty="0" smtClean="0"/>
              <a:t/>
            </a:r>
            <a:br>
              <a:rPr lang="en-US" sz="1600" dirty="0" smtClean="0"/>
            </a:br>
            <a:endParaRPr lang="en-US" sz="1600" dirty="0"/>
          </a:p>
        </p:txBody>
      </p:sp>
      <p:sp>
        <p:nvSpPr>
          <p:cNvPr id="3" name="Text Placeholder 2"/>
          <p:cNvSpPr>
            <a:spLocks noGrp="1"/>
          </p:cNvSpPr>
          <p:nvPr>
            <p:ph type="body" idx="1"/>
          </p:nvPr>
        </p:nvSpPr>
        <p:spPr>
          <a:xfrm>
            <a:off x="0" y="5357813"/>
            <a:ext cx="7885113" cy="1500187"/>
          </a:xfrm>
        </p:spPr>
        <p:txBody>
          <a:bodyPr/>
          <a:lstStyle/>
          <a:p>
            <a:r>
              <a:rPr lang="en-US" dirty="0"/>
              <a:t>http://</a:t>
            </a:r>
            <a:r>
              <a:rPr lang="en-US" dirty="0" err="1"/>
              <a:t>www.journals.elsevier.com</a:t>
            </a:r>
            <a:r>
              <a:rPr lang="en-US" dirty="0"/>
              <a:t>/landscape-and-urban-planning/news/call-for-papers-special-issue-on-evolving-landscapes</a:t>
            </a:r>
          </a:p>
        </p:txBody>
      </p:sp>
      <p:pic>
        <p:nvPicPr>
          <p:cNvPr id="4" name="Picture 3" descr="503347.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3526" y="32552"/>
            <a:ext cx="3400474" cy="4618976"/>
          </a:xfrm>
          <a:prstGeom prst="rect">
            <a:avLst/>
          </a:prstGeom>
        </p:spPr>
      </p:pic>
      <p:sp>
        <p:nvSpPr>
          <p:cNvPr id="5" name="TextBox 4"/>
          <p:cNvSpPr txBox="1"/>
          <p:nvPr/>
        </p:nvSpPr>
        <p:spPr>
          <a:xfrm>
            <a:off x="1" y="1754630"/>
            <a:ext cx="7034573" cy="4524316"/>
          </a:xfrm>
          <a:prstGeom prst="rect">
            <a:avLst/>
          </a:prstGeom>
          <a:noFill/>
        </p:spPr>
        <p:txBody>
          <a:bodyPr wrap="none" rtlCol="0">
            <a:spAutoFit/>
          </a:bodyPr>
          <a:lstStyle/>
          <a:p>
            <a:endParaRPr lang="en-US" dirty="0" smtClean="0"/>
          </a:p>
          <a:p>
            <a:r>
              <a:rPr lang="en-US" dirty="0" smtClean="0"/>
              <a:t>Guest Editors:</a:t>
            </a:r>
          </a:p>
          <a:p>
            <a:r>
              <a:rPr lang="en-US" dirty="0" smtClean="0"/>
              <a:t>Peilei Fan (Michigan State University, USA)</a:t>
            </a:r>
          </a:p>
          <a:p>
            <a:r>
              <a:rPr lang="en-US" dirty="0" err="1" smtClean="0"/>
              <a:t>Jiquan</a:t>
            </a:r>
            <a:r>
              <a:rPr lang="en-US" dirty="0" smtClean="0"/>
              <a:t> Chen (Michigan State University, USA)</a:t>
            </a:r>
          </a:p>
          <a:p>
            <a:r>
              <a:rPr lang="en-US" dirty="0" smtClean="0"/>
              <a:t>Jingle Wu (Arizona State University, USA)</a:t>
            </a:r>
          </a:p>
          <a:p>
            <a:endParaRPr lang="en-US" dirty="0"/>
          </a:p>
          <a:p>
            <a:endParaRPr lang="en-US" dirty="0" smtClean="0"/>
          </a:p>
          <a:p>
            <a:endParaRPr lang="en-US" dirty="0"/>
          </a:p>
          <a:p>
            <a:endParaRPr lang="en-US" dirty="0" smtClean="0"/>
          </a:p>
          <a:p>
            <a:endParaRPr lang="en-US" dirty="0" smtClean="0"/>
          </a:p>
          <a:p>
            <a:endParaRPr lang="en-US" dirty="0" smtClean="0"/>
          </a:p>
          <a:p>
            <a:endParaRPr lang="en-US" dirty="0"/>
          </a:p>
          <a:p>
            <a:endParaRPr lang="en-US" dirty="0"/>
          </a:p>
          <a:p>
            <a:r>
              <a:rPr lang="en-US" dirty="0" smtClean="0"/>
              <a:t>01</a:t>
            </a:r>
            <a:r>
              <a:rPr lang="en-US" dirty="0"/>
              <a:t>/01/2017:        Abstract deadline (title, abstracts, key words, bios</a:t>
            </a:r>
            <a:r>
              <a:rPr lang="en-US" dirty="0" smtClean="0"/>
              <a:t>)</a:t>
            </a:r>
            <a:endParaRPr lang="en-US" dirty="0"/>
          </a:p>
          <a:p>
            <a:r>
              <a:rPr lang="en-US" dirty="0"/>
              <a:t>06/01/2017:        Submission of </a:t>
            </a:r>
            <a:r>
              <a:rPr lang="en-US" dirty="0" smtClean="0"/>
              <a:t>manuscripts</a:t>
            </a:r>
            <a:endParaRPr lang="en-US" dirty="0"/>
          </a:p>
          <a:p>
            <a:r>
              <a:rPr lang="en-US" dirty="0" smtClean="0"/>
              <a:t>03</a:t>
            </a:r>
            <a:r>
              <a:rPr lang="en-US" dirty="0"/>
              <a:t>/01/2018:        Recommendations to the facilitating Co-Editors-in-Chief of </a:t>
            </a:r>
            <a:r>
              <a:rPr lang="en-US" dirty="0" smtClean="0"/>
              <a:t>LAND</a:t>
            </a:r>
            <a:endParaRPr lang="en-US" dirty="0"/>
          </a:p>
        </p:txBody>
      </p:sp>
      <p:pic>
        <p:nvPicPr>
          <p:cNvPr id="6" name="Picture 5" descr="fan-291000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416044"/>
            <a:ext cx="1270000" cy="1600200"/>
          </a:xfrm>
          <a:prstGeom prst="rect">
            <a:avLst/>
          </a:prstGeom>
        </p:spPr>
      </p:pic>
      <p:pic>
        <p:nvPicPr>
          <p:cNvPr id="7" name="Picture 6" descr="chen-2909595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3687" y="3416044"/>
            <a:ext cx="1270000" cy="1587500"/>
          </a:xfrm>
          <a:prstGeom prst="rect">
            <a:avLst/>
          </a:prstGeom>
        </p:spPr>
      </p:pic>
      <p:pic>
        <p:nvPicPr>
          <p:cNvPr id="8" name="Picture 7" descr="wu-29100008.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7514" y="3416044"/>
            <a:ext cx="1270000" cy="1739900"/>
          </a:xfrm>
          <a:prstGeom prst="rect">
            <a:avLst/>
          </a:prstGeom>
        </p:spPr>
      </p:pic>
      <p:sp>
        <p:nvSpPr>
          <p:cNvPr id="9" name="Rectangle 8"/>
          <p:cNvSpPr/>
          <p:nvPr/>
        </p:nvSpPr>
        <p:spPr>
          <a:xfrm>
            <a:off x="0" y="0"/>
            <a:ext cx="5135734" cy="646331"/>
          </a:xfrm>
          <a:prstGeom prst="rect">
            <a:avLst/>
          </a:prstGeom>
        </p:spPr>
        <p:txBody>
          <a:bodyPr wrap="square">
            <a:spAutoFit/>
          </a:bodyPr>
          <a:lstStyle/>
          <a:p>
            <a:r>
              <a:rPr lang="en-US" dirty="0" smtClean="0">
                <a:solidFill>
                  <a:srgbClr val="FF0000"/>
                </a:solidFill>
              </a:rPr>
              <a:t>5. On-going and future (2): </a:t>
            </a:r>
          </a:p>
          <a:p>
            <a:r>
              <a:rPr lang="en-US" dirty="0" smtClean="0">
                <a:solidFill>
                  <a:srgbClr val="FF0000"/>
                </a:solidFill>
              </a:rPr>
              <a:t>SI </a:t>
            </a:r>
            <a:r>
              <a:rPr lang="en-US" i="1" dirty="0" smtClean="0">
                <a:solidFill>
                  <a:srgbClr val="FF0000"/>
                </a:solidFill>
              </a:rPr>
              <a:t>with Landscape and Urban planning</a:t>
            </a:r>
            <a:endParaRPr lang="en-US" i="1" dirty="0">
              <a:solidFill>
                <a:srgbClr val="FF0000"/>
              </a:solidFill>
            </a:endParaRPr>
          </a:p>
        </p:txBody>
      </p:sp>
    </p:spTree>
    <p:extLst>
      <p:ext uri="{BB962C8B-B14F-4D97-AF65-F5344CB8AC3E}">
        <p14:creationId xmlns:p14="http://schemas.microsoft.com/office/powerpoint/2010/main" val="59273395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15870"/>
            <a:ext cx="5099878" cy="1138760"/>
          </a:xfrm>
        </p:spPr>
        <p:txBody>
          <a:bodyPr>
            <a:normAutofit fontScale="90000"/>
          </a:bodyPr>
          <a:lstStyle/>
          <a:p>
            <a:r>
              <a:rPr lang="en-US" sz="1600" dirty="0"/>
              <a:t>Call for Papers: Special Issue on “From urban sprawl to compact green cities – indicators for multi-scale and multi-dimensional analysis”</a:t>
            </a:r>
            <a:br>
              <a:rPr lang="en-US" sz="1600" dirty="0"/>
            </a:br>
            <a:r>
              <a:rPr lang="en-US" sz="1600" dirty="0" smtClean="0"/>
              <a:t/>
            </a:r>
            <a:br>
              <a:rPr lang="en-US" sz="1600" dirty="0" smtClean="0"/>
            </a:br>
            <a:endParaRPr lang="en-US" sz="1600" dirty="0"/>
          </a:p>
        </p:txBody>
      </p:sp>
      <p:sp>
        <p:nvSpPr>
          <p:cNvPr id="3" name="Text Placeholder 2"/>
          <p:cNvSpPr>
            <a:spLocks noGrp="1"/>
          </p:cNvSpPr>
          <p:nvPr>
            <p:ph type="body" idx="1"/>
          </p:nvPr>
        </p:nvSpPr>
        <p:spPr>
          <a:xfrm>
            <a:off x="0" y="5918943"/>
            <a:ext cx="7885113" cy="708526"/>
          </a:xfrm>
        </p:spPr>
        <p:txBody>
          <a:bodyPr/>
          <a:lstStyle/>
          <a:p>
            <a:r>
              <a:rPr lang="en-US" dirty="0"/>
              <a:t>http://</a:t>
            </a:r>
            <a:r>
              <a:rPr lang="en-US" dirty="0" err="1" smtClean="0"/>
              <a:t>www.journals.elsevier.com</a:t>
            </a:r>
            <a:endParaRPr lang="en-US" dirty="0"/>
          </a:p>
        </p:txBody>
      </p:sp>
      <p:sp>
        <p:nvSpPr>
          <p:cNvPr id="5" name="TextBox 4"/>
          <p:cNvSpPr txBox="1"/>
          <p:nvPr/>
        </p:nvSpPr>
        <p:spPr>
          <a:xfrm>
            <a:off x="1" y="1754630"/>
            <a:ext cx="6513421" cy="4124207"/>
          </a:xfrm>
          <a:prstGeom prst="rect">
            <a:avLst/>
          </a:prstGeom>
          <a:noFill/>
        </p:spPr>
        <p:txBody>
          <a:bodyPr wrap="none" rtlCol="0">
            <a:spAutoFit/>
          </a:bodyPr>
          <a:lstStyle/>
          <a:p>
            <a:endParaRPr lang="en-US" dirty="0" smtClean="0"/>
          </a:p>
          <a:p>
            <a:r>
              <a:rPr lang="en-US" sz="1600" dirty="0" smtClean="0"/>
              <a:t>Guest Editors:</a:t>
            </a:r>
          </a:p>
          <a:p>
            <a:r>
              <a:rPr lang="en-US" altLang="zh-CN" sz="1600" dirty="0" smtClean="0"/>
              <a:t>Marina</a:t>
            </a:r>
            <a:r>
              <a:rPr lang="zh-CN" altLang="en-US" sz="1600" dirty="0" smtClean="0"/>
              <a:t> </a:t>
            </a:r>
            <a:r>
              <a:rPr lang="en-US" altLang="zh-CN" sz="1600" dirty="0" err="1" smtClean="0"/>
              <a:t>Artmann</a:t>
            </a:r>
            <a:r>
              <a:rPr lang="zh-CN" altLang="en-US" sz="1600" dirty="0" smtClean="0"/>
              <a:t> </a:t>
            </a:r>
            <a:r>
              <a:rPr lang="en-US" altLang="zh-CN" sz="1600" dirty="0" smtClean="0"/>
              <a:t>(Leibniz Inst. of Ecological Urban and Reg. </a:t>
            </a:r>
            <a:r>
              <a:rPr lang="en-US" altLang="zh-CN" sz="1600" dirty="0" err="1" smtClean="0"/>
              <a:t>Dev</a:t>
            </a:r>
            <a:r>
              <a:rPr lang="en-US" altLang="zh-CN" sz="1600" dirty="0" smtClean="0"/>
              <a:t>, Dresden, Germany)</a:t>
            </a:r>
          </a:p>
          <a:p>
            <a:r>
              <a:rPr lang="zh-CN" altLang="zh-CN" sz="1600" dirty="0" smtClean="0"/>
              <a:t>L</a:t>
            </a:r>
            <a:r>
              <a:rPr lang="en-US" altLang="zh-CN" sz="1600" dirty="0" err="1" smtClean="0"/>
              <a:t>uis</a:t>
            </a:r>
            <a:r>
              <a:rPr lang="zh-CN" altLang="en-US" sz="1600" dirty="0" smtClean="0"/>
              <a:t> </a:t>
            </a:r>
            <a:r>
              <a:rPr lang="en-US" altLang="zh-CN" sz="1600" dirty="0" err="1" smtClean="0"/>
              <a:t>Inostroza</a:t>
            </a:r>
            <a:r>
              <a:rPr lang="zh-CN" altLang="en-US" sz="1600" dirty="0" smtClean="0"/>
              <a:t> </a:t>
            </a:r>
            <a:r>
              <a:rPr lang="en-US" altLang="zh-CN" sz="1600" dirty="0" smtClean="0"/>
              <a:t>(Technical University, Dresden, Germany)</a:t>
            </a:r>
          </a:p>
          <a:p>
            <a:r>
              <a:rPr lang="en-US" sz="1600" dirty="0" smtClean="0"/>
              <a:t>Peilei Fan (Michigan State University, East Lansing, MI, USA)</a:t>
            </a:r>
          </a:p>
          <a:p>
            <a:endParaRPr lang="en-US" dirty="0"/>
          </a:p>
          <a:p>
            <a:endParaRPr lang="en-US" dirty="0" smtClean="0"/>
          </a:p>
          <a:p>
            <a:endParaRPr lang="en-US" dirty="0"/>
          </a:p>
          <a:p>
            <a:endParaRPr lang="en-US" dirty="0" smtClean="0"/>
          </a:p>
          <a:p>
            <a:endParaRPr lang="en-US" dirty="0" smtClean="0"/>
          </a:p>
          <a:p>
            <a:endParaRPr lang="en-US" dirty="0" smtClean="0"/>
          </a:p>
          <a:p>
            <a:endParaRPr lang="en-US" dirty="0"/>
          </a:p>
          <a:p>
            <a:endParaRPr lang="en-US" dirty="0"/>
          </a:p>
          <a:p>
            <a:r>
              <a:rPr lang="en-US" dirty="0"/>
              <a:t>1</a:t>
            </a:r>
            <a:r>
              <a:rPr lang="en-US" dirty="0" smtClean="0"/>
              <a:t>1/30/2016: 	Submission </a:t>
            </a:r>
            <a:r>
              <a:rPr lang="en-US" dirty="0"/>
              <a:t>of </a:t>
            </a:r>
            <a:r>
              <a:rPr lang="en-US" dirty="0" smtClean="0"/>
              <a:t>manuscripts</a:t>
            </a:r>
            <a:endParaRPr lang="en-US" dirty="0"/>
          </a:p>
          <a:p>
            <a:r>
              <a:rPr lang="en-US" dirty="0" smtClean="0"/>
              <a:t>09/</a:t>
            </a:r>
            <a:r>
              <a:rPr lang="en-US" dirty="0"/>
              <a:t>01/</a:t>
            </a:r>
            <a:r>
              <a:rPr lang="en-US" dirty="0" smtClean="0"/>
              <a:t>2017:	Publication of the SI</a:t>
            </a:r>
            <a:endParaRPr lang="en-US" dirty="0"/>
          </a:p>
        </p:txBody>
      </p:sp>
      <p:pic>
        <p:nvPicPr>
          <p:cNvPr id="6" name="Picture 5" descr="fan-2910000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4158" y="3403344"/>
            <a:ext cx="1270000" cy="1600200"/>
          </a:xfrm>
          <a:prstGeom prst="rect">
            <a:avLst/>
          </a:prstGeom>
        </p:spPr>
      </p:pic>
      <p:pic>
        <p:nvPicPr>
          <p:cNvPr id="10" name="Picture 9"/>
          <p:cNvPicPr>
            <a:picLocks noChangeAspect="1"/>
          </p:cNvPicPr>
          <p:nvPr/>
        </p:nvPicPr>
        <p:blipFill>
          <a:blip r:embed="rId3"/>
          <a:stretch>
            <a:fillRect/>
          </a:stretch>
        </p:blipFill>
        <p:spPr>
          <a:xfrm>
            <a:off x="6797288" y="0"/>
            <a:ext cx="2346712" cy="3168061"/>
          </a:xfrm>
          <a:prstGeom prst="rect">
            <a:avLst/>
          </a:prstGeom>
        </p:spPr>
      </p:pic>
      <p:pic>
        <p:nvPicPr>
          <p:cNvPr id="11" name="Picture 10"/>
          <p:cNvPicPr>
            <a:picLocks noChangeAspect="1"/>
          </p:cNvPicPr>
          <p:nvPr/>
        </p:nvPicPr>
        <p:blipFill>
          <a:blip r:embed="rId4"/>
          <a:stretch>
            <a:fillRect/>
          </a:stretch>
        </p:blipFill>
        <p:spPr>
          <a:xfrm>
            <a:off x="267368" y="3252007"/>
            <a:ext cx="1256153" cy="1751537"/>
          </a:xfrm>
          <a:prstGeom prst="rect">
            <a:avLst/>
          </a:prstGeom>
        </p:spPr>
      </p:pic>
      <p:pic>
        <p:nvPicPr>
          <p:cNvPr id="12" name="Picture 11"/>
          <p:cNvPicPr>
            <a:picLocks noChangeAspect="1"/>
          </p:cNvPicPr>
          <p:nvPr/>
        </p:nvPicPr>
        <p:blipFill>
          <a:blip r:embed="rId5"/>
          <a:stretch>
            <a:fillRect/>
          </a:stretch>
        </p:blipFill>
        <p:spPr>
          <a:xfrm>
            <a:off x="2011948" y="3416044"/>
            <a:ext cx="1450061" cy="1450061"/>
          </a:xfrm>
          <a:prstGeom prst="rect">
            <a:avLst/>
          </a:prstGeom>
        </p:spPr>
      </p:pic>
      <p:sp>
        <p:nvSpPr>
          <p:cNvPr id="9" name="Rectangle 8"/>
          <p:cNvSpPr/>
          <p:nvPr/>
        </p:nvSpPr>
        <p:spPr>
          <a:xfrm>
            <a:off x="0" y="0"/>
            <a:ext cx="5135734" cy="646331"/>
          </a:xfrm>
          <a:prstGeom prst="rect">
            <a:avLst/>
          </a:prstGeom>
        </p:spPr>
        <p:txBody>
          <a:bodyPr wrap="square">
            <a:spAutoFit/>
          </a:bodyPr>
          <a:lstStyle/>
          <a:p>
            <a:r>
              <a:rPr lang="en-US" dirty="0" smtClean="0">
                <a:solidFill>
                  <a:srgbClr val="FF0000"/>
                </a:solidFill>
              </a:rPr>
              <a:t>5. On-going and future (3): </a:t>
            </a:r>
          </a:p>
          <a:p>
            <a:r>
              <a:rPr lang="en-US" dirty="0" smtClean="0">
                <a:solidFill>
                  <a:srgbClr val="FF0000"/>
                </a:solidFill>
              </a:rPr>
              <a:t>SI with </a:t>
            </a:r>
            <a:r>
              <a:rPr lang="en-US" i="1" dirty="0" smtClean="0">
                <a:solidFill>
                  <a:srgbClr val="FF0000"/>
                </a:solidFill>
              </a:rPr>
              <a:t>Ecological Indicators</a:t>
            </a:r>
            <a:endParaRPr lang="en-US" i="1" dirty="0">
              <a:solidFill>
                <a:srgbClr val="FF0000"/>
              </a:solidFill>
            </a:endParaRPr>
          </a:p>
        </p:txBody>
      </p:sp>
    </p:spTree>
    <p:extLst>
      <p:ext uri="{BB962C8B-B14F-4D97-AF65-F5344CB8AC3E}">
        <p14:creationId xmlns:p14="http://schemas.microsoft.com/office/powerpoint/2010/main" val="41363584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sz="quarter" idx="13"/>
          </p:nvPr>
        </p:nvSpPr>
        <p:spPr>
          <a:xfrm>
            <a:off x="457200" y="1417638"/>
            <a:ext cx="8229600" cy="4708525"/>
          </a:xfrm>
          <a:prstGeom prst="rect">
            <a:avLst/>
          </a:prstGeom>
        </p:spPr>
        <p:txBody>
          <a:bodyPr>
            <a:noAutofit/>
          </a:bodyPr>
          <a:lstStyle/>
          <a:p>
            <a:pPr>
              <a:buFont typeface="+mj-lt"/>
              <a:buAutoNum type="arabicPeriod"/>
            </a:pPr>
            <a:r>
              <a:rPr lang="en-US" sz="1400" b="1" dirty="0" smtClean="0">
                <a:solidFill>
                  <a:srgbClr val="FFFFFF"/>
                </a:solidFill>
              </a:rPr>
              <a:t>Urban LCLUC: </a:t>
            </a:r>
            <a:r>
              <a:rPr lang="en-US" sz="1400" b="1" dirty="0">
                <a:solidFill>
                  <a:srgbClr val="FFFFFF"/>
                </a:solidFill>
              </a:rPr>
              <a:t>Patterns and </a:t>
            </a:r>
            <a:r>
              <a:rPr lang="en-US" sz="1400" b="1" dirty="0" smtClean="0">
                <a:solidFill>
                  <a:srgbClr val="FFFFFF"/>
                </a:solidFill>
              </a:rPr>
              <a:t>characteristics, method</a:t>
            </a:r>
          </a:p>
          <a:p>
            <a:pPr lvl="1"/>
            <a:r>
              <a:rPr lang="en-US" sz="1400" b="1" dirty="0" smtClean="0">
                <a:solidFill>
                  <a:srgbClr val="FFFFFF"/>
                </a:solidFill>
              </a:rPr>
              <a:t>Diverging patterns at different </a:t>
            </a:r>
            <a:r>
              <a:rPr lang="en-US" sz="1400" b="1" dirty="0" err="1" smtClean="0">
                <a:solidFill>
                  <a:srgbClr val="FFFFFF"/>
                </a:solidFill>
              </a:rPr>
              <a:t>spatio</a:t>
            </a:r>
            <a:r>
              <a:rPr lang="en-US" sz="1400" b="1" dirty="0" smtClean="0">
                <a:solidFill>
                  <a:srgbClr val="FFFFFF"/>
                </a:solidFill>
              </a:rPr>
              <a:t>-temporal scales</a:t>
            </a:r>
          </a:p>
          <a:p>
            <a:pPr lvl="1"/>
            <a:r>
              <a:rPr lang="en-US" sz="1400" b="1" dirty="0" smtClean="0">
                <a:solidFill>
                  <a:srgbClr val="FFFFFF"/>
                </a:solidFill>
              </a:rPr>
              <a:t>Methodological advancement: Bayesian </a:t>
            </a:r>
            <a:r>
              <a:rPr lang="en-US" sz="1400" b="1" dirty="0">
                <a:solidFill>
                  <a:srgbClr val="FFFFFF"/>
                </a:solidFill>
              </a:rPr>
              <a:t>sequential </a:t>
            </a:r>
            <a:r>
              <a:rPr lang="en-US" sz="1400" b="1" dirty="0" smtClean="0">
                <a:solidFill>
                  <a:srgbClr val="FFFFFF"/>
                </a:solidFill>
              </a:rPr>
              <a:t>learning for global urban land mapping</a:t>
            </a:r>
            <a:r>
              <a:rPr lang="en-US" sz="1400" b="1" dirty="0">
                <a:solidFill>
                  <a:srgbClr val="FFFFFF"/>
                </a:solidFill>
              </a:rPr>
              <a:t>, hybrid </a:t>
            </a:r>
            <a:r>
              <a:rPr lang="en-US" sz="1400" b="1" dirty="0" smtClean="0">
                <a:solidFill>
                  <a:srgbClr val="FFFFFF"/>
                </a:solidFill>
              </a:rPr>
              <a:t>mapping,, informal </a:t>
            </a:r>
            <a:r>
              <a:rPr lang="en-US" sz="1400" b="1" dirty="0">
                <a:solidFill>
                  <a:srgbClr val="FFFFFF"/>
                </a:solidFill>
              </a:rPr>
              <a:t>settlement mapping, multidisciplinary methods for mapping historical land use changes</a:t>
            </a:r>
          </a:p>
          <a:p>
            <a:pPr>
              <a:buFont typeface="+mj-lt"/>
              <a:buAutoNum type="arabicPeriod"/>
            </a:pPr>
            <a:r>
              <a:rPr lang="en-US" sz="1400" b="1" dirty="0" smtClean="0">
                <a:solidFill>
                  <a:srgbClr val="FFFFFF"/>
                </a:solidFill>
              </a:rPr>
              <a:t>Drivers </a:t>
            </a:r>
            <a:r>
              <a:rPr lang="en-US" sz="1400" b="1" dirty="0">
                <a:solidFill>
                  <a:srgbClr val="FFFFFF"/>
                </a:solidFill>
              </a:rPr>
              <a:t>and spatial </a:t>
            </a:r>
            <a:r>
              <a:rPr lang="en-US" sz="1400" b="1" dirty="0" smtClean="0">
                <a:solidFill>
                  <a:srgbClr val="FFFFFF"/>
                </a:solidFill>
              </a:rPr>
              <a:t>determinants</a:t>
            </a:r>
          </a:p>
          <a:p>
            <a:pPr lvl="1"/>
            <a:r>
              <a:rPr lang="en-US" sz="1400" b="1" dirty="0">
                <a:solidFill>
                  <a:srgbClr val="FFFFFF"/>
                </a:solidFill>
              </a:rPr>
              <a:t>Economic </a:t>
            </a:r>
            <a:r>
              <a:rPr lang="en-US" sz="1400" b="1" dirty="0" smtClean="0">
                <a:solidFill>
                  <a:srgbClr val="FFFFFF"/>
                </a:solidFill>
              </a:rPr>
              <a:t>development: post</a:t>
            </a:r>
            <a:r>
              <a:rPr lang="en-US" sz="1400" b="1" dirty="0">
                <a:solidFill>
                  <a:srgbClr val="FFFFFF"/>
                </a:solidFill>
              </a:rPr>
              <a:t>-industrialization and globalization </a:t>
            </a:r>
            <a:endParaRPr lang="en-US" sz="1400" b="1" dirty="0" smtClean="0">
              <a:solidFill>
                <a:srgbClr val="FFFFFF"/>
              </a:solidFill>
            </a:endParaRPr>
          </a:p>
          <a:p>
            <a:pPr lvl="1"/>
            <a:r>
              <a:rPr lang="en-US" sz="1400" b="1" dirty="0">
                <a:solidFill>
                  <a:srgbClr val="FFFFFF"/>
                </a:solidFill>
              </a:rPr>
              <a:t>I</a:t>
            </a:r>
            <a:r>
              <a:rPr lang="en-US" sz="1400" b="1" dirty="0" smtClean="0">
                <a:solidFill>
                  <a:srgbClr val="FFFFFF"/>
                </a:solidFill>
              </a:rPr>
              <a:t>nstitutions (for transitional economies)</a:t>
            </a:r>
            <a:endParaRPr lang="en-US" sz="1400" b="1" dirty="0">
              <a:solidFill>
                <a:srgbClr val="FFFFFF"/>
              </a:solidFill>
            </a:endParaRPr>
          </a:p>
          <a:p>
            <a:pPr lvl="2"/>
            <a:r>
              <a:rPr lang="en-US" sz="1400" b="1" dirty="0" smtClean="0">
                <a:solidFill>
                  <a:srgbClr val="FFFFFF"/>
                </a:solidFill>
              </a:rPr>
              <a:t>revision of Harvey’s theory due to the strong role of government</a:t>
            </a:r>
          </a:p>
          <a:p>
            <a:pPr lvl="1"/>
            <a:r>
              <a:rPr lang="en-US" sz="1400" b="1" dirty="0" smtClean="0">
                <a:solidFill>
                  <a:srgbClr val="FFFFFF"/>
                </a:solidFill>
              </a:rPr>
              <a:t>More nuanced analysis of relationship between urban land use and urban environment quality</a:t>
            </a:r>
          </a:p>
          <a:p>
            <a:pPr>
              <a:buFont typeface="+mj-lt"/>
              <a:buAutoNum type="arabicPeriod"/>
            </a:pPr>
            <a:r>
              <a:rPr lang="en-US" sz="1400" b="1" dirty="0" smtClean="0">
                <a:solidFill>
                  <a:srgbClr val="FFFFFF"/>
                </a:solidFill>
              </a:rPr>
              <a:t>Impacts </a:t>
            </a:r>
          </a:p>
          <a:p>
            <a:pPr lvl="1"/>
            <a:r>
              <a:rPr lang="en-US" sz="1400" b="1" dirty="0" smtClean="0">
                <a:solidFill>
                  <a:srgbClr val="FFFFFF"/>
                </a:solidFill>
              </a:rPr>
              <a:t>Methodological contribution: green accessibility index and walkability index</a:t>
            </a:r>
          </a:p>
          <a:p>
            <a:pPr lvl="1"/>
            <a:r>
              <a:rPr lang="en-US" sz="1400" b="1" dirty="0" smtClean="0">
                <a:solidFill>
                  <a:srgbClr val="FFFFFF"/>
                </a:solidFill>
              </a:rPr>
              <a:t>social equity dimension need to be assessed =&gt; planning implication (broader impact of our research)</a:t>
            </a:r>
          </a:p>
          <a:p>
            <a:pPr lvl="1"/>
            <a:r>
              <a:rPr lang="en-US" sz="1400" b="1" dirty="0" smtClean="0">
                <a:solidFill>
                  <a:srgbClr val="FFFFFF"/>
                </a:solidFill>
              </a:rPr>
              <a:t>Coupled Nature Human system: urbanization and hydrology</a:t>
            </a:r>
          </a:p>
        </p:txBody>
      </p:sp>
      <p:sp>
        <p:nvSpPr>
          <p:cNvPr id="5" name="Rectangle 4"/>
          <p:cNvSpPr>
            <a:spLocks noChangeArrowheads="1"/>
          </p:cNvSpPr>
          <p:nvPr/>
        </p:nvSpPr>
        <p:spPr bwMode="auto">
          <a:xfrm>
            <a:off x="0" y="0"/>
            <a:ext cx="9144000" cy="769938"/>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200" b="1" dirty="0"/>
              <a:t>Urbanization and sustainability under global change and transitional economies: Synthesis from Southeast, East, and North Asia (SENA)</a:t>
            </a:r>
            <a:endParaRPr lang="en-US" sz="2200" dirty="0"/>
          </a:p>
        </p:txBody>
      </p:sp>
    </p:spTree>
    <p:extLst>
      <p:ext uri="{BB962C8B-B14F-4D97-AF65-F5344CB8AC3E}">
        <p14:creationId xmlns:p14="http://schemas.microsoft.com/office/powerpoint/2010/main" val="405774069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eve1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849" y="3554258"/>
            <a:ext cx="797725" cy="1065760"/>
          </a:xfrm>
          <a:prstGeom prst="rect">
            <a:avLst/>
          </a:prstGeom>
        </p:spPr>
      </p:pic>
      <p:pic>
        <p:nvPicPr>
          <p:cNvPr id="4" name="Picture 3" descr="B_liu.minglian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2842" y="3554258"/>
            <a:ext cx="790127" cy="1134542"/>
          </a:xfrm>
          <a:prstGeom prst="rect">
            <a:avLst/>
          </a:prstGeom>
        </p:spPr>
      </p:pic>
      <p:pic>
        <p:nvPicPr>
          <p:cNvPr id="5" name="Picture 4" descr="annemarie_schneider.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63303" y="3547727"/>
            <a:ext cx="864854" cy="929843"/>
          </a:xfrm>
          <a:prstGeom prst="rect">
            <a:avLst/>
          </a:prstGeom>
        </p:spPr>
      </p:pic>
      <p:pic>
        <p:nvPicPr>
          <p:cNvPr id="6" name="Picture 5" descr="myint2.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50974" y="3602126"/>
            <a:ext cx="700356" cy="875444"/>
          </a:xfrm>
          <a:prstGeom prst="rect">
            <a:avLst/>
          </a:prstGeom>
        </p:spPr>
      </p:pic>
      <p:pic>
        <p:nvPicPr>
          <p:cNvPr id="7" name="Picture 6" descr="prof_photo_Tatiana1_clip.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78589" y="3554258"/>
            <a:ext cx="657469" cy="1002919"/>
          </a:xfrm>
          <a:prstGeom prst="rect">
            <a:avLst/>
          </a:prstGeom>
        </p:spPr>
      </p:pic>
      <p:pic>
        <p:nvPicPr>
          <p:cNvPr id="9" name="Picture 8" descr="Dengsheng-Lu_profile.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57532" y="2158334"/>
            <a:ext cx="594970" cy="878091"/>
          </a:xfrm>
          <a:prstGeom prst="rect">
            <a:avLst/>
          </a:prstGeom>
        </p:spPr>
      </p:pic>
      <p:pic>
        <p:nvPicPr>
          <p:cNvPr id="10" name="Picture 9"/>
          <p:cNvPicPr>
            <a:picLocks noChangeAspect="1"/>
          </p:cNvPicPr>
          <p:nvPr/>
        </p:nvPicPr>
        <p:blipFill>
          <a:blip r:embed="rId9"/>
          <a:stretch>
            <a:fillRect/>
          </a:stretch>
        </p:blipFill>
        <p:spPr>
          <a:xfrm>
            <a:off x="2279839" y="2158334"/>
            <a:ext cx="811749" cy="802829"/>
          </a:xfrm>
          <a:prstGeom prst="rect">
            <a:avLst/>
          </a:prstGeom>
        </p:spPr>
      </p:pic>
      <p:pic>
        <p:nvPicPr>
          <p:cNvPr id="11" name="Picture 10"/>
          <p:cNvPicPr>
            <a:picLocks noChangeAspect="1"/>
          </p:cNvPicPr>
          <p:nvPr/>
        </p:nvPicPr>
        <p:blipFill>
          <a:blip r:embed="rId10"/>
          <a:stretch>
            <a:fillRect/>
          </a:stretch>
        </p:blipFill>
        <p:spPr>
          <a:xfrm>
            <a:off x="3297471" y="2158334"/>
            <a:ext cx="826112" cy="817034"/>
          </a:xfrm>
          <a:prstGeom prst="rect">
            <a:avLst/>
          </a:prstGeom>
        </p:spPr>
      </p:pic>
      <p:sp>
        <p:nvSpPr>
          <p:cNvPr id="12" name="TextBox 11"/>
          <p:cNvSpPr txBox="1"/>
          <p:nvPr/>
        </p:nvSpPr>
        <p:spPr>
          <a:xfrm>
            <a:off x="2220648" y="3065714"/>
            <a:ext cx="1060728" cy="246221"/>
          </a:xfrm>
          <a:prstGeom prst="rect">
            <a:avLst/>
          </a:prstGeom>
          <a:noFill/>
        </p:spPr>
        <p:txBody>
          <a:bodyPr wrap="square" rtlCol="0">
            <a:spAutoFit/>
          </a:bodyPr>
          <a:lstStyle/>
          <a:p>
            <a:r>
              <a:rPr lang="en-US" sz="1000" dirty="0" smtClean="0"/>
              <a:t>Joseph Messina</a:t>
            </a:r>
            <a:endParaRPr lang="en-US" sz="1000" dirty="0"/>
          </a:p>
        </p:txBody>
      </p:sp>
      <p:sp>
        <p:nvSpPr>
          <p:cNvPr id="13" name="TextBox 12"/>
          <p:cNvSpPr txBox="1"/>
          <p:nvPr/>
        </p:nvSpPr>
        <p:spPr>
          <a:xfrm>
            <a:off x="3283127" y="3065714"/>
            <a:ext cx="1001609" cy="246221"/>
          </a:xfrm>
          <a:prstGeom prst="rect">
            <a:avLst/>
          </a:prstGeom>
          <a:noFill/>
        </p:spPr>
        <p:txBody>
          <a:bodyPr wrap="square" rtlCol="0">
            <a:spAutoFit/>
          </a:bodyPr>
          <a:lstStyle/>
          <a:p>
            <a:r>
              <a:rPr lang="en-US" sz="1000" dirty="0" smtClean="0"/>
              <a:t>Nathan Moore</a:t>
            </a:r>
            <a:endParaRPr lang="en-US" sz="1000" dirty="0"/>
          </a:p>
        </p:txBody>
      </p:sp>
      <p:pic>
        <p:nvPicPr>
          <p:cNvPr id="14" name="Picture 13" descr="faculty_nature-soc_JChen_2014-360x360.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47207" y="2158334"/>
            <a:ext cx="802828" cy="802828"/>
          </a:xfrm>
          <a:prstGeom prst="rect">
            <a:avLst/>
          </a:prstGeom>
        </p:spPr>
      </p:pic>
      <p:pic>
        <p:nvPicPr>
          <p:cNvPr id="16" name="Picture 15" descr="john.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22432" y="2158334"/>
            <a:ext cx="1128786" cy="868297"/>
          </a:xfrm>
          <a:prstGeom prst="rect">
            <a:avLst/>
          </a:prstGeom>
        </p:spPr>
      </p:pic>
      <p:pic>
        <p:nvPicPr>
          <p:cNvPr id="17" name="Picture 6" descr="lcluc_logo"/>
          <p:cNvPicPr>
            <a:picLocks noChangeAspect="1" noChangeArrowheads="1"/>
          </p:cNvPicPr>
          <p:nvPr/>
        </p:nvPicPr>
        <p:blipFill>
          <a:blip r:embed="rId13"/>
          <a:srcRect/>
          <a:stretch>
            <a:fillRect/>
          </a:stretch>
        </p:blipFill>
        <p:spPr bwMode="auto">
          <a:xfrm>
            <a:off x="949055" y="753060"/>
            <a:ext cx="3183951" cy="707301"/>
          </a:xfrm>
          <a:prstGeom prst="rect">
            <a:avLst/>
          </a:prstGeom>
          <a:noFill/>
          <a:ln w="28575">
            <a:noFill/>
            <a:miter lim="800000"/>
            <a:headEnd/>
            <a:tailEnd/>
          </a:ln>
        </p:spPr>
      </p:pic>
      <p:pic>
        <p:nvPicPr>
          <p:cNvPr id="19" name="Picture 16" descr="Copy of nasa_logo2"/>
          <p:cNvPicPr>
            <a:picLocks noChangeAspect="1" noChangeArrowheads="1"/>
          </p:cNvPicPr>
          <p:nvPr/>
        </p:nvPicPr>
        <p:blipFill>
          <a:blip r:embed="rId14" cstate="print"/>
          <a:srcRect/>
          <a:stretch>
            <a:fillRect/>
          </a:stretch>
        </p:blipFill>
        <p:spPr bwMode="auto">
          <a:xfrm>
            <a:off x="26172" y="762168"/>
            <a:ext cx="922883" cy="745569"/>
          </a:xfrm>
          <a:prstGeom prst="rect">
            <a:avLst/>
          </a:prstGeom>
          <a:noFill/>
          <a:ln w="9525">
            <a:noFill/>
            <a:miter lim="800000"/>
            <a:headEnd/>
            <a:tailEnd/>
          </a:ln>
        </p:spPr>
      </p:pic>
      <p:sp>
        <p:nvSpPr>
          <p:cNvPr id="21" name="TextBox 20"/>
          <p:cNvSpPr txBox="1"/>
          <p:nvPr/>
        </p:nvSpPr>
        <p:spPr>
          <a:xfrm>
            <a:off x="538759" y="3065714"/>
            <a:ext cx="788854" cy="246221"/>
          </a:xfrm>
          <a:prstGeom prst="rect">
            <a:avLst/>
          </a:prstGeom>
          <a:noFill/>
        </p:spPr>
        <p:txBody>
          <a:bodyPr wrap="square" rtlCol="0">
            <a:spAutoFit/>
          </a:bodyPr>
          <a:lstStyle/>
          <a:p>
            <a:r>
              <a:rPr lang="en-US" sz="1000" dirty="0" smtClean="0"/>
              <a:t>Peilei Fan</a:t>
            </a:r>
            <a:endParaRPr lang="en-US" sz="1000" dirty="0"/>
          </a:p>
        </p:txBody>
      </p:sp>
      <p:sp>
        <p:nvSpPr>
          <p:cNvPr id="22" name="TextBox 21"/>
          <p:cNvSpPr txBox="1"/>
          <p:nvPr/>
        </p:nvSpPr>
        <p:spPr>
          <a:xfrm>
            <a:off x="1312320" y="3065714"/>
            <a:ext cx="837715" cy="246221"/>
          </a:xfrm>
          <a:prstGeom prst="rect">
            <a:avLst/>
          </a:prstGeom>
          <a:noFill/>
        </p:spPr>
        <p:txBody>
          <a:bodyPr wrap="square" rtlCol="0">
            <a:spAutoFit/>
          </a:bodyPr>
          <a:lstStyle/>
          <a:p>
            <a:r>
              <a:rPr lang="en-US" sz="1000" dirty="0" err="1" smtClean="0"/>
              <a:t>Jiquan</a:t>
            </a:r>
            <a:r>
              <a:rPr lang="en-US" sz="1000" dirty="0" smtClean="0"/>
              <a:t> Chen</a:t>
            </a:r>
            <a:endParaRPr lang="en-US" sz="1000" dirty="0"/>
          </a:p>
        </p:txBody>
      </p:sp>
      <p:sp>
        <p:nvSpPr>
          <p:cNvPr id="23" name="TextBox 22"/>
          <p:cNvSpPr txBox="1"/>
          <p:nvPr/>
        </p:nvSpPr>
        <p:spPr>
          <a:xfrm>
            <a:off x="4274496" y="3065714"/>
            <a:ext cx="944251" cy="246221"/>
          </a:xfrm>
          <a:prstGeom prst="rect">
            <a:avLst/>
          </a:prstGeom>
          <a:noFill/>
        </p:spPr>
        <p:txBody>
          <a:bodyPr wrap="square" rtlCol="0">
            <a:spAutoFit/>
          </a:bodyPr>
          <a:lstStyle/>
          <a:p>
            <a:r>
              <a:rPr lang="en-US" sz="1000" dirty="0" err="1" smtClean="0"/>
              <a:t>Dengsheng</a:t>
            </a:r>
            <a:r>
              <a:rPr lang="en-US" sz="1000" dirty="0" smtClean="0"/>
              <a:t> Lu</a:t>
            </a:r>
            <a:endParaRPr lang="en-US" sz="1000" dirty="0"/>
          </a:p>
        </p:txBody>
      </p:sp>
      <p:sp>
        <p:nvSpPr>
          <p:cNvPr id="24" name="TextBox 23"/>
          <p:cNvSpPr txBox="1"/>
          <p:nvPr/>
        </p:nvSpPr>
        <p:spPr>
          <a:xfrm>
            <a:off x="6121321" y="3065714"/>
            <a:ext cx="929629" cy="246221"/>
          </a:xfrm>
          <a:prstGeom prst="rect">
            <a:avLst/>
          </a:prstGeom>
          <a:noFill/>
        </p:spPr>
        <p:txBody>
          <a:bodyPr wrap="square" rtlCol="0">
            <a:spAutoFit/>
          </a:bodyPr>
          <a:lstStyle/>
          <a:p>
            <a:r>
              <a:rPr lang="en-US" sz="1000" dirty="0" err="1" smtClean="0"/>
              <a:t>Ranjeet</a:t>
            </a:r>
            <a:r>
              <a:rPr lang="en-US" sz="1000" dirty="0" smtClean="0"/>
              <a:t> John</a:t>
            </a:r>
            <a:endParaRPr lang="en-US" sz="1000" dirty="0"/>
          </a:p>
        </p:txBody>
      </p:sp>
      <p:sp>
        <p:nvSpPr>
          <p:cNvPr id="25" name="TextBox 24"/>
          <p:cNvSpPr txBox="1"/>
          <p:nvPr/>
        </p:nvSpPr>
        <p:spPr>
          <a:xfrm>
            <a:off x="1051490" y="4669319"/>
            <a:ext cx="1060728" cy="246221"/>
          </a:xfrm>
          <a:prstGeom prst="rect">
            <a:avLst/>
          </a:prstGeom>
          <a:noFill/>
        </p:spPr>
        <p:txBody>
          <a:bodyPr wrap="square" rtlCol="0">
            <a:spAutoFit/>
          </a:bodyPr>
          <a:lstStyle/>
          <a:p>
            <a:r>
              <a:rPr lang="en-US" sz="1000" dirty="0" smtClean="0"/>
              <a:t>Stephen </a:t>
            </a:r>
            <a:r>
              <a:rPr lang="en-US" sz="1000" dirty="0" err="1" smtClean="0"/>
              <a:t>Leisz</a:t>
            </a:r>
            <a:endParaRPr lang="en-US" sz="1000" dirty="0"/>
          </a:p>
        </p:txBody>
      </p:sp>
      <p:sp>
        <p:nvSpPr>
          <p:cNvPr id="26" name="TextBox 25"/>
          <p:cNvSpPr txBox="1"/>
          <p:nvPr/>
        </p:nvSpPr>
        <p:spPr>
          <a:xfrm>
            <a:off x="2993143" y="4669319"/>
            <a:ext cx="1060728" cy="246221"/>
          </a:xfrm>
          <a:prstGeom prst="rect">
            <a:avLst/>
          </a:prstGeom>
          <a:noFill/>
        </p:spPr>
        <p:txBody>
          <a:bodyPr wrap="square" rtlCol="0">
            <a:spAutoFit/>
          </a:bodyPr>
          <a:lstStyle/>
          <a:p>
            <a:r>
              <a:rPr lang="en-US" sz="1000" dirty="0" smtClean="0"/>
              <a:t>Tatiana </a:t>
            </a:r>
            <a:r>
              <a:rPr lang="en-US" sz="1000" dirty="0" err="1" smtClean="0"/>
              <a:t>Loboda</a:t>
            </a:r>
            <a:endParaRPr lang="en-US" sz="1000" dirty="0"/>
          </a:p>
        </p:txBody>
      </p:sp>
      <p:sp>
        <p:nvSpPr>
          <p:cNvPr id="27" name="TextBox 26"/>
          <p:cNvSpPr txBox="1"/>
          <p:nvPr/>
        </p:nvSpPr>
        <p:spPr>
          <a:xfrm>
            <a:off x="4853190" y="4641293"/>
            <a:ext cx="698294" cy="246221"/>
          </a:xfrm>
          <a:prstGeom prst="rect">
            <a:avLst/>
          </a:prstGeom>
          <a:noFill/>
        </p:spPr>
        <p:txBody>
          <a:bodyPr wrap="square" rtlCol="0">
            <a:spAutoFit/>
          </a:bodyPr>
          <a:lstStyle/>
          <a:p>
            <a:r>
              <a:rPr lang="en-US" sz="1000" dirty="0" err="1" smtClean="0"/>
              <a:t>Soe</a:t>
            </a:r>
            <a:r>
              <a:rPr lang="en-US" sz="1000" dirty="0" smtClean="0"/>
              <a:t> </a:t>
            </a:r>
            <a:r>
              <a:rPr lang="en-US" sz="1000" dirty="0" err="1" smtClean="0"/>
              <a:t>Myint</a:t>
            </a:r>
            <a:endParaRPr lang="en-US" sz="1000" dirty="0"/>
          </a:p>
        </p:txBody>
      </p:sp>
      <p:sp>
        <p:nvSpPr>
          <p:cNvPr id="28" name="TextBox 27"/>
          <p:cNvSpPr txBox="1"/>
          <p:nvPr/>
        </p:nvSpPr>
        <p:spPr>
          <a:xfrm>
            <a:off x="8112851" y="4611837"/>
            <a:ext cx="815306" cy="400110"/>
          </a:xfrm>
          <a:prstGeom prst="rect">
            <a:avLst/>
          </a:prstGeom>
          <a:noFill/>
        </p:spPr>
        <p:txBody>
          <a:bodyPr wrap="square" rtlCol="0">
            <a:spAutoFit/>
          </a:bodyPr>
          <a:lstStyle/>
          <a:p>
            <a:r>
              <a:rPr lang="en-US" sz="1000" dirty="0" smtClean="0"/>
              <a:t>Annemarie </a:t>
            </a:r>
          </a:p>
          <a:p>
            <a:r>
              <a:rPr lang="en-US" sz="1000" dirty="0" smtClean="0"/>
              <a:t>Schneider</a:t>
            </a:r>
            <a:endParaRPr lang="en-US" sz="1000" dirty="0"/>
          </a:p>
        </p:txBody>
      </p:sp>
      <p:sp>
        <p:nvSpPr>
          <p:cNvPr id="29" name="TextBox 28"/>
          <p:cNvSpPr txBox="1"/>
          <p:nvPr/>
        </p:nvSpPr>
        <p:spPr>
          <a:xfrm>
            <a:off x="2038573" y="4669319"/>
            <a:ext cx="752245" cy="246221"/>
          </a:xfrm>
          <a:prstGeom prst="rect">
            <a:avLst/>
          </a:prstGeom>
          <a:noFill/>
        </p:spPr>
        <p:txBody>
          <a:bodyPr wrap="square" rtlCol="0">
            <a:spAutoFit/>
          </a:bodyPr>
          <a:lstStyle/>
          <a:p>
            <a:r>
              <a:rPr lang="en-US" sz="1000" dirty="0" err="1" smtClean="0"/>
              <a:t>Minliang</a:t>
            </a:r>
            <a:r>
              <a:rPr lang="en-US" sz="1000" dirty="0" smtClean="0"/>
              <a:t> Liu</a:t>
            </a:r>
            <a:endParaRPr lang="en-US" sz="1000" dirty="0"/>
          </a:p>
        </p:txBody>
      </p:sp>
      <p:pic>
        <p:nvPicPr>
          <p:cNvPr id="31" name="Picture 30" descr="image002.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38759" y="2158334"/>
            <a:ext cx="671126" cy="829038"/>
          </a:xfrm>
          <a:prstGeom prst="rect">
            <a:avLst/>
          </a:prstGeom>
        </p:spPr>
      </p:pic>
      <p:sp>
        <p:nvSpPr>
          <p:cNvPr id="33" name="Rectangle 32"/>
          <p:cNvSpPr/>
          <p:nvPr/>
        </p:nvSpPr>
        <p:spPr>
          <a:xfrm>
            <a:off x="4187879" y="776403"/>
            <a:ext cx="1933442" cy="584776"/>
          </a:xfrm>
          <a:prstGeom prst="rect">
            <a:avLst/>
          </a:prstGeom>
        </p:spPr>
        <p:txBody>
          <a:bodyPr wrap="none">
            <a:spAutoFit/>
          </a:bodyPr>
          <a:lstStyle/>
          <a:p>
            <a:pPr algn="ctr"/>
            <a:r>
              <a:rPr lang="en-US" sz="1600" dirty="0" smtClean="0"/>
              <a:t>Grant #: NNX15AD51G </a:t>
            </a:r>
          </a:p>
          <a:p>
            <a:pPr algn="ctr"/>
            <a:r>
              <a:rPr lang="en-US" sz="1600" dirty="0" smtClean="0">
                <a:solidFill>
                  <a:srgbClr val="FF0000"/>
                </a:solidFill>
              </a:rPr>
              <a:t>web: </a:t>
            </a:r>
            <a:r>
              <a:rPr lang="en-US" sz="1600" dirty="0" err="1" smtClean="0">
                <a:solidFill>
                  <a:srgbClr val="FF0000"/>
                </a:solidFill>
              </a:rPr>
              <a:t>senacgc.org</a:t>
            </a:r>
            <a:endParaRPr lang="en-US" sz="1600" dirty="0">
              <a:solidFill>
                <a:srgbClr val="FF0000"/>
              </a:solidFill>
            </a:endParaRPr>
          </a:p>
        </p:txBody>
      </p:sp>
      <p:pic>
        <p:nvPicPr>
          <p:cNvPr id="1026" name="Picture 2" descr="Zutao Yang : Michigan State University, United States"/>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181859" y="2158335"/>
            <a:ext cx="635164" cy="907379"/>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5133598" y="3051963"/>
            <a:ext cx="1060728" cy="246221"/>
          </a:xfrm>
          <a:prstGeom prst="rect">
            <a:avLst/>
          </a:prstGeom>
          <a:noFill/>
        </p:spPr>
        <p:txBody>
          <a:bodyPr wrap="square" rtlCol="0">
            <a:spAutoFit/>
          </a:bodyPr>
          <a:lstStyle/>
          <a:p>
            <a:r>
              <a:rPr lang="en-US" sz="1000" dirty="0" smtClean="0"/>
              <a:t>Zutao Ouyang</a:t>
            </a:r>
            <a:endParaRPr lang="en-US" sz="1000" dirty="0"/>
          </a:p>
        </p:txBody>
      </p:sp>
      <p:pic>
        <p:nvPicPr>
          <p:cNvPr id="1028" name="Picture 4" descr="Dinh Nguyen Duong : Vietnam Academy of Science and Technology, Vietnam"/>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243122" y="2158335"/>
            <a:ext cx="679097" cy="829038"/>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7051218" y="3065714"/>
            <a:ext cx="1126632" cy="246221"/>
          </a:xfrm>
          <a:prstGeom prst="rect">
            <a:avLst/>
          </a:prstGeom>
          <a:noFill/>
        </p:spPr>
        <p:txBody>
          <a:bodyPr wrap="square" rtlCol="0">
            <a:spAutoFit/>
          </a:bodyPr>
          <a:lstStyle/>
          <a:p>
            <a:r>
              <a:rPr lang="en-US" sz="1000" dirty="0"/>
              <a:t>Nguyen </a:t>
            </a:r>
            <a:r>
              <a:rPr lang="en-US" sz="1000" dirty="0" err="1"/>
              <a:t>Dinh</a:t>
            </a:r>
            <a:r>
              <a:rPr lang="en-US" sz="1000" dirty="0"/>
              <a:t> Duong</a:t>
            </a:r>
          </a:p>
        </p:txBody>
      </p:sp>
      <p:pic>
        <p:nvPicPr>
          <p:cNvPr id="2" name="Picture 1"/>
          <p:cNvPicPr>
            <a:picLocks noChangeAspect="1"/>
          </p:cNvPicPr>
          <p:nvPr/>
        </p:nvPicPr>
        <p:blipFill>
          <a:blip r:embed="rId18"/>
          <a:stretch>
            <a:fillRect/>
          </a:stretch>
        </p:blipFill>
        <p:spPr>
          <a:xfrm>
            <a:off x="7293569" y="3602126"/>
            <a:ext cx="628650" cy="875444"/>
          </a:xfrm>
          <a:prstGeom prst="rect">
            <a:avLst/>
          </a:prstGeom>
        </p:spPr>
      </p:pic>
      <p:sp>
        <p:nvSpPr>
          <p:cNvPr id="35" name="TextBox 34"/>
          <p:cNvSpPr txBox="1"/>
          <p:nvPr/>
        </p:nvSpPr>
        <p:spPr>
          <a:xfrm>
            <a:off x="7138487" y="4605222"/>
            <a:ext cx="1218570" cy="246221"/>
          </a:xfrm>
          <a:prstGeom prst="rect">
            <a:avLst/>
          </a:prstGeom>
          <a:noFill/>
        </p:spPr>
        <p:txBody>
          <a:bodyPr wrap="square" rtlCol="0">
            <a:spAutoFit/>
          </a:bodyPr>
          <a:lstStyle/>
          <a:p>
            <a:r>
              <a:rPr lang="en-US" sz="1000" dirty="0"/>
              <a:t>Nguyen Lam-Dao</a:t>
            </a:r>
          </a:p>
        </p:txBody>
      </p:sp>
      <p:pic>
        <p:nvPicPr>
          <p:cNvPr id="1030" name="Picture 6" descr="Tep Makathy : Cambodian Institute for Urban Studies, Cambodia"/>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206689" y="2158333"/>
            <a:ext cx="614663" cy="878091"/>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8112851" y="2878507"/>
            <a:ext cx="1126632" cy="246221"/>
          </a:xfrm>
          <a:prstGeom prst="rect">
            <a:avLst/>
          </a:prstGeom>
          <a:noFill/>
        </p:spPr>
        <p:txBody>
          <a:bodyPr wrap="square" rtlCol="0">
            <a:spAutoFit/>
          </a:bodyPr>
          <a:lstStyle/>
          <a:p>
            <a:r>
              <a:rPr lang="en-US" sz="1000" dirty="0" err="1"/>
              <a:t>Tep</a:t>
            </a:r>
            <a:r>
              <a:rPr lang="en-US" sz="1000" dirty="0"/>
              <a:t> </a:t>
            </a:r>
            <a:r>
              <a:rPr lang="en-US" sz="1000" dirty="0" err="1"/>
              <a:t>Markathy</a:t>
            </a:r>
            <a:endParaRPr lang="en-US" sz="1000" dirty="0"/>
          </a:p>
        </p:txBody>
      </p:sp>
      <p:pic>
        <p:nvPicPr>
          <p:cNvPr id="1034" name="Picture 10" descr="Zaw Naing : Mandalay Technology Co.,Ltd, Myanma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439529" y="3539462"/>
            <a:ext cx="704288" cy="1006127"/>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6501833" y="4605222"/>
            <a:ext cx="1218570" cy="246221"/>
          </a:xfrm>
          <a:prstGeom prst="rect">
            <a:avLst/>
          </a:prstGeom>
          <a:noFill/>
        </p:spPr>
        <p:txBody>
          <a:bodyPr wrap="square" rtlCol="0">
            <a:spAutoFit/>
          </a:bodyPr>
          <a:lstStyle/>
          <a:p>
            <a:r>
              <a:rPr lang="en-US" sz="1000" dirty="0" err="1" smtClean="0"/>
              <a:t>Zaw</a:t>
            </a:r>
            <a:r>
              <a:rPr lang="en-US" sz="1000" dirty="0" smtClean="0"/>
              <a:t> </a:t>
            </a:r>
            <a:r>
              <a:rPr lang="en-US" sz="1000" dirty="0" err="1" smtClean="0"/>
              <a:t>Naing</a:t>
            </a:r>
            <a:endParaRPr lang="en-US" sz="1000" dirty="0"/>
          </a:p>
        </p:txBody>
      </p:sp>
      <p:pic>
        <p:nvPicPr>
          <p:cNvPr id="1036" name="Picture 12" descr="Zin Nwe Myint : University of Yangon, Myanma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649207" y="3539462"/>
            <a:ext cx="714653" cy="1020933"/>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5586903" y="4647908"/>
            <a:ext cx="852626" cy="246221"/>
          </a:xfrm>
          <a:prstGeom prst="rect">
            <a:avLst/>
          </a:prstGeom>
          <a:noFill/>
        </p:spPr>
        <p:txBody>
          <a:bodyPr wrap="square" rtlCol="0">
            <a:spAutoFit/>
          </a:bodyPr>
          <a:lstStyle/>
          <a:p>
            <a:r>
              <a:rPr lang="en-US" sz="1000" dirty="0"/>
              <a:t>Zin </a:t>
            </a:r>
            <a:r>
              <a:rPr lang="en-US" sz="1000" dirty="0" err="1"/>
              <a:t>Nwe</a:t>
            </a:r>
            <a:r>
              <a:rPr lang="en-US" sz="1000" dirty="0"/>
              <a:t> </a:t>
            </a:r>
            <a:r>
              <a:rPr lang="en-US" sz="1000" dirty="0" err="1"/>
              <a:t>Myint</a:t>
            </a:r>
            <a:r>
              <a:rPr lang="en-US" sz="1000" dirty="0"/>
              <a:t> </a:t>
            </a:r>
          </a:p>
        </p:txBody>
      </p:sp>
      <p:pic>
        <p:nvPicPr>
          <p:cNvPr id="41" name="Picture 2" descr="Amarjargal Amartuvshin : University of the Humanities, Mongolia"/>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27365" y="3429715"/>
            <a:ext cx="721690" cy="1030986"/>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p:cNvSpPr/>
          <p:nvPr/>
        </p:nvSpPr>
        <p:spPr>
          <a:xfrm>
            <a:off x="200106" y="4411246"/>
            <a:ext cx="769136" cy="400110"/>
          </a:xfrm>
          <a:prstGeom prst="rect">
            <a:avLst/>
          </a:prstGeom>
        </p:spPr>
        <p:txBody>
          <a:bodyPr wrap="none">
            <a:spAutoFit/>
          </a:bodyPr>
          <a:lstStyle/>
          <a:p>
            <a:pPr fontAlgn="base"/>
            <a:r>
              <a:rPr lang="en-US" sz="1000" dirty="0" err="1"/>
              <a:t>Amarjargal</a:t>
            </a:r>
            <a:r>
              <a:rPr lang="en-US" sz="1000" dirty="0"/>
              <a:t> </a:t>
            </a:r>
            <a:endParaRPr lang="en-US" sz="1000" dirty="0" smtClean="0"/>
          </a:p>
          <a:p>
            <a:pPr fontAlgn="base"/>
            <a:r>
              <a:rPr lang="en-US" sz="1000" dirty="0" err="1" smtClean="0"/>
              <a:t>Amartuvshin</a:t>
            </a:r>
            <a:endParaRPr lang="en-US" sz="1000" dirty="0"/>
          </a:p>
        </p:txBody>
      </p:sp>
      <p:pic>
        <p:nvPicPr>
          <p:cNvPr id="44" name="Picture 2" descr="Outhailak  Souphanthalop : Ministry of Natura Resources and Environment, Laos"/>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043569" y="3616922"/>
            <a:ext cx="605119" cy="864456"/>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p:cNvSpPr/>
          <p:nvPr/>
        </p:nvSpPr>
        <p:spPr>
          <a:xfrm>
            <a:off x="3955112" y="4620018"/>
            <a:ext cx="892241" cy="400110"/>
          </a:xfrm>
          <a:prstGeom prst="rect">
            <a:avLst/>
          </a:prstGeom>
        </p:spPr>
        <p:txBody>
          <a:bodyPr wrap="none">
            <a:spAutoFit/>
          </a:bodyPr>
          <a:lstStyle/>
          <a:p>
            <a:r>
              <a:rPr lang="en-US" sz="1000" dirty="0" err="1"/>
              <a:t>Outhailak</a:t>
            </a:r>
            <a:r>
              <a:rPr lang="en-US" sz="1000" dirty="0"/>
              <a:t> </a:t>
            </a:r>
            <a:endParaRPr lang="en-US" sz="1000" dirty="0" smtClean="0"/>
          </a:p>
          <a:p>
            <a:r>
              <a:rPr lang="en-US" sz="1000" dirty="0" err="1" smtClean="0"/>
              <a:t>Souphanthalop</a:t>
            </a:r>
            <a:endParaRPr lang="en-US" sz="1000" dirty="0"/>
          </a:p>
        </p:txBody>
      </p:sp>
      <p:sp>
        <p:nvSpPr>
          <p:cNvPr id="47" name="Rectangle 4"/>
          <p:cNvSpPr>
            <a:spLocks noChangeArrowheads="1"/>
          </p:cNvSpPr>
          <p:nvPr/>
        </p:nvSpPr>
        <p:spPr bwMode="auto">
          <a:xfrm>
            <a:off x="-10976" y="-16878"/>
            <a:ext cx="9144000" cy="769938"/>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200" b="1" dirty="0"/>
              <a:t>Urbanization and sustainability under global change and transitional economies: Synthesis from Southeast, East, and North Asia (SENA)</a:t>
            </a:r>
            <a:endParaRPr lang="en-US" sz="2200" dirty="0"/>
          </a:p>
        </p:txBody>
      </p:sp>
      <p:pic>
        <p:nvPicPr>
          <p:cNvPr id="49" name="Picture 10" descr="MSU Seal Green 1 inch(RGB)"/>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357057" y="762168"/>
            <a:ext cx="775913" cy="759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237389" y="762168"/>
            <a:ext cx="2119668" cy="759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Rectangle 47"/>
          <p:cNvSpPr/>
          <p:nvPr/>
        </p:nvSpPr>
        <p:spPr>
          <a:xfrm>
            <a:off x="-11030" y="5840576"/>
            <a:ext cx="9144000" cy="1017424"/>
          </a:xfrm>
          <a:prstGeom prst="rect">
            <a:avLst/>
          </a:prstGeom>
          <a:solidFill>
            <a:srgbClr val="000000"/>
          </a:solidFill>
        </p:spPr>
        <p:txBody>
          <a:bodyPr wrap="square" numCol="2">
            <a:spAutoFit/>
          </a:bodyPr>
          <a:lstStyle/>
          <a:p>
            <a:r>
              <a:rPr lang="en-US" sz="1000" b="1" dirty="0" smtClean="0"/>
              <a:t>Principal Investigators: Peilei Fan (PI)  and </a:t>
            </a:r>
            <a:r>
              <a:rPr lang="en-US" sz="1000" b="1" dirty="0" err="1" smtClean="0"/>
              <a:t>Jiquan</a:t>
            </a:r>
            <a:r>
              <a:rPr lang="en-US" sz="1000" b="1" dirty="0" smtClean="0"/>
              <a:t> Chen (Co-I)</a:t>
            </a:r>
          </a:p>
          <a:p>
            <a:r>
              <a:rPr lang="en-US" sz="1000" b="1" dirty="0" err="1" smtClean="0"/>
              <a:t>Postdoctor</a:t>
            </a:r>
            <a:r>
              <a:rPr lang="en-US" sz="1000" b="1" dirty="0" smtClean="0"/>
              <a:t> associate: </a:t>
            </a:r>
            <a:r>
              <a:rPr lang="en-US" sz="1000" b="1" dirty="0" err="1" smtClean="0"/>
              <a:t>Zutao</a:t>
            </a:r>
            <a:r>
              <a:rPr lang="en-US" sz="1000" b="1" dirty="0" smtClean="0"/>
              <a:t> </a:t>
            </a:r>
            <a:r>
              <a:rPr lang="en-US" sz="1000" b="1" dirty="0" err="1" smtClean="0"/>
              <a:t>Ouyang</a:t>
            </a:r>
            <a:r>
              <a:rPr lang="en-US" sz="1000" b="1" dirty="0" smtClean="0"/>
              <a:t> (MSU)</a:t>
            </a:r>
          </a:p>
          <a:p>
            <a:r>
              <a:rPr lang="en-US" sz="1000" b="1" dirty="0" smtClean="0"/>
              <a:t>Collaborators: </a:t>
            </a:r>
          </a:p>
          <a:p>
            <a:r>
              <a:rPr lang="en-US" sz="1000" b="1" dirty="0" err="1" smtClean="0"/>
              <a:t>Amarjargal</a:t>
            </a:r>
            <a:r>
              <a:rPr lang="en-US" sz="1000" b="1" dirty="0" smtClean="0"/>
              <a:t> </a:t>
            </a:r>
            <a:r>
              <a:rPr lang="en-US" sz="1000" b="1" dirty="0" err="1" smtClean="0"/>
              <a:t>Amartuvshin</a:t>
            </a:r>
            <a:r>
              <a:rPr lang="en-US" sz="1000" b="1" dirty="0" smtClean="0"/>
              <a:t> (</a:t>
            </a:r>
            <a:r>
              <a:rPr lang="en-US" sz="1000" b="1" dirty="0" err="1" smtClean="0"/>
              <a:t>Univ</a:t>
            </a:r>
            <a:r>
              <a:rPr lang="en-US" sz="1000" b="1" dirty="0" smtClean="0"/>
              <a:t> of Humanities, UB, Mongolia),</a:t>
            </a:r>
          </a:p>
          <a:p>
            <a:r>
              <a:rPr lang="en-US" sz="1000" b="1" dirty="0" smtClean="0"/>
              <a:t>Nguyen </a:t>
            </a:r>
            <a:r>
              <a:rPr lang="en-US" sz="1000" b="1" dirty="0" err="1" smtClean="0"/>
              <a:t>Dinh</a:t>
            </a:r>
            <a:r>
              <a:rPr lang="en-US" sz="1000" b="1" dirty="0" smtClean="0"/>
              <a:t> Duong, Nguyen Lam-Dao (Vietnam Academy of Sci. and Tech.), </a:t>
            </a:r>
          </a:p>
          <a:p>
            <a:r>
              <a:rPr lang="en-US" sz="1000" b="1" dirty="0" err="1" smtClean="0"/>
              <a:t>Neang</a:t>
            </a:r>
            <a:r>
              <a:rPr lang="en-US" sz="1000" b="1" dirty="0" smtClean="0"/>
              <a:t> Thy (Ministry of Environment, Cambodia),  </a:t>
            </a:r>
          </a:p>
          <a:p>
            <a:r>
              <a:rPr lang="en-US" sz="1000" b="1" dirty="0" err="1" smtClean="0"/>
              <a:t>Tep</a:t>
            </a:r>
            <a:r>
              <a:rPr lang="en-US" sz="1000" b="1" dirty="0" smtClean="0"/>
              <a:t> </a:t>
            </a:r>
            <a:r>
              <a:rPr lang="en-US" sz="1000" b="1" dirty="0" err="1" smtClean="0"/>
              <a:t>Markathy</a:t>
            </a:r>
            <a:r>
              <a:rPr lang="en-US" sz="1000" b="1" dirty="0" smtClean="0"/>
              <a:t> (Cambodia Institute for Urban Studies)</a:t>
            </a:r>
          </a:p>
          <a:p>
            <a:r>
              <a:rPr lang="en-US" sz="1000" b="1" dirty="0" err="1" smtClean="0"/>
              <a:t>Outhailak</a:t>
            </a:r>
            <a:r>
              <a:rPr lang="en-US" sz="1000" b="1" dirty="0" smtClean="0"/>
              <a:t> </a:t>
            </a:r>
            <a:r>
              <a:rPr lang="en-US" sz="1000" b="1" dirty="0" err="1" smtClean="0"/>
              <a:t>Souphanthalop</a:t>
            </a:r>
            <a:r>
              <a:rPr lang="en-US" sz="1000" b="1" dirty="0" smtClean="0"/>
              <a:t> (Lao</a:t>
            </a:r>
            <a:r>
              <a:rPr lang="en-US" sz="1000" b="1" baseline="0" dirty="0" smtClean="0"/>
              <a:t> PDR)</a:t>
            </a:r>
            <a:endParaRPr lang="en-US" sz="1000" b="1" dirty="0" smtClean="0"/>
          </a:p>
          <a:p>
            <a:r>
              <a:rPr lang="en-US" sz="1000" b="1" dirty="0" err="1" smtClean="0"/>
              <a:t>Zaw</a:t>
            </a:r>
            <a:r>
              <a:rPr lang="en-US" sz="1000" b="1" dirty="0" smtClean="0"/>
              <a:t> </a:t>
            </a:r>
            <a:r>
              <a:rPr lang="en-US" sz="1000" b="1" dirty="0" err="1" smtClean="0"/>
              <a:t>Naing</a:t>
            </a:r>
            <a:r>
              <a:rPr lang="en-US" sz="1000" b="1" dirty="0" smtClean="0"/>
              <a:t> (Mandalay Technology, Myanmar), </a:t>
            </a:r>
            <a:r>
              <a:rPr lang="en-US" sz="1000" b="1" dirty="0" err="1" smtClean="0"/>
              <a:t>Zin</a:t>
            </a:r>
            <a:r>
              <a:rPr lang="en-US" sz="1000" b="1" dirty="0" smtClean="0"/>
              <a:t> </a:t>
            </a:r>
            <a:r>
              <a:rPr lang="en-US" sz="1000" b="1" dirty="0" err="1" smtClean="0"/>
              <a:t>Nwe</a:t>
            </a:r>
            <a:r>
              <a:rPr lang="en-US" sz="1000" b="1" dirty="0" smtClean="0"/>
              <a:t> </a:t>
            </a:r>
            <a:r>
              <a:rPr lang="en-US" sz="1000" b="1" dirty="0" err="1" smtClean="0"/>
              <a:t>Myint</a:t>
            </a:r>
            <a:r>
              <a:rPr lang="en-US" sz="1000" b="1" dirty="0" smtClean="0"/>
              <a:t> (Yangon </a:t>
            </a:r>
            <a:r>
              <a:rPr lang="en-US" sz="1000" b="1" dirty="0" err="1" smtClean="0"/>
              <a:t>Univ</a:t>
            </a:r>
            <a:r>
              <a:rPr lang="en-US" sz="1000" b="1" dirty="0" smtClean="0"/>
              <a:t>)</a:t>
            </a:r>
          </a:p>
          <a:p>
            <a:r>
              <a:rPr lang="en-US" sz="1000" b="1" dirty="0" smtClean="0"/>
              <a:t>Steve </a:t>
            </a:r>
            <a:r>
              <a:rPr lang="en-US" sz="1000" b="1" dirty="0" err="1" smtClean="0"/>
              <a:t>Leisz</a:t>
            </a:r>
            <a:r>
              <a:rPr lang="en-US" sz="1000" b="1" dirty="0" smtClean="0"/>
              <a:t> (Colorado State </a:t>
            </a:r>
            <a:r>
              <a:rPr lang="en-US" sz="1000" b="1" dirty="0" err="1" smtClean="0"/>
              <a:t>Univ</a:t>
            </a:r>
            <a:r>
              <a:rPr lang="en-US" sz="1000" b="1" dirty="0" smtClean="0"/>
              <a:t>),</a:t>
            </a:r>
            <a:r>
              <a:rPr lang="en-US" sz="1000" b="1" baseline="0" dirty="0" smtClean="0"/>
              <a:t> </a:t>
            </a:r>
            <a:r>
              <a:rPr lang="en-US" sz="1000" b="1" dirty="0" err="1" smtClean="0"/>
              <a:t>Mingliang</a:t>
            </a:r>
            <a:r>
              <a:rPr lang="en-US" sz="1000" b="1" dirty="0" smtClean="0"/>
              <a:t> Liu (Washington State Univ.),</a:t>
            </a:r>
          </a:p>
          <a:p>
            <a:r>
              <a:rPr lang="en-US" sz="1000" b="1" dirty="0" smtClean="0"/>
              <a:t>Tatiana </a:t>
            </a:r>
            <a:r>
              <a:rPr lang="en-US" sz="1000" b="1" dirty="0" err="1" smtClean="0"/>
              <a:t>Loboda</a:t>
            </a:r>
            <a:r>
              <a:rPr lang="en-US" sz="1000" b="1" dirty="0" smtClean="0"/>
              <a:t> (Univ. of Maryland, College Park),</a:t>
            </a:r>
            <a:r>
              <a:rPr lang="en-US" sz="1000" b="1" baseline="0" dirty="0" smtClean="0"/>
              <a:t> </a:t>
            </a:r>
            <a:r>
              <a:rPr lang="en-US" sz="1000" b="1" dirty="0" err="1" smtClean="0"/>
              <a:t>Soe</a:t>
            </a:r>
            <a:r>
              <a:rPr lang="en-US" sz="1000" b="1" dirty="0" smtClean="0"/>
              <a:t> </a:t>
            </a:r>
            <a:r>
              <a:rPr lang="en-US" sz="1000" b="1" dirty="0" err="1" smtClean="0"/>
              <a:t>Myint</a:t>
            </a:r>
            <a:r>
              <a:rPr lang="en-US" sz="1000" b="1" dirty="0" smtClean="0"/>
              <a:t> (Arizona State U.), </a:t>
            </a:r>
          </a:p>
          <a:p>
            <a:r>
              <a:rPr lang="en-US" sz="1000" b="1" dirty="0" smtClean="0"/>
              <a:t>Annemarie Schneider (Univ. of Wisconsin-Madison)</a:t>
            </a:r>
          </a:p>
        </p:txBody>
      </p:sp>
    </p:spTree>
    <p:extLst>
      <p:ext uri="{BB962C8B-B14F-4D97-AF65-F5344CB8AC3E}">
        <p14:creationId xmlns:p14="http://schemas.microsoft.com/office/powerpoint/2010/main" val="364623439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283883" y="309448"/>
            <a:ext cx="8532961" cy="5457846"/>
          </a:xfrm>
          <a:prstGeom prst="rect">
            <a:avLst/>
          </a:prstGeom>
        </p:spPr>
      </p:pic>
      <p:sp>
        <p:nvSpPr>
          <p:cNvPr id="6" name="Rectangle 5"/>
          <p:cNvSpPr/>
          <p:nvPr/>
        </p:nvSpPr>
        <p:spPr>
          <a:xfrm>
            <a:off x="0" y="6149122"/>
            <a:ext cx="9144000" cy="738664"/>
          </a:xfrm>
          <a:prstGeom prst="rect">
            <a:avLst/>
          </a:prstGeom>
        </p:spPr>
        <p:txBody>
          <a:bodyPr wrap="square">
            <a:spAutoFit/>
          </a:bodyPr>
          <a:lstStyle/>
          <a:p>
            <a:pPr algn="ctr"/>
            <a:r>
              <a:rPr lang="en-US" sz="2400" b="1" dirty="0"/>
              <a:t>Conceptual </a:t>
            </a:r>
            <a:r>
              <a:rPr lang="en-US" sz="2400" b="1" dirty="0" smtClean="0"/>
              <a:t>framework</a:t>
            </a:r>
          </a:p>
          <a:p>
            <a:pPr algn="ctr"/>
            <a:r>
              <a:rPr lang="en-US" b="1" dirty="0" smtClean="0"/>
              <a:t> </a:t>
            </a:r>
            <a:r>
              <a:rPr lang="en-US" b="1" dirty="0"/>
              <a:t>for </a:t>
            </a:r>
            <a:r>
              <a:rPr lang="en-US" b="1" dirty="0" smtClean="0"/>
              <a:t>understanding drivers</a:t>
            </a:r>
            <a:r>
              <a:rPr lang="en-US" b="1" dirty="0"/>
              <a:t>, process</a:t>
            </a:r>
            <a:r>
              <a:rPr lang="en-US" b="1" dirty="0" smtClean="0"/>
              <a:t>, and impacts </a:t>
            </a:r>
            <a:r>
              <a:rPr lang="en-US" b="1" dirty="0"/>
              <a:t>of urbanization and </a:t>
            </a:r>
            <a:r>
              <a:rPr lang="en-US" b="1" dirty="0" smtClean="0"/>
              <a:t>sustainability</a:t>
            </a:r>
            <a:endParaRPr lang="en-US" b="1" dirty="0"/>
          </a:p>
        </p:txBody>
      </p:sp>
    </p:spTree>
    <p:extLst>
      <p:ext uri="{BB962C8B-B14F-4D97-AF65-F5344CB8AC3E}">
        <p14:creationId xmlns:p14="http://schemas.microsoft.com/office/powerpoint/2010/main" val="3463604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609600" y="881529"/>
            <a:ext cx="7924800" cy="3929896"/>
          </a:xfrm>
        </p:spPr>
        <p:txBody>
          <a:bodyPr>
            <a:normAutofit/>
          </a:bodyPr>
          <a:lstStyle/>
          <a:p>
            <a:endParaRPr lang="en-US" dirty="0"/>
          </a:p>
        </p:txBody>
      </p:sp>
      <p:sp>
        <p:nvSpPr>
          <p:cNvPr id="4" name="Rectangle 3"/>
          <p:cNvSpPr/>
          <p:nvPr/>
        </p:nvSpPr>
        <p:spPr>
          <a:xfrm>
            <a:off x="0" y="274638"/>
            <a:ext cx="9144000" cy="6001642"/>
          </a:xfrm>
          <a:prstGeom prst="rect">
            <a:avLst/>
          </a:prstGeom>
          <a:solidFill>
            <a:schemeClr val="tx1"/>
          </a:solidFill>
          <a:ln>
            <a:solidFill>
              <a:srgbClr val="B7DEE8"/>
            </a:solidFill>
          </a:ln>
        </p:spPr>
        <p:txBody>
          <a:bodyPr wrap="square">
            <a:spAutoFit/>
          </a:bodyPr>
          <a:lstStyle/>
          <a:p>
            <a:r>
              <a:rPr lang="en-US" sz="2400" b="1" dirty="0">
                <a:solidFill>
                  <a:srgbClr val="000000"/>
                </a:solidFill>
              </a:rPr>
              <a:t>Tasks: </a:t>
            </a:r>
          </a:p>
          <a:p>
            <a:r>
              <a:rPr lang="en-US" sz="2400" b="1" dirty="0">
                <a:solidFill>
                  <a:srgbClr val="000000"/>
                </a:solidFill>
              </a:rPr>
              <a:t>Data Integration: </a:t>
            </a:r>
          </a:p>
          <a:p>
            <a:pPr marL="285750" indent="-285750">
              <a:buFont typeface="Arial"/>
              <a:buChar char="•"/>
            </a:pPr>
            <a:r>
              <a:rPr lang="en-US" sz="2400" b="1" dirty="0">
                <a:solidFill>
                  <a:srgbClr val="000000"/>
                </a:solidFill>
              </a:rPr>
              <a:t>Database of LCLUC, socioeconomics, and environmental variables </a:t>
            </a:r>
            <a:r>
              <a:rPr lang="en-US" sz="2400" b="1" dirty="0" smtClean="0">
                <a:solidFill>
                  <a:srgbClr val="000000"/>
                </a:solidFill>
              </a:rPr>
              <a:t>at </a:t>
            </a:r>
            <a:r>
              <a:rPr lang="en-US" sz="2400" b="1" dirty="0">
                <a:solidFill>
                  <a:srgbClr val="000000"/>
                </a:solidFill>
              </a:rPr>
              <a:t>multiple spatial </a:t>
            </a:r>
            <a:r>
              <a:rPr lang="en-US" sz="2400" dirty="0">
                <a:solidFill>
                  <a:srgbClr val="000000"/>
                </a:solidFill>
              </a:rPr>
              <a:t>and</a:t>
            </a:r>
            <a:r>
              <a:rPr lang="en-US" sz="2400" b="1" dirty="0">
                <a:solidFill>
                  <a:srgbClr val="000000"/>
                </a:solidFill>
              </a:rPr>
              <a:t> temporal scales </a:t>
            </a:r>
            <a:r>
              <a:rPr lang="en-US" sz="2400" b="1" dirty="0" smtClean="0">
                <a:solidFill>
                  <a:srgbClr val="000000"/>
                </a:solidFill>
              </a:rPr>
              <a:t>(multiple sources) </a:t>
            </a:r>
            <a:endParaRPr lang="en-US" sz="2400" b="1" dirty="0">
              <a:solidFill>
                <a:srgbClr val="000000"/>
              </a:solidFill>
            </a:endParaRPr>
          </a:p>
          <a:p>
            <a:r>
              <a:rPr lang="en-US" sz="2400" b="1" dirty="0">
                <a:solidFill>
                  <a:srgbClr val="000000"/>
                </a:solidFill>
              </a:rPr>
              <a:t>Knowledge Synthesis: </a:t>
            </a:r>
          </a:p>
          <a:p>
            <a:pPr marL="285750" indent="-285750">
              <a:buFont typeface="Arial"/>
              <a:buChar char="•"/>
            </a:pPr>
            <a:r>
              <a:rPr lang="en-US" sz="2400" b="1" dirty="0">
                <a:solidFill>
                  <a:srgbClr val="000000"/>
                </a:solidFill>
              </a:rPr>
              <a:t>construct quantitative indices for spatial, human, and natural systems of 17 cities</a:t>
            </a:r>
          </a:p>
          <a:p>
            <a:pPr marL="285750" indent="-285750">
              <a:buFont typeface="Arial"/>
              <a:buChar char="•"/>
            </a:pPr>
            <a:r>
              <a:rPr lang="en-US" sz="2400" b="1" dirty="0">
                <a:solidFill>
                  <a:srgbClr val="000000"/>
                </a:solidFill>
              </a:rPr>
              <a:t>perform statistical and modeling analyses to quantify the interactions and </a:t>
            </a:r>
            <a:r>
              <a:rPr lang="en-US" sz="2400" b="1" dirty="0" smtClean="0">
                <a:solidFill>
                  <a:srgbClr val="000000"/>
                </a:solidFill>
              </a:rPr>
              <a:t>feedbacks</a:t>
            </a:r>
          </a:p>
          <a:p>
            <a:r>
              <a:rPr lang="en-US" sz="2400" b="1" dirty="0" smtClean="0">
                <a:solidFill>
                  <a:srgbClr val="000000"/>
                </a:solidFill>
              </a:rPr>
              <a:t>Forecast </a:t>
            </a:r>
            <a:r>
              <a:rPr lang="en-US" sz="2400" b="1" dirty="0">
                <a:solidFill>
                  <a:srgbClr val="000000"/>
                </a:solidFill>
              </a:rPr>
              <a:t>Synthesis:</a:t>
            </a:r>
          </a:p>
          <a:p>
            <a:pPr marL="285750" indent="-285750">
              <a:buFont typeface="Arial"/>
              <a:buChar char="•"/>
            </a:pPr>
            <a:r>
              <a:rPr lang="en-US" sz="2400" b="1" dirty="0">
                <a:solidFill>
                  <a:srgbClr val="000000"/>
                </a:solidFill>
              </a:rPr>
              <a:t>model and predict the changes of the urban LCLUC, human, and natural systems beyond 2016 with sound scenarios of climate and land cover changes, populations, economic growth, and possible planning and policies. </a:t>
            </a:r>
          </a:p>
          <a:p>
            <a:pPr marL="285750" indent="-285750">
              <a:buFont typeface="Arial"/>
              <a:buChar char="•"/>
            </a:pPr>
            <a:r>
              <a:rPr lang="en-US" sz="2400" b="1" dirty="0">
                <a:solidFill>
                  <a:srgbClr val="000000"/>
                </a:solidFill>
              </a:rPr>
              <a:t>Two workshops in the region: gathering expert opinions from policymakers and local collaborators on plausible scenarios</a:t>
            </a:r>
          </a:p>
        </p:txBody>
      </p:sp>
    </p:spTree>
    <p:extLst>
      <p:ext uri="{BB962C8B-B14F-4D97-AF65-F5344CB8AC3E}">
        <p14:creationId xmlns:p14="http://schemas.microsoft.com/office/powerpoint/2010/main" val="20995436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z="1800" b="1" dirty="0" smtClean="0"/>
              <a:t>Major synthesis working-in-progress and Findings: </a:t>
            </a:r>
            <a:endParaRPr lang="en-US" sz="1800" b="1" dirty="0"/>
          </a:p>
        </p:txBody>
      </p:sp>
      <p:sp>
        <p:nvSpPr>
          <p:cNvPr id="3" name="Content Placeholder 2"/>
          <p:cNvSpPr>
            <a:spLocks noGrp="1"/>
          </p:cNvSpPr>
          <p:nvPr>
            <p:ph sz="quarter" idx="13"/>
          </p:nvPr>
        </p:nvSpPr>
        <p:spPr>
          <a:xfrm>
            <a:off x="457200" y="1417638"/>
            <a:ext cx="8229600" cy="3572715"/>
          </a:xfrm>
          <a:prstGeom prst="rect">
            <a:avLst/>
          </a:prstGeom>
        </p:spPr>
        <p:txBody>
          <a:bodyPr>
            <a:noAutofit/>
          </a:bodyPr>
          <a:lstStyle/>
          <a:p>
            <a:pPr>
              <a:buFont typeface="+mj-lt"/>
              <a:buAutoNum type="arabicPeriod"/>
            </a:pPr>
            <a:r>
              <a:rPr lang="en-US" sz="1200" b="1" dirty="0" smtClean="0">
                <a:solidFill>
                  <a:srgbClr val="FFFFFF"/>
                </a:solidFill>
              </a:rPr>
              <a:t>Urban LCLUC: </a:t>
            </a:r>
            <a:r>
              <a:rPr lang="en-US" sz="1200" b="1" dirty="0">
                <a:solidFill>
                  <a:srgbClr val="FFFFFF"/>
                </a:solidFill>
              </a:rPr>
              <a:t>Patterns and </a:t>
            </a:r>
            <a:r>
              <a:rPr lang="en-US" sz="1200" b="1" dirty="0" smtClean="0">
                <a:solidFill>
                  <a:srgbClr val="FFFFFF"/>
                </a:solidFill>
              </a:rPr>
              <a:t>characteristics, methods</a:t>
            </a:r>
          </a:p>
          <a:p>
            <a:pPr lvl="1"/>
            <a:r>
              <a:rPr lang="en-US" sz="1200" b="1" dirty="0" smtClean="0">
                <a:solidFill>
                  <a:srgbClr val="FFFFFF"/>
                </a:solidFill>
              </a:rPr>
              <a:t>Southeast Asia, Siberia, Mongolia Plateau, Bayesian Sequential learning for global urban map, historic mapping, informal settlement mapping</a:t>
            </a:r>
            <a:endParaRPr lang="en-US" sz="1200" b="1" dirty="0">
              <a:solidFill>
                <a:srgbClr val="FFFFFF"/>
              </a:solidFill>
            </a:endParaRPr>
          </a:p>
          <a:p>
            <a:pPr>
              <a:buFont typeface="+mj-lt"/>
              <a:buAutoNum type="arabicPeriod"/>
            </a:pPr>
            <a:r>
              <a:rPr lang="en-US" sz="1200" b="1" dirty="0" smtClean="0">
                <a:solidFill>
                  <a:srgbClr val="FFFFFF"/>
                </a:solidFill>
              </a:rPr>
              <a:t>Drivers </a:t>
            </a:r>
            <a:r>
              <a:rPr lang="en-US" sz="1200" b="1" dirty="0">
                <a:solidFill>
                  <a:srgbClr val="FFFFFF"/>
                </a:solidFill>
              </a:rPr>
              <a:t>and spatial </a:t>
            </a:r>
            <a:r>
              <a:rPr lang="en-US" sz="1200" b="1" dirty="0" smtClean="0">
                <a:solidFill>
                  <a:srgbClr val="FFFFFF"/>
                </a:solidFill>
              </a:rPr>
              <a:t>determinants</a:t>
            </a:r>
          </a:p>
          <a:p>
            <a:pPr lvl="1"/>
            <a:r>
              <a:rPr lang="en-US" sz="1200" b="1" dirty="0" smtClean="0">
                <a:solidFill>
                  <a:srgbClr val="FFFFFF"/>
                </a:solidFill>
              </a:rPr>
              <a:t>Economic development (post-industrialization, globalization), institutional role, </a:t>
            </a:r>
          </a:p>
          <a:p>
            <a:pPr lvl="1"/>
            <a:r>
              <a:rPr lang="en-US" sz="1200" b="1" dirty="0" smtClean="0">
                <a:solidFill>
                  <a:srgbClr val="FFFFFF"/>
                </a:solidFill>
              </a:rPr>
              <a:t>Spatial determinants: 2. green space =&gt; PM 2.5? 2. Suburban residential land development</a:t>
            </a:r>
          </a:p>
          <a:p>
            <a:pPr lvl="1"/>
            <a:r>
              <a:rPr lang="en-US" sz="1200" b="1" dirty="0" smtClean="0">
                <a:solidFill>
                  <a:srgbClr val="FFFFFF"/>
                </a:solidFill>
              </a:rPr>
              <a:t>Revision of capital accumulation theory by David Harvey</a:t>
            </a:r>
          </a:p>
          <a:p>
            <a:pPr>
              <a:buFont typeface="+mj-lt"/>
              <a:buAutoNum type="arabicPeriod"/>
            </a:pPr>
            <a:r>
              <a:rPr lang="en-US" sz="1200" b="1" dirty="0" smtClean="0">
                <a:solidFill>
                  <a:srgbClr val="FFFFFF"/>
                </a:solidFill>
              </a:rPr>
              <a:t>Impacts </a:t>
            </a:r>
          </a:p>
          <a:p>
            <a:pPr lvl="1"/>
            <a:r>
              <a:rPr lang="en-US" sz="1200" b="1" dirty="0">
                <a:solidFill>
                  <a:srgbClr val="FFFFFF"/>
                </a:solidFill>
              </a:rPr>
              <a:t>S</a:t>
            </a:r>
            <a:r>
              <a:rPr lang="en-US" sz="1200" b="1" dirty="0" smtClean="0">
                <a:solidFill>
                  <a:srgbClr val="FFFFFF"/>
                </a:solidFill>
              </a:rPr>
              <a:t>ocial </a:t>
            </a:r>
            <a:r>
              <a:rPr lang="en-US" sz="1200" b="1" dirty="0">
                <a:solidFill>
                  <a:srgbClr val="FFFFFF"/>
                </a:solidFill>
              </a:rPr>
              <a:t>equity: public urban green </a:t>
            </a:r>
            <a:r>
              <a:rPr lang="en-US" sz="1200" b="1" dirty="0" smtClean="0">
                <a:solidFill>
                  <a:srgbClr val="FFFFFF"/>
                </a:solidFill>
              </a:rPr>
              <a:t>accessibility, walkability</a:t>
            </a:r>
            <a:endParaRPr lang="en-US" sz="1200" b="1" dirty="0">
              <a:solidFill>
                <a:srgbClr val="FFFFFF"/>
              </a:solidFill>
            </a:endParaRPr>
          </a:p>
          <a:p>
            <a:pPr lvl="1"/>
            <a:r>
              <a:rPr lang="en-US" sz="1200" b="1" dirty="0" smtClean="0">
                <a:solidFill>
                  <a:srgbClr val="FFFFFF"/>
                </a:solidFill>
              </a:rPr>
              <a:t>CNH: Urbanization </a:t>
            </a:r>
            <a:r>
              <a:rPr lang="en-US" sz="1200" b="1" dirty="0">
                <a:solidFill>
                  <a:srgbClr val="FFFFFF"/>
                </a:solidFill>
              </a:rPr>
              <a:t>on </a:t>
            </a:r>
            <a:r>
              <a:rPr lang="en-US" sz="1200" b="1" dirty="0" smtClean="0">
                <a:solidFill>
                  <a:srgbClr val="FFFFFF"/>
                </a:solidFill>
              </a:rPr>
              <a:t>hydrology</a:t>
            </a:r>
          </a:p>
          <a:p>
            <a:pPr>
              <a:buFont typeface="+mj-lt"/>
              <a:buAutoNum type="arabicPeriod"/>
            </a:pPr>
            <a:r>
              <a:rPr lang="en-US" sz="1200" b="1" dirty="0" smtClean="0">
                <a:solidFill>
                  <a:srgbClr val="FFFFFF"/>
                </a:solidFill>
              </a:rPr>
              <a:t>Forecast synthesis: Future scenarios</a:t>
            </a:r>
          </a:p>
          <a:p>
            <a:pPr lvl="1"/>
            <a:r>
              <a:rPr lang="en-US" sz="1200" b="1" dirty="0" smtClean="0">
                <a:solidFill>
                  <a:srgbClr val="FFFFFF"/>
                </a:solidFill>
              </a:rPr>
              <a:t>2 workshops focus on SENA cities scenarios (Yangon and HCMC)</a:t>
            </a:r>
            <a:endParaRPr lang="en-US" sz="1200" b="1" dirty="0">
              <a:solidFill>
                <a:srgbClr val="FFFFFF"/>
              </a:solidFill>
            </a:endParaRPr>
          </a:p>
        </p:txBody>
      </p:sp>
      <p:sp>
        <p:nvSpPr>
          <p:cNvPr id="4" name="Rectangle 3"/>
          <p:cNvSpPr/>
          <p:nvPr/>
        </p:nvSpPr>
        <p:spPr>
          <a:xfrm>
            <a:off x="173318" y="4816768"/>
            <a:ext cx="8513482" cy="1569660"/>
          </a:xfrm>
          <a:prstGeom prst="rect">
            <a:avLst/>
          </a:prstGeom>
        </p:spPr>
        <p:txBody>
          <a:bodyPr wrap="square">
            <a:spAutoFit/>
          </a:bodyPr>
          <a:lstStyle/>
          <a:p>
            <a:r>
              <a:rPr lang="en-US" sz="2400" b="1" dirty="0">
                <a:solidFill>
                  <a:srgbClr val="FFFFFF"/>
                </a:solidFill>
              </a:rPr>
              <a:t>On-going and future</a:t>
            </a:r>
          </a:p>
          <a:p>
            <a:pPr marL="800100" lvl="1" indent="-342900">
              <a:buFont typeface="Arial"/>
              <a:buChar char="•"/>
            </a:pPr>
            <a:r>
              <a:rPr lang="en-US" sz="2400" dirty="0">
                <a:solidFill>
                  <a:srgbClr val="FFFFFF"/>
                </a:solidFill>
              </a:rPr>
              <a:t>Workshop in UB , SIs (</a:t>
            </a:r>
            <a:r>
              <a:rPr lang="en-US" sz="2400" i="1" dirty="0">
                <a:solidFill>
                  <a:srgbClr val="FFFFFF"/>
                </a:solidFill>
              </a:rPr>
              <a:t>Landscape and Urban Planning, Ecological Indicators</a:t>
            </a:r>
            <a:r>
              <a:rPr lang="en-US" sz="2400" dirty="0">
                <a:solidFill>
                  <a:srgbClr val="FFFFFF"/>
                </a:solidFill>
              </a:rPr>
              <a:t>)</a:t>
            </a:r>
          </a:p>
          <a:p>
            <a:endParaRPr lang="en-US" sz="2400" b="1" dirty="0">
              <a:solidFill>
                <a:srgbClr val="FFFFFF"/>
              </a:solidFill>
            </a:endParaRPr>
          </a:p>
        </p:txBody>
      </p:sp>
    </p:spTree>
    <p:extLst>
      <p:ext uri="{BB962C8B-B14F-4D97-AF65-F5344CB8AC3E}">
        <p14:creationId xmlns:p14="http://schemas.microsoft.com/office/powerpoint/2010/main" val="373676853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485466"/>
            <a:ext cx="9144000" cy="1362075"/>
          </a:xfrm>
        </p:spPr>
        <p:txBody>
          <a:bodyPr/>
          <a:lstStyle/>
          <a:p>
            <a:r>
              <a:rPr lang="en-US" dirty="0" smtClean="0"/>
              <a:t>(1) SENA Urban </a:t>
            </a:r>
            <a:r>
              <a:rPr lang="en-US" dirty="0"/>
              <a:t>LCLUC: </a:t>
            </a:r>
            <a:r>
              <a:rPr lang="en-US" dirty="0" smtClean="0"/>
              <a:t/>
            </a:r>
            <a:br>
              <a:rPr lang="en-US" dirty="0" smtClean="0"/>
            </a:br>
            <a:r>
              <a:rPr lang="en-US" dirty="0" smtClean="0"/>
              <a:t>Patterns </a:t>
            </a:r>
            <a:r>
              <a:rPr lang="en-US" dirty="0"/>
              <a:t>and </a:t>
            </a:r>
            <a:r>
              <a:rPr lang="en-US" dirty="0" smtClean="0"/>
              <a:t>characteristics, Methods</a:t>
            </a:r>
            <a:endParaRPr lang="en-US" dirty="0"/>
          </a:p>
        </p:txBody>
      </p:sp>
      <p:sp>
        <p:nvSpPr>
          <p:cNvPr id="3" name="Text Placeholder 2"/>
          <p:cNvSpPr>
            <a:spLocks noGrp="1"/>
          </p:cNvSpPr>
          <p:nvPr>
            <p:ph type="body" idx="1"/>
          </p:nvPr>
        </p:nvSpPr>
        <p:spPr>
          <a:xfrm>
            <a:off x="1" y="3315595"/>
            <a:ext cx="3809830" cy="2169872"/>
          </a:xfrm>
        </p:spPr>
        <p:txBody>
          <a:bodyPr>
            <a:normAutofit fontScale="85000" lnSpcReduction="20000"/>
          </a:bodyPr>
          <a:lstStyle/>
          <a:p>
            <a:pPr marL="285750" indent="-285750">
              <a:buFont typeface="Arial"/>
              <a:buChar char="•"/>
            </a:pPr>
            <a:r>
              <a:rPr lang="en-US" dirty="0"/>
              <a:t>Southeast </a:t>
            </a:r>
            <a:r>
              <a:rPr lang="en-US" dirty="0" smtClean="0"/>
              <a:t>Asia (hybrid mapping)</a:t>
            </a:r>
            <a:endParaRPr lang="en-US" dirty="0"/>
          </a:p>
          <a:p>
            <a:pPr marL="285750" indent="-285750">
              <a:buFont typeface="Arial"/>
              <a:buChar char="•"/>
            </a:pPr>
            <a:r>
              <a:rPr lang="en-US" dirty="0"/>
              <a:t>Mongolia Plateau</a:t>
            </a:r>
          </a:p>
          <a:p>
            <a:pPr marL="285750" indent="-285750">
              <a:buFont typeface="Arial"/>
              <a:buChar char="•"/>
            </a:pPr>
            <a:r>
              <a:rPr lang="en-US" dirty="0" smtClean="0"/>
              <a:t>Siberian cities</a:t>
            </a:r>
          </a:p>
          <a:p>
            <a:pPr marL="285750" indent="-285750">
              <a:buFont typeface="Arial"/>
              <a:buChar char="•"/>
            </a:pPr>
            <a:r>
              <a:rPr lang="en-US" dirty="0" smtClean="0"/>
              <a:t>Mapping uncertainty of </a:t>
            </a:r>
            <a:r>
              <a:rPr lang="en-US" dirty="0"/>
              <a:t>global urban land with Bayesian sequential </a:t>
            </a:r>
            <a:r>
              <a:rPr lang="en-US" dirty="0" smtClean="0"/>
              <a:t>learning</a:t>
            </a:r>
          </a:p>
          <a:p>
            <a:pPr marL="285750" indent="-285750">
              <a:buFont typeface="Arial"/>
              <a:buChar char="•"/>
            </a:pPr>
            <a:r>
              <a:rPr lang="en-US" dirty="0" smtClean="0"/>
              <a:t>Mapping the evolution of oasis for long historic period (2000 years)</a:t>
            </a:r>
          </a:p>
          <a:p>
            <a:pPr marL="285750" indent="-285750">
              <a:buFont typeface="Arial"/>
              <a:buChar char="•"/>
            </a:pPr>
            <a:r>
              <a:rPr lang="en-US" dirty="0" smtClean="0"/>
              <a:t>Informal </a:t>
            </a:r>
            <a:r>
              <a:rPr lang="en-US" dirty="0" err="1" smtClean="0"/>
              <a:t>settelment</a:t>
            </a:r>
            <a:endParaRPr lang="en-US" dirty="0"/>
          </a:p>
        </p:txBody>
      </p:sp>
      <p:sp>
        <p:nvSpPr>
          <p:cNvPr id="4" name="Rectangle 4"/>
          <p:cNvSpPr>
            <a:spLocks noChangeArrowheads="1"/>
          </p:cNvSpPr>
          <p:nvPr/>
        </p:nvSpPr>
        <p:spPr bwMode="auto">
          <a:xfrm>
            <a:off x="0" y="0"/>
            <a:ext cx="9144000" cy="769938"/>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200" b="1" dirty="0"/>
              <a:t>Urbanization and sustainability under global change and transitional economies: Synthesis from Southeast, East, and North Asia (SENA)</a:t>
            </a:r>
            <a:endParaRPr lang="en-US" sz="2200" dirty="0"/>
          </a:p>
        </p:txBody>
      </p:sp>
      <p:pic>
        <p:nvPicPr>
          <p:cNvPr id="5" name="Picture 4" descr="2015-05-27-Irkutsk-UrbanRedevelopmen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7836" y="769938"/>
            <a:ext cx="5626164" cy="4219623"/>
          </a:xfrm>
          <a:prstGeom prst="rect">
            <a:avLst/>
          </a:prstGeom>
        </p:spPr>
      </p:pic>
    </p:spTree>
    <p:extLst>
      <p:ext uri="{BB962C8B-B14F-4D97-AF65-F5344CB8AC3E}">
        <p14:creationId xmlns:p14="http://schemas.microsoft.com/office/powerpoint/2010/main" val="275319825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motesensing 08 00819 g0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7015" y="2349091"/>
            <a:ext cx="3387960" cy="31008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60980"/>
            <a:ext cx="4978400" cy="307777"/>
          </a:xfrm>
          <a:prstGeom prst="rect">
            <a:avLst/>
          </a:prstGeom>
        </p:spPr>
        <p:txBody>
          <a:bodyPr wrap="square">
            <a:spAutoFit/>
          </a:bodyPr>
          <a:lstStyle/>
          <a:p>
            <a:r>
              <a:rPr lang="en-US" sz="1400" b="1" dirty="0" smtClean="0">
                <a:solidFill>
                  <a:srgbClr val="FF0000"/>
                </a:solidFill>
              </a:rPr>
              <a:t>1. Patterns and characteristics, method (1) SE Asia &amp; hybrid mapping</a:t>
            </a:r>
            <a:endParaRPr lang="en-US" sz="1400" b="1" dirty="0">
              <a:solidFill>
                <a:srgbClr val="FF0000"/>
              </a:solidFill>
            </a:endParaRPr>
          </a:p>
        </p:txBody>
      </p:sp>
      <p:sp>
        <p:nvSpPr>
          <p:cNvPr id="14" name="Rectangle 13"/>
          <p:cNvSpPr/>
          <p:nvPr/>
        </p:nvSpPr>
        <p:spPr>
          <a:xfrm>
            <a:off x="0" y="5473005"/>
            <a:ext cx="9144000" cy="1384995"/>
          </a:xfrm>
          <a:prstGeom prst="rect">
            <a:avLst/>
          </a:prstGeom>
          <a:solidFill>
            <a:srgbClr val="FFFFFF"/>
          </a:solidFill>
          <a:ln>
            <a:solidFill>
              <a:srgbClr val="B7DEE8"/>
            </a:solidFill>
          </a:ln>
        </p:spPr>
        <p:txBody>
          <a:bodyPr wrap="square">
            <a:spAutoFit/>
          </a:bodyPr>
          <a:lstStyle/>
          <a:p>
            <a:pPr lvl="0"/>
            <a:r>
              <a:rPr lang="en-US" sz="1200" b="1" dirty="0" smtClean="0">
                <a:solidFill>
                  <a:srgbClr val="FF0000"/>
                </a:solidFill>
              </a:rPr>
              <a:t>Urbanization in SE Asia (Method and Findings)</a:t>
            </a:r>
          </a:p>
          <a:p>
            <a:pPr marL="228600" lvl="0" indent="-228600">
              <a:buFont typeface="Arial"/>
              <a:buChar char="•"/>
            </a:pPr>
            <a:r>
              <a:rPr lang="en-US" sz="1200" dirty="0" smtClean="0">
                <a:solidFill>
                  <a:srgbClr val="FF0000"/>
                </a:solidFill>
              </a:rPr>
              <a:t>We combined </a:t>
            </a:r>
            <a:r>
              <a:rPr lang="en-US" sz="1200" b="1" dirty="0" smtClean="0">
                <a:solidFill>
                  <a:srgbClr val="0000FF"/>
                </a:solidFill>
              </a:rPr>
              <a:t>multiple remote sensing data</a:t>
            </a:r>
            <a:r>
              <a:rPr lang="en-US" sz="1200" dirty="0" smtClean="0">
                <a:solidFill>
                  <a:srgbClr val="FF0000"/>
                </a:solidFill>
              </a:rPr>
              <a:t>, including Landsat, DMSP/OLS night time light, MODIS NDVI data, and other ancillary spatial data, to develop a </a:t>
            </a:r>
            <a:r>
              <a:rPr lang="en-US" sz="1200" dirty="0" smtClean="0">
                <a:solidFill>
                  <a:srgbClr val="0000FF"/>
                </a:solidFill>
              </a:rPr>
              <a:t>30-m resolution urban built-up map of 2010 for transitional economies in Southeast Asia</a:t>
            </a:r>
            <a:r>
              <a:rPr lang="en-US" sz="1200" dirty="0" smtClean="0">
                <a:solidFill>
                  <a:srgbClr val="FF0000"/>
                </a:solidFill>
              </a:rPr>
              <a:t>. </a:t>
            </a:r>
          </a:p>
          <a:p>
            <a:pPr marL="228600" lvl="0" indent="-228600">
              <a:buFont typeface="Arial"/>
              <a:buChar char="•"/>
            </a:pPr>
            <a:r>
              <a:rPr lang="en-US" sz="1200" dirty="0" smtClean="0">
                <a:solidFill>
                  <a:srgbClr val="FF0000"/>
                </a:solidFill>
              </a:rPr>
              <a:t>Vietnam had the highest proportion of urban built-up area (0.91%), followed by Myanmar (0.15%), Cambodia (0.12%) and Laos (0.09%). Vietnam was also the fastest in new built-up development (increased ~8.8-times during the 18-year study period), followed by Laos, Cambodia and Myanmar, which increased at 6.0-, 3.6-, and 0.24-times, respectively.</a:t>
            </a:r>
          </a:p>
          <a:p>
            <a:pPr marL="228600" lvl="0" indent="-228600">
              <a:buFont typeface="Arial"/>
              <a:buChar char="•"/>
            </a:pPr>
            <a:r>
              <a:rPr lang="en-US" sz="1200" dirty="0" smtClean="0">
                <a:solidFill>
                  <a:srgbClr val="FF0000"/>
                </a:solidFill>
              </a:rPr>
              <a:t>The increasing rate of built-up area is closely correlated with the increasing of urban population and GDP.</a:t>
            </a:r>
            <a:endParaRPr lang="en-US" sz="1200" dirty="0">
              <a:solidFill>
                <a:srgbClr val="FF0000"/>
              </a:solidFill>
            </a:endParaRPr>
          </a:p>
        </p:txBody>
      </p:sp>
      <p:pic>
        <p:nvPicPr>
          <p:cNvPr id="12" name="Picture 11"/>
          <p:cNvPicPr/>
          <p:nvPr/>
        </p:nvPicPr>
        <p:blipFill>
          <a:blip r:embed="rId3">
            <a:extLst>
              <a:ext uri="{28A0092B-C50C-407E-A947-70E740481C1C}">
                <a14:useLocalDpi xmlns:a14="http://schemas.microsoft.com/office/drawing/2010/main" val="0"/>
              </a:ext>
            </a:extLst>
          </a:blip>
          <a:srcRect/>
          <a:stretch>
            <a:fillRect/>
          </a:stretch>
        </p:blipFill>
        <p:spPr bwMode="auto">
          <a:xfrm>
            <a:off x="294771" y="2399663"/>
            <a:ext cx="3534625" cy="3066315"/>
          </a:xfrm>
          <a:prstGeom prst="rect">
            <a:avLst/>
          </a:prstGeom>
          <a:noFill/>
          <a:ln>
            <a:noFill/>
          </a:ln>
        </p:spPr>
      </p:pic>
      <p:sp>
        <p:nvSpPr>
          <p:cNvPr id="15" name="Rectangle 14"/>
          <p:cNvSpPr/>
          <p:nvPr/>
        </p:nvSpPr>
        <p:spPr>
          <a:xfrm>
            <a:off x="66156" y="2031399"/>
            <a:ext cx="4912244" cy="400110"/>
          </a:xfrm>
          <a:prstGeom prst="rect">
            <a:avLst/>
          </a:prstGeom>
        </p:spPr>
        <p:txBody>
          <a:bodyPr wrap="square">
            <a:spAutoFit/>
          </a:bodyPr>
          <a:lstStyle/>
          <a:p>
            <a:r>
              <a:rPr lang="en-US" sz="1000" dirty="0"/>
              <a:t>Urban built-up land in Vietnam, Cambodia, Laos, and Myanmar in 2010 with a spatial resolution of 30 m. The area around cities of Hanoi and Yangon were are shown as examples.</a:t>
            </a:r>
          </a:p>
        </p:txBody>
      </p:sp>
      <p:pic>
        <p:nvPicPr>
          <p:cNvPr id="6" name="Picture 5"/>
          <p:cNvPicPr>
            <a:picLocks noChangeAspect="1"/>
          </p:cNvPicPr>
          <p:nvPr/>
        </p:nvPicPr>
        <p:blipFill>
          <a:blip r:embed="rId4"/>
          <a:stretch>
            <a:fillRect/>
          </a:stretch>
        </p:blipFill>
        <p:spPr>
          <a:xfrm>
            <a:off x="0" y="246798"/>
            <a:ext cx="3626307" cy="1753878"/>
          </a:xfrm>
          <a:prstGeom prst="rect">
            <a:avLst/>
          </a:prstGeom>
        </p:spPr>
      </p:pic>
      <p:sp>
        <p:nvSpPr>
          <p:cNvPr id="2" name="Rectangle 1"/>
          <p:cNvSpPr/>
          <p:nvPr/>
        </p:nvSpPr>
        <p:spPr>
          <a:xfrm>
            <a:off x="4978400" y="2037812"/>
            <a:ext cx="4572000" cy="246221"/>
          </a:xfrm>
          <a:prstGeom prst="rect">
            <a:avLst/>
          </a:prstGeom>
        </p:spPr>
        <p:txBody>
          <a:bodyPr>
            <a:spAutoFit/>
          </a:bodyPr>
          <a:lstStyle/>
          <a:p>
            <a:r>
              <a:rPr lang="en-US" sz="1000" dirty="0"/>
              <a:t>The increasing trends of DMSP/OLS NTL brightness in 1992 to 2010</a:t>
            </a:r>
          </a:p>
        </p:txBody>
      </p:sp>
      <p:pic>
        <p:nvPicPr>
          <p:cNvPr id="1028" name="Picture 4" descr="Remotesensing 08 00819 g010"/>
          <p:cNvPicPr>
            <a:picLocks noChangeAspect="1" noChangeArrowheads="1"/>
          </p:cNvPicPr>
          <p:nvPr/>
        </p:nvPicPr>
        <p:blipFill rotWithShape="1">
          <a:blip r:embed="rId5">
            <a:extLst>
              <a:ext uri="{28A0092B-C50C-407E-A947-70E740481C1C}">
                <a14:useLocalDpi xmlns:a14="http://schemas.microsoft.com/office/drawing/2010/main" val="0"/>
              </a:ext>
            </a:extLst>
          </a:blip>
          <a:srcRect b="48708"/>
          <a:stretch/>
        </p:blipFill>
        <p:spPr bwMode="auto">
          <a:xfrm>
            <a:off x="4978400" y="292012"/>
            <a:ext cx="4051044" cy="172402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4469942" y="6989"/>
            <a:ext cx="4717053" cy="246221"/>
          </a:xfrm>
          <a:prstGeom prst="rect">
            <a:avLst/>
          </a:prstGeom>
        </p:spPr>
        <p:txBody>
          <a:bodyPr wrap="square">
            <a:spAutoFit/>
          </a:bodyPr>
          <a:lstStyle/>
          <a:p>
            <a:r>
              <a:rPr lang="en-US" sz="1000" dirty="0" smtClean="0"/>
              <a:t>Relationship between GDP/ urban population increasing rates and urban built-up increasing rate</a:t>
            </a:r>
            <a:endParaRPr lang="en-US" sz="1000" dirty="0"/>
          </a:p>
        </p:txBody>
      </p:sp>
    </p:spTree>
    <p:extLst>
      <p:ext uri="{BB962C8B-B14F-4D97-AF65-F5344CB8AC3E}">
        <p14:creationId xmlns:p14="http://schemas.microsoft.com/office/powerpoint/2010/main" val="249324227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1023" y="39124"/>
            <a:ext cx="6011153" cy="738664"/>
          </a:xfrm>
          <a:prstGeom prst="rect">
            <a:avLst/>
          </a:prstGeom>
        </p:spPr>
        <p:txBody>
          <a:bodyPr wrap="square">
            <a:spAutoFit/>
          </a:bodyPr>
          <a:lstStyle/>
          <a:p>
            <a:pPr marL="342900" indent="-342900">
              <a:buFontTx/>
              <a:buAutoNum type="arabicPeriod"/>
            </a:pPr>
            <a:r>
              <a:rPr lang="en-US" sz="1400" b="1" dirty="0">
                <a:solidFill>
                  <a:srgbClr val="FF0000"/>
                </a:solidFill>
              </a:rPr>
              <a:t>Patterns and </a:t>
            </a:r>
            <a:r>
              <a:rPr lang="en-US" sz="1400" b="1" dirty="0" smtClean="0">
                <a:solidFill>
                  <a:srgbClr val="FF0000"/>
                </a:solidFill>
              </a:rPr>
              <a:t>characteristics, method (2) Mongolia Plateau</a:t>
            </a:r>
          </a:p>
          <a:p>
            <a:r>
              <a:rPr lang="en-US" sz="1400" b="1" dirty="0" smtClean="0">
                <a:solidFill>
                  <a:srgbClr val="FF0000"/>
                </a:solidFill>
              </a:rPr>
              <a:t>Urbanization </a:t>
            </a:r>
            <a:r>
              <a:rPr lang="en-US" sz="1400" b="1" dirty="0">
                <a:solidFill>
                  <a:srgbClr val="FF0000"/>
                </a:solidFill>
              </a:rPr>
              <a:t>on the Mongolian Plateau after economic reform: changes and </a:t>
            </a:r>
            <a:r>
              <a:rPr lang="en-US" sz="1400" b="1" dirty="0" smtClean="0">
                <a:solidFill>
                  <a:srgbClr val="FF0000"/>
                </a:solidFill>
              </a:rPr>
              <a:t>causes (submitted to </a:t>
            </a:r>
            <a:r>
              <a:rPr lang="en-US" sz="1400" b="1" i="1" dirty="0" smtClean="0">
                <a:solidFill>
                  <a:srgbClr val="FF0000"/>
                </a:solidFill>
              </a:rPr>
              <a:t>Applied Geography</a:t>
            </a:r>
            <a:r>
              <a:rPr lang="en-US" sz="1400" b="1" dirty="0" smtClean="0">
                <a:solidFill>
                  <a:srgbClr val="FF0000"/>
                </a:solidFill>
              </a:rPr>
              <a:t>)</a:t>
            </a:r>
            <a:endParaRPr lang="en-US" sz="1400" b="1" dirty="0">
              <a:solidFill>
                <a:srgbClr val="FF0000"/>
              </a:solidFill>
            </a:endParaRPr>
          </a:p>
        </p:txBody>
      </p:sp>
      <p:sp>
        <p:nvSpPr>
          <p:cNvPr id="14" name="Rectangle 13"/>
          <p:cNvSpPr/>
          <p:nvPr/>
        </p:nvSpPr>
        <p:spPr>
          <a:xfrm>
            <a:off x="0" y="5976045"/>
            <a:ext cx="9144000" cy="861774"/>
          </a:xfrm>
          <a:prstGeom prst="rect">
            <a:avLst/>
          </a:prstGeom>
          <a:solidFill>
            <a:schemeClr val="tx1"/>
          </a:solidFill>
          <a:ln>
            <a:solidFill>
              <a:srgbClr val="B7DEE8"/>
            </a:solidFill>
          </a:ln>
        </p:spPr>
        <p:txBody>
          <a:bodyPr wrap="square">
            <a:spAutoFit/>
          </a:bodyPr>
          <a:lstStyle/>
          <a:p>
            <a:r>
              <a:rPr lang="en-US" sz="1000" b="1" dirty="0">
                <a:solidFill>
                  <a:srgbClr val="000000"/>
                </a:solidFill>
              </a:rPr>
              <a:t>Main highlights//findings:</a:t>
            </a:r>
          </a:p>
          <a:p>
            <a:pPr marL="171450" indent="-171450">
              <a:buFont typeface="Arial" panose="020B0604020202020204" pitchFamily="34" charset="0"/>
              <a:buChar char="•"/>
            </a:pPr>
            <a:r>
              <a:rPr lang="en-US" sz="1000" b="1" dirty="0" smtClean="0">
                <a:solidFill>
                  <a:srgbClr val="000000"/>
                </a:solidFill>
              </a:rPr>
              <a:t>The </a:t>
            </a:r>
            <a:r>
              <a:rPr lang="en-US" sz="1000" b="1" dirty="0">
                <a:solidFill>
                  <a:srgbClr val="000000"/>
                </a:solidFill>
              </a:rPr>
              <a:t>Mongolian Plateau, including Inner Mongolia and Mongolia, has experienced rapid urban growth during its transitional period. </a:t>
            </a:r>
          </a:p>
          <a:p>
            <a:pPr marL="171450" indent="-171450">
              <a:buFont typeface="Arial"/>
              <a:buChar char="•"/>
            </a:pPr>
            <a:r>
              <a:rPr lang="en-US" sz="1000" b="1" dirty="0" smtClean="0">
                <a:solidFill>
                  <a:srgbClr val="000000"/>
                </a:solidFill>
              </a:rPr>
              <a:t>Spatial </a:t>
            </a:r>
            <a:r>
              <a:rPr lang="en-US" sz="1000" b="1" dirty="0">
                <a:solidFill>
                  <a:srgbClr val="000000"/>
                </a:solidFill>
              </a:rPr>
              <a:t>patterns of urbanization vary; cities in Inner Mongolia became less-dense and sprawled, while cities in Mongolia have shown a </a:t>
            </a:r>
            <a:r>
              <a:rPr lang="en-US" sz="1000" b="1" dirty="0" smtClean="0">
                <a:solidFill>
                  <a:srgbClr val="000000"/>
                </a:solidFill>
              </a:rPr>
              <a:t>linear </a:t>
            </a:r>
            <a:r>
              <a:rPr lang="en-US" sz="1000" b="1" dirty="0">
                <a:solidFill>
                  <a:srgbClr val="000000"/>
                </a:solidFill>
              </a:rPr>
              <a:t>aggregated form.</a:t>
            </a:r>
          </a:p>
          <a:p>
            <a:pPr marL="171450" indent="-171450">
              <a:buFont typeface="Arial"/>
              <a:buChar char="•"/>
            </a:pPr>
            <a:r>
              <a:rPr lang="en-US" sz="1000" b="1" dirty="0" smtClean="0">
                <a:solidFill>
                  <a:srgbClr val="FF0000"/>
                </a:solidFill>
              </a:rPr>
              <a:t>Economic </a:t>
            </a:r>
            <a:r>
              <a:rPr lang="en-US" sz="1000" b="1" dirty="0">
                <a:solidFill>
                  <a:srgbClr val="FF0000"/>
                </a:solidFill>
              </a:rPr>
              <a:t>development is a major driver of urbanization in Inner Mongolia, whereas social goods and economic development are influential on urbanization in Mongolia.	</a:t>
            </a:r>
          </a:p>
          <a:p>
            <a:pPr marL="171450" indent="-171450">
              <a:buFont typeface="Arial"/>
              <a:buChar char="•"/>
            </a:pPr>
            <a:r>
              <a:rPr lang="en-US" sz="1000" b="1" dirty="0" smtClean="0">
                <a:solidFill>
                  <a:srgbClr val="000000"/>
                </a:solidFill>
              </a:rPr>
              <a:t>Different </a:t>
            </a:r>
            <a:r>
              <a:rPr lang="en-US" sz="1000" b="1" dirty="0">
                <a:solidFill>
                  <a:srgbClr val="000000"/>
                </a:solidFill>
              </a:rPr>
              <a:t>institutional and national contexts contributed to differences in urbanization processes of Inner Mongolia and Mongolia. </a:t>
            </a:r>
          </a:p>
        </p:txBody>
      </p:sp>
      <p:sp>
        <p:nvSpPr>
          <p:cNvPr id="2" name="Rectangle 1"/>
          <p:cNvSpPr/>
          <p:nvPr/>
        </p:nvSpPr>
        <p:spPr>
          <a:xfrm>
            <a:off x="-14427" y="777788"/>
            <a:ext cx="4842901" cy="276999"/>
          </a:xfrm>
          <a:prstGeom prst="rect">
            <a:avLst/>
          </a:prstGeom>
        </p:spPr>
        <p:txBody>
          <a:bodyPr wrap="square">
            <a:spAutoFit/>
          </a:bodyPr>
          <a:lstStyle/>
          <a:p>
            <a:r>
              <a:rPr lang="en-US" sz="1200" dirty="0" smtClean="0">
                <a:solidFill>
                  <a:srgbClr val="FF0000"/>
                </a:solidFill>
              </a:rPr>
              <a:t>Hogeun Park, </a:t>
            </a:r>
            <a:r>
              <a:rPr lang="en-US" sz="1200" dirty="0">
                <a:solidFill>
                  <a:srgbClr val="FF0000"/>
                </a:solidFill>
              </a:rPr>
              <a:t>Peilei Fan, </a:t>
            </a:r>
            <a:r>
              <a:rPr lang="en-US" sz="1200" dirty="0" smtClean="0">
                <a:solidFill>
                  <a:srgbClr val="FF0000"/>
                </a:solidFill>
              </a:rPr>
              <a:t>Ranjeet </a:t>
            </a:r>
            <a:r>
              <a:rPr lang="en-US" sz="1200" dirty="0">
                <a:solidFill>
                  <a:srgbClr val="FF0000"/>
                </a:solidFill>
              </a:rPr>
              <a:t>John </a:t>
            </a:r>
            <a:r>
              <a:rPr lang="en-US" sz="1200" dirty="0" smtClean="0">
                <a:solidFill>
                  <a:srgbClr val="FF0000"/>
                </a:solidFill>
              </a:rPr>
              <a:t>, and Jiquan Chen</a:t>
            </a:r>
            <a:endParaRPr lang="en-US" sz="1200" dirty="0">
              <a:solidFill>
                <a:srgbClr val="FF0000"/>
              </a:solidFill>
            </a:endParaRPr>
          </a:p>
        </p:txBody>
      </p:sp>
      <p:pic>
        <p:nvPicPr>
          <p:cNvPr id="15" name="Picture 6"/>
          <p:cNvPicPr/>
          <p:nvPr/>
        </p:nvPicPr>
        <p:blipFill>
          <a:blip r:embed="rId3">
            <a:extLst>
              <a:ext uri="{28A0092B-C50C-407E-A947-70E740481C1C}">
                <a14:useLocalDpi xmlns:a14="http://schemas.microsoft.com/office/drawing/2010/main" val="0"/>
              </a:ext>
            </a:extLst>
          </a:blip>
          <a:stretch>
            <a:fillRect/>
          </a:stretch>
        </p:blipFill>
        <p:spPr bwMode="auto">
          <a:xfrm>
            <a:off x="138346" y="1135811"/>
            <a:ext cx="5770929" cy="3510032"/>
          </a:xfrm>
          <a:prstGeom prst="rect">
            <a:avLst/>
          </a:prstGeom>
          <a:noFill/>
          <a:ln>
            <a:noFill/>
          </a:ln>
        </p:spPr>
      </p:pic>
      <p:sp>
        <p:nvSpPr>
          <p:cNvPr id="13" name="직사각형 12"/>
          <p:cNvSpPr/>
          <p:nvPr/>
        </p:nvSpPr>
        <p:spPr>
          <a:xfrm>
            <a:off x="121023" y="4726867"/>
            <a:ext cx="5788252" cy="1070742"/>
          </a:xfrm>
          <a:prstGeom prst="rect">
            <a:avLst/>
          </a:prstGeom>
        </p:spPr>
        <p:txBody>
          <a:bodyPr wrap="square">
            <a:spAutoFit/>
          </a:bodyPr>
          <a:lstStyle/>
          <a:p>
            <a:pPr>
              <a:lnSpc>
                <a:spcPct val="107000"/>
              </a:lnSpc>
              <a:spcAft>
                <a:spcPts val="0"/>
              </a:spcAft>
            </a:pPr>
            <a:r>
              <a:rPr lang="en-US" sz="1200" dirty="0">
                <a:latin typeface="Times New Roman" panose="02020603050405020304" pitchFamily="18" charset="0"/>
                <a:ea typeface="맑은 고딕" panose="020B0503020000020004" pitchFamily="50" charset="-127"/>
                <a:cs typeface="Times New Roman" panose="02020603050405020304" pitchFamily="18" charset="0"/>
              </a:rPr>
              <a:t>Urbanization in the six cities from 1990 through 2015. By using Geographic Object-Based Image Analysis (GEOBIA), we extracted the urban built-up (impervious) areas over the last three decades in the six cities. Different colored shapes in the maps describe their diverse trend of urban extension and growths. The table also notes the different rate of urbanization.</a:t>
            </a:r>
            <a:endParaRPr lang="en-US" sz="1100" dirty="0">
              <a:effectLst/>
              <a:latin typeface="Calibri" panose="020F0502020204030204" pitchFamily="34" charset="0"/>
              <a:ea typeface="맑은 고딕" panose="020B0503020000020004" pitchFamily="50" charset="-127"/>
              <a:cs typeface="Times New Roman" panose="02020603050405020304" pitchFamily="18" charset="0"/>
            </a:endParaRPr>
          </a:p>
        </p:txBody>
      </p:sp>
      <p:pic>
        <p:nvPicPr>
          <p:cNvPr id="16" name="Picture 4"/>
          <p:cNvPicPr/>
          <p:nvPr/>
        </p:nvPicPr>
        <p:blipFill>
          <a:blip r:embed="rId4">
            <a:extLst>
              <a:ext uri="{28A0092B-C50C-407E-A947-70E740481C1C}">
                <a14:useLocalDpi xmlns:a14="http://schemas.microsoft.com/office/drawing/2010/main" val="0"/>
              </a:ext>
            </a:extLst>
          </a:blip>
          <a:stretch>
            <a:fillRect/>
          </a:stretch>
        </p:blipFill>
        <p:spPr bwMode="auto">
          <a:xfrm>
            <a:off x="6011153" y="820263"/>
            <a:ext cx="2984929" cy="1727999"/>
          </a:xfrm>
          <a:prstGeom prst="rect">
            <a:avLst/>
          </a:prstGeom>
          <a:noFill/>
          <a:ln>
            <a:noFill/>
          </a:ln>
        </p:spPr>
      </p:pic>
      <p:pic>
        <p:nvPicPr>
          <p:cNvPr id="18" name="Picture 5"/>
          <p:cNvPicPr/>
          <p:nvPr/>
        </p:nvPicPr>
        <p:blipFill>
          <a:blip r:embed="rId5">
            <a:extLst>
              <a:ext uri="{28A0092B-C50C-407E-A947-70E740481C1C}">
                <a14:useLocalDpi xmlns:a14="http://schemas.microsoft.com/office/drawing/2010/main" val="0"/>
              </a:ext>
            </a:extLst>
          </a:blip>
          <a:stretch>
            <a:fillRect/>
          </a:stretch>
        </p:blipFill>
        <p:spPr bwMode="auto">
          <a:xfrm>
            <a:off x="6011153" y="2582390"/>
            <a:ext cx="2984929" cy="2652417"/>
          </a:xfrm>
          <a:prstGeom prst="rect">
            <a:avLst/>
          </a:prstGeom>
          <a:noFill/>
          <a:ln>
            <a:noFill/>
          </a:ln>
        </p:spPr>
      </p:pic>
      <p:sp>
        <p:nvSpPr>
          <p:cNvPr id="19" name="직사각형 18"/>
          <p:cNvSpPr/>
          <p:nvPr/>
        </p:nvSpPr>
        <p:spPr>
          <a:xfrm>
            <a:off x="6011153" y="5196918"/>
            <a:ext cx="3294772" cy="830997"/>
          </a:xfrm>
          <a:prstGeom prst="rect">
            <a:avLst/>
          </a:prstGeom>
        </p:spPr>
        <p:txBody>
          <a:bodyPr wrap="square">
            <a:spAutoFit/>
          </a:bodyPr>
          <a:lstStyle/>
          <a:p>
            <a:r>
              <a:rPr lang="en-US" sz="1200" dirty="0">
                <a:latin typeface="Times New Roman" panose="02020603050405020304" pitchFamily="18" charset="0"/>
                <a:ea typeface="맑은 고딕" panose="020B0503020000020004" pitchFamily="50" charset="-127"/>
              </a:rPr>
              <a:t>Partial Least Squared Structural Equation Modeling (PLS-SEM) of socioeconomic and biophysical drivers on urbanization in both Inner Mongolia (IM) and Mongolia (MG). </a:t>
            </a:r>
            <a:endParaRPr lang="en-US" sz="1200" dirty="0"/>
          </a:p>
        </p:txBody>
      </p:sp>
    </p:spTree>
    <p:extLst>
      <p:ext uri="{BB962C8B-B14F-4D97-AF65-F5344CB8AC3E}">
        <p14:creationId xmlns:p14="http://schemas.microsoft.com/office/powerpoint/2010/main" val="241477316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 y="462241"/>
            <a:ext cx="2958351" cy="1090658"/>
          </a:xfrm>
          <a:prstGeom prst="rect">
            <a:avLst/>
          </a:prstGeom>
        </p:spPr>
      </p:pic>
      <p:sp>
        <p:nvSpPr>
          <p:cNvPr id="3" name="Rectangle 2"/>
          <p:cNvSpPr/>
          <p:nvPr/>
        </p:nvSpPr>
        <p:spPr>
          <a:xfrm>
            <a:off x="0" y="-60980"/>
            <a:ext cx="5162700" cy="523220"/>
          </a:xfrm>
          <a:prstGeom prst="rect">
            <a:avLst/>
          </a:prstGeom>
        </p:spPr>
        <p:txBody>
          <a:bodyPr wrap="square">
            <a:spAutoFit/>
          </a:bodyPr>
          <a:lstStyle/>
          <a:p>
            <a:pPr marL="342900" indent="-342900">
              <a:buAutoNum type="arabicPeriod"/>
            </a:pPr>
            <a:r>
              <a:rPr lang="en-US" sz="1400" b="1" dirty="0" smtClean="0">
                <a:solidFill>
                  <a:srgbClr val="FF0000"/>
                </a:solidFill>
              </a:rPr>
              <a:t>Patterns and Characteristics, methods (5) – Mapping the evolution of oases in arid regions for long historical period (121BC-1949)</a:t>
            </a:r>
            <a:endParaRPr lang="en-US" sz="1400" b="1" dirty="0">
              <a:solidFill>
                <a:srgbClr val="FF0000"/>
              </a:solidFill>
            </a:endParaRPr>
          </a:p>
        </p:txBody>
      </p:sp>
      <p:pic>
        <p:nvPicPr>
          <p:cNvPr id="7" name="Picture 6"/>
          <p:cNvPicPr>
            <a:picLocks noChangeAspect="1"/>
          </p:cNvPicPr>
          <p:nvPr/>
        </p:nvPicPr>
        <p:blipFill>
          <a:blip r:embed="rId4"/>
          <a:stretch>
            <a:fillRect/>
          </a:stretch>
        </p:blipFill>
        <p:spPr>
          <a:xfrm>
            <a:off x="4978400" y="101509"/>
            <a:ext cx="3946599" cy="5732452"/>
          </a:xfrm>
          <a:prstGeom prst="rect">
            <a:avLst/>
          </a:prstGeom>
        </p:spPr>
      </p:pic>
      <p:sp>
        <p:nvSpPr>
          <p:cNvPr id="8" name="Rectangle 7"/>
          <p:cNvSpPr/>
          <p:nvPr/>
        </p:nvSpPr>
        <p:spPr>
          <a:xfrm>
            <a:off x="0" y="5833961"/>
            <a:ext cx="9144000" cy="1169551"/>
          </a:xfrm>
          <a:prstGeom prst="rect">
            <a:avLst/>
          </a:prstGeom>
          <a:solidFill>
            <a:schemeClr val="bg1"/>
          </a:solidFill>
          <a:ln>
            <a:solidFill>
              <a:srgbClr val="B7DEE8"/>
            </a:solidFill>
          </a:ln>
        </p:spPr>
        <p:txBody>
          <a:bodyPr wrap="square">
            <a:spAutoFit/>
          </a:bodyPr>
          <a:lstStyle/>
          <a:p>
            <a:r>
              <a:rPr lang="en-US" sz="1000" b="1" dirty="0"/>
              <a:t>Main highlights//findings:</a:t>
            </a:r>
          </a:p>
          <a:p>
            <a:pPr marL="171450" indent="-171450">
              <a:buFont typeface="Arial"/>
              <a:buChar char="•"/>
            </a:pPr>
            <a:r>
              <a:rPr lang="en-US" sz="1000" b="1" dirty="0"/>
              <a:t>historical </a:t>
            </a:r>
            <a:r>
              <a:rPr lang="en-US" sz="1000" b="1" dirty="0" err="1"/>
              <a:t>spatio</a:t>
            </a:r>
            <a:r>
              <a:rPr lang="en-US" sz="1000" b="1" dirty="0"/>
              <a:t>-temporal </a:t>
            </a:r>
            <a:r>
              <a:rPr lang="en-US" sz="1000" b="1" dirty="0" smtClean="0"/>
              <a:t>evolution (over 2000 years)  </a:t>
            </a:r>
            <a:r>
              <a:rPr lang="en-US" sz="1000" b="1" dirty="0"/>
              <a:t>of the cultivated </a:t>
            </a:r>
            <a:r>
              <a:rPr lang="en-US" sz="1000" b="1" dirty="0" smtClean="0"/>
              <a:t>oases in </a:t>
            </a:r>
            <a:r>
              <a:rPr lang="en-US" sz="1000" b="1" dirty="0"/>
              <a:t>the </a:t>
            </a:r>
            <a:r>
              <a:rPr lang="en-US" sz="1000" b="1" dirty="0" err="1"/>
              <a:t>Heihe</a:t>
            </a:r>
            <a:r>
              <a:rPr lang="en-US" sz="1000" b="1" dirty="0"/>
              <a:t> River </a:t>
            </a:r>
            <a:r>
              <a:rPr lang="en-US" sz="1000" b="1" dirty="0" smtClean="0"/>
              <a:t>Basin was assessed </a:t>
            </a:r>
          </a:p>
          <a:p>
            <a:pPr marL="171450" indent="-171450">
              <a:buFont typeface="Arial"/>
              <a:buChar char="•"/>
            </a:pPr>
            <a:r>
              <a:rPr lang="en-US" sz="1000" b="1" dirty="0" smtClean="0"/>
              <a:t>Multidisciplinary methods: historical </a:t>
            </a:r>
            <a:r>
              <a:rPr lang="en-US" sz="1000" b="1" dirty="0"/>
              <a:t>literature analysis, archaeology, map analysis, visual interpretation of remote sensing (RS) images, and geographic information system (GIS)-based spatial analysis.</a:t>
            </a:r>
            <a:endParaRPr lang="en-US" sz="1000" b="1" dirty="0" smtClean="0"/>
          </a:p>
          <a:p>
            <a:pPr marL="171450" indent="-171450">
              <a:buFont typeface="Arial"/>
              <a:buChar char="•"/>
            </a:pPr>
            <a:r>
              <a:rPr lang="en-US" sz="1000" b="1" dirty="0" smtClean="0"/>
              <a:t>The spatial distribution: a </a:t>
            </a:r>
            <a:r>
              <a:rPr lang="en-US" sz="1000" b="1" dirty="0"/>
              <a:t>continuous </a:t>
            </a:r>
            <a:r>
              <a:rPr lang="en-US" sz="1000" b="1" dirty="0" smtClean="0"/>
              <a:t>sprawl process</a:t>
            </a:r>
            <a:r>
              <a:rPr lang="en-US" sz="1000" b="1" dirty="0"/>
              <a:t>, with the center of the oases moving </a:t>
            </a:r>
            <a:r>
              <a:rPr lang="en-US" sz="1000" b="1" dirty="0" smtClean="0"/>
              <a:t>gradually from </a:t>
            </a:r>
            <a:r>
              <a:rPr lang="en-US" sz="1000" b="1" dirty="0"/>
              <a:t>the downstream region to the middle and </a:t>
            </a:r>
            <a:r>
              <a:rPr lang="en-US" sz="1000" b="1" dirty="0" smtClean="0"/>
              <a:t>even upstream </a:t>
            </a:r>
            <a:r>
              <a:rPr lang="en-US" sz="1000" b="1" dirty="0"/>
              <a:t>regions</a:t>
            </a:r>
            <a:r>
              <a:rPr lang="en-US" sz="1000" b="1" dirty="0" smtClean="0"/>
              <a:t>.</a:t>
            </a:r>
          </a:p>
          <a:p>
            <a:pPr marL="171450" indent="-171450">
              <a:buFont typeface="Arial"/>
              <a:buChar char="•"/>
            </a:pPr>
            <a:r>
              <a:rPr lang="en-US" sz="1000" b="1" dirty="0" smtClean="0"/>
              <a:t>Natural factors: pleasant climate</a:t>
            </a:r>
          </a:p>
          <a:p>
            <a:pPr marL="171450" indent="-171450">
              <a:buFont typeface="Arial"/>
              <a:buChar char="•"/>
            </a:pPr>
            <a:r>
              <a:rPr lang="en-US" sz="1000" b="1" dirty="0" smtClean="0"/>
              <a:t>Main socioeconomic drivers: political </a:t>
            </a:r>
            <a:r>
              <a:rPr lang="en-US" sz="1000" b="1" dirty="0"/>
              <a:t>and societal stability, </a:t>
            </a:r>
            <a:r>
              <a:rPr lang="en-US" sz="1000" b="1" dirty="0" smtClean="0"/>
              <a:t>national defense</a:t>
            </a:r>
            <a:r>
              <a:rPr lang="en-US" sz="1000" b="1" dirty="0"/>
              <a:t>, agricultural policy, population, and </a:t>
            </a:r>
            <a:r>
              <a:rPr lang="en-US" sz="1000" b="1" dirty="0" smtClean="0"/>
              <a:t>technological progress</a:t>
            </a:r>
            <a:endParaRPr lang="en-US" sz="1000" b="1" dirty="0"/>
          </a:p>
        </p:txBody>
      </p:sp>
      <p:pic>
        <p:nvPicPr>
          <p:cNvPr id="9" name="Picture 8"/>
          <p:cNvPicPr>
            <a:picLocks noChangeAspect="1"/>
          </p:cNvPicPr>
          <p:nvPr/>
        </p:nvPicPr>
        <p:blipFill>
          <a:blip r:embed="rId5"/>
          <a:stretch>
            <a:fillRect/>
          </a:stretch>
        </p:blipFill>
        <p:spPr>
          <a:xfrm>
            <a:off x="2515910" y="1262791"/>
            <a:ext cx="2005024" cy="750148"/>
          </a:xfrm>
          <a:prstGeom prst="rect">
            <a:avLst/>
          </a:prstGeom>
        </p:spPr>
      </p:pic>
      <p:pic>
        <p:nvPicPr>
          <p:cNvPr id="10" name="Picture 9"/>
          <p:cNvPicPr>
            <a:picLocks noChangeAspect="1"/>
          </p:cNvPicPr>
          <p:nvPr/>
        </p:nvPicPr>
        <p:blipFill>
          <a:blip r:embed="rId6"/>
          <a:stretch>
            <a:fillRect/>
          </a:stretch>
        </p:blipFill>
        <p:spPr>
          <a:xfrm>
            <a:off x="204058" y="2181535"/>
            <a:ext cx="4121813" cy="3652425"/>
          </a:xfrm>
          <a:prstGeom prst="rect">
            <a:avLst/>
          </a:prstGeom>
        </p:spPr>
      </p:pic>
    </p:spTree>
    <p:extLst>
      <p:ext uri="{BB962C8B-B14F-4D97-AF65-F5344CB8AC3E}">
        <p14:creationId xmlns:p14="http://schemas.microsoft.com/office/powerpoint/2010/main" val="264953586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Horizon.thmx</Template>
  <TotalTime>11711</TotalTime>
  <Words>6190</Words>
  <Application>Microsoft Macintosh PowerPoint</Application>
  <PresentationFormat>On-screen Show (4:3)</PresentationFormat>
  <Paragraphs>444</Paragraphs>
  <Slides>28</Slides>
  <Notes>15</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Horizon</vt:lpstr>
      <vt:lpstr>PowerPoint Presentation</vt:lpstr>
      <vt:lpstr>PowerPoint Presentation</vt:lpstr>
      <vt:lpstr>PowerPoint Presentation</vt:lpstr>
      <vt:lpstr>PowerPoint Presentation</vt:lpstr>
      <vt:lpstr>Major synthesis working-in-progress and Findings: </vt:lpstr>
      <vt:lpstr>(1) SENA Urban LCLUC:  Patterns and characteristics, Methods</vt:lpstr>
      <vt:lpstr>PowerPoint Presentation</vt:lpstr>
      <vt:lpstr>PowerPoint Presentation</vt:lpstr>
      <vt:lpstr>PowerPoint Presentation</vt:lpstr>
      <vt:lpstr>(2) drivers and spatial determinants</vt:lpstr>
      <vt:lpstr>PowerPoint Presentation</vt:lpstr>
      <vt:lpstr>PowerPoint Presentation</vt:lpstr>
      <vt:lpstr>PowerPoint Presentation</vt:lpstr>
      <vt:lpstr>PowerPoint Presentation</vt:lpstr>
      <vt:lpstr>PowerPoint Presentation</vt:lpstr>
      <vt:lpstr>(3) Impacts</vt:lpstr>
      <vt:lpstr>PowerPoint Presentation</vt:lpstr>
      <vt:lpstr>PowerPoint Presentation</vt:lpstr>
      <vt:lpstr>PowerPoint Presentation</vt:lpstr>
      <vt:lpstr>(4) Forecast synthesis: Future Scenarios</vt:lpstr>
      <vt:lpstr>PowerPoint Presentation</vt:lpstr>
      <vt:lpstr>PowerPoint Presentation</vt:lpstr>
      <vt:lpstr>On-going and next step</vt:lpstr>
      <vt:lpstr>PowerPoint Presentation</vt:lpstr>
      <vt:lpstr>Call for Papers: Special Issue on “Evolving Landscapes under Institutional Change, Globalization, and Cultural Influence in Contrasting Urban Systems”  </vt:lpstr>
      <vt:lpstr>Call for Papers: Special Issue on “From urban sprawl to compact green cities – indicators for multi-scale and multi-dimensional analysis”  </vt:lpstr>
      <vt:lpstr>Summary</vt:lpstr>
      <vt:lpstr>PowerPoint Presentation</vt:lpstr>
    </vt:vector>
  </TitlesOfParts>
  <Company>Michigan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Peilei Fan</dc:creator>
  <cp:lastModifiedBy>Peilei Fan</cp:lastModifiedBy>
  <cp:revision>141</cp:revision>
  <dcterms:created xsi:type="dcterms:W3CDTF">2017-03-28T17:51:35Z</dcterms:created>
  <dcterms:modified xsi:type="dcterms:W3CDTF">2017-05-08T19:38:59Z</dcterms:modified>
</cp:coreProperties>
</file>