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57" r:id="rId2"/>
    <p:sldId id="284" r:id="rId3"/>
    <p:sldId id="258" r:id="rId4"/>
    <p:sldId id="306" r:id="rId5"/>
    <p:sldId id="303" r:id="rId6"/>
    <p:sldId id="272" r:id="rId7"/>
    <p:sldId id="278" r:id="rId8"/>
    <p:sldId id="281" r:id="rId9"/>
    <p:sldId id="275" r:id="rId10"/>
    <p:sldId id="282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9" r:id="rId24"/>
    <p:sldId id="300" r:id="rId25"/>
    <p:sldId id="301" r:id="rId26"/>
    <p:sldId id="305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94"/>
    <p:restoredTop sz="96165"/>
  </p:normalViewPr>
  <p:slideViewPr>
    <p:cSldViewPr snapToGrid="0" snapToObjects="1">
      <p:cViewPr>
        <p:scale>
          <a:sx n="76" d="100"/>
          <a:sy n="76" d="100"/>
        </p:scale>
        <p:origin x="768" y="10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D007DF-057D-5345-AE80-DA431365AF60}" type="datetimeFigureOut">
              <a:rPr lang="en-US" smtClean="0"/>
              <a:t>4/13/17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C86A6E-6C28-294D-B066-9D6B67D99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900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CE5045-0FB1-F84C-802E-D67AE7A0EB44}" type="datetimeFigureOut">
              <a:rPr lang="en-US" smtClean="0"/>
              <a:t>4/13/17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BCC586-646B-B44E-B9A5-122B98CF2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278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CC586-646B-B44E-B9A5-122B98CF20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08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is an example of a high elevation pixel (note low</a:t>
            </a:r>
            <a:r>
              <a:rPr lang="en-US" baseline="0" dirty="0" smtClean="0"/>
              <a:t> EVI amplitude during growing season) with early SOS.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Note that early SOS is driven by snowmelt, which is captured because snow mask didn’t work.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CC586-646B-B44E-B9A5-122B98CF20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18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UL: During green up segment (green portion of slide 4), average time interval between cloud-free observations</a:t>
            </a:r>
          </a:p>
          <a:p>
            <a:r>
              <a:rPr lang="en-US" baseline="0" dirty="0" smtClean="0"/>
              <a:t>UR: During green up segment (green portion of slide 4), maximum time interval between cloud-free observations</a:t>
            </a:r>
          </a:p>
          <a:p>
            <a:r>
              <a:rPr lang="en-US" baseline="0" dirty="0" smtClean="0"/>
              <a:t>LL: During green down segment (red portion of slide 4), average time interval between cloud-free observations</a:t>
            </a:r>
          </a:p>
          <a:p>
            <a:r>
              <a:rPr lang="en-US" baseline="0" dirty="0" smtClean="0"/>
              <a:t>LR: During green down segment (</a:t>
            </a:r>
            <a:r>
              <a:rPr lang="en-US" baseline="0" dirty="0" err="1" smtClean="0"/>
              <a:t>redportion</a:t>
            </a:r>
            <a:r>
              <a:rPr lang="en-US" baseline="0" dirty="0" smtClean="0"/>
              <a:t> of slide 4), maximum time interval between cloud-free observations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CC586-646B-B44E-B9A5-122B98CF20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592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</a:t>
            </a:r>
            <a:r>
              <a:rPr lang="en-US" baseline="0" dirty="0" smtClean="0"/>
              <a:t> x 5 km window of pixels centered on Bartlett, NH </a:t>
            </a:r>
            <a:r>
              <a:rPr lang="en-US" baseline="0" dirty="0" err="1" smtClean="0"/>
              <a:t>PhenoCam</a:t>
            </a:r>
            <a:r>
              <a:rPr lang="en-US" baseline="0" dirty="0" smtClean="0"/>
              <a:t> site</a:t>
            </a:r>
          </a:p>
          <a:p>
            <a:endParaRPr lang="en-US" baseline="0" dirty="0" smtClean="0"/>
          </a:p>
          <a:p>
            <a:r>
              <a:rPr lang="en-US" baseline="0" dirty="0" smtClean="0"/>
              <a:t>UL: 2006 NLCD Land Cover (black is non-forest)</a:t>
            </a:r>
          </a:p>
          <a:p>
            <a:r>
              <a:rPr lang="en-US" baseline="0" dirty="0" smtClean="0"/>
              <a:t>UR: Total number of cloud/snow-free observations</a:t>
            </a:r>
          </a:p>
          <a:p>
            <a:r>
              <a:rPr lang="en-US" baseline="0" dirty="0" smtClean="0"/>
              <a:t>LL: EVI Amplitude (note that high EVI amplitude corresponds well with DBF above)M</a:t>
            </a:r>
          </a:p>
          <a:p>
            <a:r>
              <a:rPr lang="en-US" baseline="0" dirty="0" smtClean="0"/>
              <a:t>LR: Integrated EVI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CC586-646B-B44E-B9A5-122B98CF20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31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Bias between </a:t>
            </a:r>
            <a:r>
              <a:rPr lang="en-US" dirty="0" err="1" smtClean="0"/>
              <a:t>PhenoCam</a:t>
            </a:r>
            <a:r>
              <a:rPr lang="en-US" dirty="0" smtClean="0"/>
              <a:t> derived MOS date and the MOS</a:t>
            </a:r>
            <a:r>
              <a:rPr lang="en-US" baseline="0" dirty="0" smtClean="0"/>
              <a:t> date at each pixel.</a:t>
            </a:r>
          </a:p>
          <a:p>
            <a:endParaRPr lang="en-US" baseline="0" dirty="0" smtClean="0"/>
          </a:p>
          <a:p>
            <a:r>
              <a:rPr lang="en-US" baseline="0" dirty="0" smtClean="0"/>
              <a:t>Location of </a:t>
            </a:r>
            <a:r>
              <a:rPr lang="en-US" baseline="0" dirty="0" err="1" smtClean="0"/>
              <a:t>PhenoCam</a:t>
            </a:r>
            <a:r>
              <a:rPr lang="en-US" baseline="0" dirty="0" smtClean="0"/>
              <a:t> site is denoted by circle with X.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Note the low bias (less than 5 days) between pixels directly surrounding the camera, as well as the high bias with higher elevation pixels.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CC586-646B-B44E-B9A5-122B98CF20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864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86AFD-C1C3-544D-9F06-909D460B615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0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6DB0C-FB01-C44B-AB67-FC871F5B9982}" type="datetime1">
              <a:rPr lang="en-US" smtClean="0"/>
              <a:t>4/13/17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06B-8FF1-9C4E-AF27-D99E65FB5E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D966B-E56A-0E42-A03F-C39A24FC9DBA}" type="datetime1">
              <a:rPr lang="en-US" smtClean="0"/>
              <a:t>4/13/17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06B-8FF1-9C4E-AF27-D99E65FB5E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D966B-E56A-0E42-A03F-C39A24FC9DBA}" type="datetime1">
              <a:rPr lang="en-US" smtClean="0"/>
              <a:t>4/13/17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06B-8FF1-9C4E-AF27-D99E65FB5E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D966B-E56A-0E42-A03F-C39A24FC9DBA}" type="datetime1">
              <a:rPr lang="en-US" smtClean="0"/>
              <a:t>4/13/17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06B-8FF1-9C4E-AF27-D99E65FB5E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D966B-E56A-0E42-A03F-C39A24FC9DBA}" type="datetime1">
              <a:rPr lang="en-US" smtClean="0"/>
              <a:t>4/13/17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06B-8FF1-9C4E-AF27-D99E65FB5E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D966B-E56A-0E42-A03F-C39A24FC9DBA}" type="datetime1">
              <a:rPr lang="en-US" smtClean="0"/>
              <a:t>4/13/17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06B-8FF1-9C4E-AF27-D99E65FB5E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D966B-E56A-0E42-A03F-C39A24FC9DBA}" type="datetime1">
              <a:rPr lang="en-US" smtClean="0"/>
              <a:t>4/13/17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06B-8FF1-9C4E-AF27-D99E65FB5E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A586-F7E7-E644-9A56-9DB4DE081BBC}" type="datetime1">
              <a:rPr lang="en-US" smtClean="0"/>
              <a:t>4/13/17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06B-8FF1-9C4E-AF27-D99E65FB5E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8ABD1-41AD-0144-BA9A-F5B8E1FE54B9}" type="datetime1">
              <a:rPr lang="en-US" smtClean="0"/>
              <a:t>4/13/17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06B-8FF1-9C4E-AF27-D99E65FB5E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010B7-E137-8649-8774-1F570B9808A9}" type="datetime1">
              <a:rPr lang="en-US" smtClean="0"/>
              <a:t>4/13/17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06B-8FF1-9C4E-AF27-D99E65FB5E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00635-B045-D54F-BDF3-B6E331AD277B}" type="datetime1">
              <a:rPr lang="en-US" smtClean="0"/>
              <a:t>4/13/17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06B-8FF1-9C4E-AF27-D99E65FB5E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5C2B0-FDDB-644D-A5BC-F85042F68B9E}" type="datetime1">
              <a:rPr lang="en-US" smtClean="0"/>
              <a:t>4/13/17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06B-8FF1-9C4E-AF27-D99E65FB5E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E99A7-D85D-144F-B6FC-95F172D692DB}" type="datetime1">
              <a:rPr lang="en-US" smtClean="0"/>
              <a:t>4/13/17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06B-8FF1-9C4E-AF27-D99E65FB5E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13354-4E94-1949-BB6C-0EE4EEB99BC2}" type="datetime1">
              <a:rPr lang="en-US" smtClean="0"/>
              <a:t>4/13/17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06B-8FF1-9C4E-AF27-D99E65FB5E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FFBE5-428D-8942-B270-3F3D8288AE11}" type="datetime1">
              <a:rPr lang="en-US" smtClean="0"/>
              <a:t>4/13/17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06B-8FF1-9C4E-AF27-D99E65FB5E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5A05-17D1-4E49-8A8A-FDC0E9E6501B}" type="datetime1">
              <a:rPr lang="en-US" smtClean="0"/>
              <a:t>4/13/17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06B-8FF1-9C4E-AF27-D99E65FB5E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3C60D-55C5-0244-B4DE-699A5A438877}" type="datetime1">
              <a:rPr lang="en-US" smtClean="0"/>
              <a:t>4/13/17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06B-8FF1-9C4E-AF27-D99E65FB5E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AACD966B-E56A-0E42-A03F-C39A24FC9DBA}" type="datetime1">
              <a:rPr lang="en-US" smtClean="0"/>
              <a:t>4/13/17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217406B-8FF1-9C4E-AF27-D99E65FB5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552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jpeg"/><Relationship Id="rId5" Type="http://schemas.microsoft.com/office/2007/relationships/hdphoto" Target="../media/hdphoto1.wdp"/><Relationship Id="rId6" Type="http://schemas.openxmlformats.org/officeDocument/2006/relationships/image" Target="../media/image15.jpeg"/><Relationship Id="rId7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6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wmf"/><Relationship Id="rId5" Type="http://schemas.openxmlformats.org/officeDocument/2006/relationships/image" Target="../media/image9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342" y="308619"/>
            <a:ext cx="7962758" cy="5899486"/>
          </a:xfrm>
        </p:spPr>
        <p:txBody>
          <a:bodyPr>
            <a:noAutofit/>
          </a:bodyPr>
          <a:lstStyle/>
          <a:p>
            <a:pPr algn="ctr"/>
            <a:r>
              <a:rPr lang="en-US" sz="2800" b="1" i="1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Multisource Imaging of Seasonal Dynamics in Land Surface Phenology: </a:t>
            </a:r>
            <a:r>
              <a:rPr lang="en-US" sz="2800" b="1" i="1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A </a:t>
            </a:r>
            <a:r>
              <a:rPr lang="en-US" sz="2800" b="1" i="1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Fusion Approach Using Landsat and Sentinel-</a:t>
            </a:r>
            <a:r>
              <a:rPr lang="en-US" sz="2800" b="1" i="1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2</a:t>
            </a:r>
            <a:r>
              <a:rPr lang="en-US" sz="28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/>
            </a:r>
            <a:br>
              <a:rPr lang="en-US" sz="28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28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/>
            </a:r>
            <a:br>
              <a:rPr lang="en-US" sz="28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Mark Friedl</a:t>
            </a:r>
            <a:r>
              <a:rPr lang="en-US" sz="2400" baseline="300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1</a:t>
            </a:r>
            <a:r>
              <a:rPr lang="en-US" sz="24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, Eli </a:t>
            </a:r>
            <a:r>
              <a:rPr lang="en-US" sz="24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Melaas</a:t>
            </a:r>
            <a:r>
              <a:rPr lang="en-US" sz="2400" baseline="300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1</a:t>
            </a:r>
            <a:r>
              <a:rPr lang="en-US" sz="24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, </a:t>
            </a:r>
            <a:r>
              <a:rPr lang="en-US" sz="24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Jordan Graesser</a:t>
            </a:r>
            <a:r>
              <a:rPr lang="en-US" sz="2400" baseline="300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1</a:t>
            </a:r>
            <a:r>
              <a:rPr lang="en-US" sz="24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, &amp; </a:t>
            </a:r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Josh </a:t>
            </a:r>
            <a:r>
              <a:rPr lang="en-US" sz="24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Gray</a:t>
            </a:r>
            <a:r>
              <a:rPr lang="en-US" sz="2400" baseline="300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2</a:t>
            </a:r>
            <a:r>
              <a:rPr lang="en-US" sz="24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400" baseline="300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1</a:t>
            </a:r>
            <a:r>
              <a:rPr lang="en-US" sz="24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Boston </a:t>
            </a:r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University</a:t>
            </a:r>
            <a:b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400" baseline="300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2</a:t>
            </a:r>
            <a:r>
              <a:rPr lang="en-US" sz="24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North </a:t>
            </a:r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Carolina State University </a:t>
            </a:r>
            <a:r>
              <a:rPr lang="en-US" sz="24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International </a:t>
            </a:r>
            <a:r>
              <a:rPr lang="en-US" sz="24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Collaborators:</a:t>
            </a:r>
            <a:br>
              <a:rPr lang="en-US" sz="24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Lars </a:t>
            </a:r>
            <a:r>
              <a:rPr lang="en-US" sz="2400" dirty="0" err="1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Eklundh</a:t>
            </a:r>
            <a:r>
              <a:rPr lang="en-US" sz="24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, Lund University, </a:t>
            </a:r>
            <a:br>
              <a:rPr lang="en-US" sz="24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Patrick </a:t>
            </a:r>
            <a:r>
              <a:rPr lang="en-US" sz="2400" dirty="0" err="1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Hostert</a:t>
            </a:r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&amp; Patrick Griffiths, Humboldt University </a:t>
            </a:r>
            <a:endParaRPr lang="en-US" sz="2800" baseline="30000" dirty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06B-8FF1-9C4E-AF27-D99E65FB5E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37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351" y="389840"/>
            <a:ext cx="8748584" cy="1325563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Barlett</a:t>
            </a:r>
            <a:r>
              <a:rPr lang="en-US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Experimental Forest, NH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06B-8FF1-9C4E-AF27-D99E65FB5E91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 descr="musli_fig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5" t="2633" r="2996" b="9702"/>
          <a:stretch/>
        </p:blipFill>
        <p:spPr>
          <a:xfrm>
            <a:off x="4399004" y="1519880"/>
            <a:ext cx="4534931" cy="435455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7" y="4124013"/>
            <a:ext cx="3963315" cy="17504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49" y="1690689"/>
            <a:ext cx="2999489" cy="22496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21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90314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Agricultural phenology </a:t>
            </a:r>
            <a:r>
              <a:rPr lang="en-US" dirty="0" smtClean="0"/>
              <a:t>with </a:t>
            </a:r>
            <a:r>
              <a:rPr lang="en-US" dirty="0"/>
              <a:t>HLS</a:t>
            </a: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/>
            </a:r>
            <a:br>
              <a:rPr lang="en-US" dirty="0" smtClean="0">
                <a:latin typeface="Avenir Book" charset="0"/>
                <a:ea typeface="Avenir Book" charset="0"/>
                <a:cs typeface="Avenir Book" charset="0"/>
              </a:rPr>
            </a:b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/>
            </a:r>
            <a:br>
              <a:rPr lang="en-US" dirty="0" smtClean="0">
                <a:latin typeface="Avenir Book" charset="0"/>
                <a:ea typeface="Avenir Book" charset="0"/>
                <a:cs typeface="Avenir Book" charset="0"/>
              </a:rPr>
            </a:b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Broader questions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6622" y="3072919"/>
            <a:ext cx="668965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How do production gaps between small- </a:t>
            </a: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and large-scale farmers vary across the planet?</a:t>
            </a: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What are the differences in crop management</a:t>
            </a: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practices at the field level?</a:t>
            </a:r>
          </a:p>
        </p:txBody>
      </p:sp>
    </p:spTree>
    <p:extLst>
      <p:ext uri="{BB962C8B-B14F-4D97-AF65-F5344CB8AC3E}">
        <p14:creationId xmlns:p14="http://schemas.microsoft.com/office/powerpoint/2010/main" val="9918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055" y="2365683"/>
            <a:ext cx="561884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>
                <a:latin typeface="Avenir Book" charset="0"/>
                <a:ea typeface="Avenir Book" charset="0"/>
                <a:cs typeface="Avenir Book" charset="0"/>
              </a:rPr>
              <a:t>High quality time series</a:t>
            </a:r>
          </a:p>
        </p:txBody>
      </p:sp>
    </p:spTree>
    <p:extLst>
      <p:ext uri="{BB962C8B-B14F-4D97-AF65-F5344CB8AC3E}">
        <p14:creationId xmlns:p14="http://schemas.microsoft.com/office/powerpoint/2010/main" val="52009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833" y="1076326"/>
            <a:ext cx="6280017" cy="473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3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833" y="1076326"/>
            <a:ext cx="6280017" cy="473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0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0191" y="2365683"/>
            <a:ext cx="678262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 err="1" smtClean="0">
                <a:latin typeface="Avenir Book" charset="0"/>
                <a:ea typeface="Avenir Book" charset="0"/>
                <a:cs typeface="Avenir Book" charset="0"/>
              </a:rPr>
              <a:t>Gappy</a:t>
            </a:r>
            <a:r>
              <a:rPr lang="en-US" sz="4050" dirty="0" smtClean="0">
                <a:latin typeface="Avenir Book" charset="0"/>
                <a:ea typeface="Avenir Book" charset="0"/>
                <a:cs typeface="Avenir Book" charset="0"/>
              </a:rPr>
              <a:t> (&amp; </a:t>
            </a:r>
            <a:r>
              <a:rPr lang="en-US" sz="4050" dirty="0" err="1" smtClean="0">
                <a:latin typeface="Avenir Book" charset="0"/>
                <a:ea typeface="Avenir Book" charset="0"/>
                <a:cs typeface="Avenir Book" charset="0"/>
              </a:rPr>
              <a:t>noisey</a:t>
            </a:r>
            <a:r>
              <a:rPr lang="en-US" sz="4050" dirty="0" smtClean="0">
                <a:latin typeface="Avenir Book" charset="0"/>
                <a:ea typeface="Avenir Book" charset="0"/>
                <a:cs typeface="Avenir Book" charset="0"/>
              </a:rPr>
              <a:t>) </a:t>
            </a:r>
            <a:r>
              <a:rPr lang="en-US" sz="4050" dirty="0">
                <a:latin typeface="Avenir Book" charset="0"/>
                <a:ea typeface="Avenir Book" charset="0"/>
                <a:cs typeface="Avenir Book" charset="0"/>
              </a:rPr>
              <a:t>time series</a:t>
            </a:r>
          </a:p>
        </p:txBody>
      </p:sp>
    </p:spTree>
    <p:extLst>
      <p:ext uri="{BB962C8B-B14F-4D97-AF65-F5344CB8AC3E}">
        <p14:creationId xmlns:p14="http://schemas.microsoft.com/office/powerpoint/2010/main" val="73560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833" y="1076326"/>
            <a:ext cx="6280017" cy="473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4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833" y="1076326"/>
            <a:ext cx="6280017" cy="473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5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Multiple Imputation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Multivariate Imputation by Chained Equations (MICE)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Accounts for statistical uncertainty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Imputations are derived from observed values 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Each missing day is predicted from observed values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throughout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the timeframe.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18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833" y="1076326"/>
            <a:ext cx="6280017" cy="473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8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77" y="52159"/>
            <a:ext cx="6389988" cy="1325563"/>
          </a:xfrm>
        </p:spPr>
        <p:txBody>
          <a:bodyPr/>
          <a:lstStyle/>
          <a:p>
            <a:r>
              <a:rPr lang="en-US" i="1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Land Surface Phenology</a:t>
            </a:r>
            <a:endParaRPr lang="en-US" i="1" dirty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06B-8FF1-9C4E-AF27-D99E65FB5E91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87" y="1325066"/>
            <a:ext cx="5694015" cy="46142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66101" y="1325065"/>
            <a:ext cx="2904901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Preprocessing</a:t>
            </a:r>
          </a:p>
          <a:p>
            <a:pPr algn="ctr"/>
            <a:r>
              <a:rPr lang="en-US" sz="1400" i="1" dirty="0" smtClean="0"/>
              <a:t>Clouds, snow, noise</a:t>
            </a:r>
            <a:endParaRPr lang="en-US" sz="1400" i="1" dirty="0"/>
          </a:p>
        </p:txBody>
      </p:sp>
      <p:sp>
        <p:nvSpPr>
          <p:cNvPr id="7" name="Rectangle 6"/>
          <p:cNvSpPr/>
          <p:nvPr/>
        </p:nvSpPr>
        <p:spPr>
          <a:xfrm>
            <a:off x="6066102" y="2910417"/>
            <a:ext cx="2904901" cy="11399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 Fitting</a:t>
            </a:r>
          </a:p>
          <a:p>
            <a:pPr algn="ctr"/>
            <a:r>
              <a:rPr lang="en-US" sz="1400" i="1" dirty="0" smtClean="0"/>
              <a:t>Functional models (e.g., double logistic) vs local fits (e.g. cubic splines); </a:t>
            </a:r>
            <a:r>
              <a:rPr lang="en-US" sz="1400" i="1" dirty="0" err="1" smtClean="0"/>
              <a:t>phenometrics</a:t>
            </a:r>
            <a:endParaRPr lang="en-US" sz="1400" i="1" dirty="0"/>
          </a:p>
        </p:txBody>
      </p:sp>
      <p:sp>
        <p:nvSpPr>
          <p:cNvPr id="8" name="Rectangle 7"/>
          <p:cNvSpPr/>
          <p:nvPr/>
        </p:nvSpPr>
        <p:spPr>
          <a:xfrm>
            <a:off x="6066101" y="4721295"/>
            <a:ext cx="2904901" cy="121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Applications</a:t>
            </a:r>
          </a:p>
          <a:p>
            <a:pPr algn="ctr"/>
            <a:r>
              <a:rPr lang="en-US" sz="1400" i="1" dirty="0" smtClean="0"/>
              <a:t>Biological indicator of climate change, terrestrial ecosystem modeling, land cover mapping</a:t>
            </a:r>
            <a:r>
              <a:rPr lang="is-IS" sz="1400" i="1" dirty="0" smtClean="0"/>
              <a:t>….</a:t>
            </a:r>
            <a:endParaRPr lang="en-US" sz="1400" i="1" dirty="0"/>
          </a:p>
        </p:txBody>
      </p:sp>
      <p:sp>
        <p:nvSpPr>
          <p:cNvPr id="9" name="Down Arrow 8"/>
          <p:cNvSpPr/>
          <p:nvPr/>
        </p:nvSpPr>
        <p:spPr>
          <a:xfrm>
            <a:off x="7276235" y="2239465"/>
            <a:ext cx="434381" cy="670952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7269459" y="4050343"/>
            <a:ext cx="434381" cy="670952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846045" y="5987019"/>
            <a:ext cx="2946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image credit: Bill Hargrove (</a:t>
            </a:r>
            <a:r>
              <a:rPr lang="en-US" sz="1400" i="1" dirty="0" err="1" smtClean="0"/>
              <a:t>ForWarn</a:t>
            </a:r>
            <a:r>
              <a:rPr lang="en-US" sz="1400" i="1" dirty="0" smtClean="0"/>
              <a:t>)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96062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10" y="500731"/>
            <a:ext cx="6365857" cy="48244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  <p:sp>
        <p:nvSpPr>
          <p:cNvPr id="2" name="TextBox 1"/>
          <p:cNvSpPr txBox="1"/>
          <p:nvPr/>
        </p:nvSpPr>
        <p:spPr>
          <a:xfrm>
            <a:off x="812800" y="5791199"/>
            <a:ext cx="7569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Next Step: Scale and implement operationally using HLS </a:t>
            </a:r>
            <a:r>
              <a:rPr lang="en-US" sz="2000" smtClean="0"/>
              <a:t>time series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60110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1720" y="2336946"/>
            <a:ext cx="374333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>
                <a:latin typeface="Avenir Book" charset="0"/>
                <a:ea typeface="Avenir Book" charset="0"/>
                <a:cs typeface="Avenir Book" charset="0"/>
              </a:rPr>
              <a:t>HLS time series</a:t>
            </a:r>
          </a:p>
        </p:txBody>
      </p:sp>
    </p:spTree>
    <p:extLst>
      <p:ext uri="{BB962C8B-B14F-4D97-AF65-F5344CB8AC3E}">
        <p14:creationId xmlns:p14="http://schemas.microsoft.com/office/powerpoint/2010/main" val="1413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13" y="1850602"/>
            <a:ext cx="3880659" cy="29302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54213" y="364573"/>
            <a:ext cx="30616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venir Book" charset="0"/>
                <a:ea typeface="Avenir Book" charset="0"/>
                <a:cs typeface="Avenir Book" charset="0"/>
              </a:rPr>
              <a:t>Córdoba,</a:t>
            </a:r>
          </a:p>
          <a:p>
            <a:r>
              <a:rPr lang="en-US" sz="3000" dirty="0">
                <a:latin typeface="Avenir Book" charset="0"/>
                <a:ea typeface="Avenir Book" charset="0"/>
                <a:cs typeface="Avenir Book" charset="0"/>
              </a:rPr>
              <a:t>Argentina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373" y="1850601"/>
            <a:ext cx="4063092" cy="29302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746373" y="364574"/>
            <a:ext cx="30616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venir Book" charset="0"/>
                <a:ea typeface="Avenir Book" charset="0"/>
                <a:cs typeface="Avenir Book" charset="0"/>
              </a:rPr>
              <a:t>North</a:t>
            </a:r>
          </a:p>
          <a:p>
            <a:r>
              <a:rPr lang="en-US" sz="3000" dirty="0">
                <a:latin typeface="Avenir Book" charset="0"/>
                <a:ea typeface="Avenir Book" charset="0"/>
                <a:cs typeface="Avenir Book" charset="0"/>
              </a:rPr>
              <a:t>Dakota</a:t>
            </a:r>
          </a:p>
        </p:txBody>
      </p:sp>
    </p:spTree>
    <p:extLst>
      <p:ext uri="{BB962C8B-B14F-4D97-AF65-F5344CB8AC3E}">
        <p14:creationId xmlns:p14="http://schemas.microsoft.com/office/powerpoint/2010/main" val="140055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0244" y="1381724"/>
            <a:ext cx="3061607" cy="2250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venir Book" charset="0"/>
                <a:ea typeface="Avenir Book" charset="0"/>
                <a:cs typeface="Avenir Book" charset="0"/>
              </a:rPr>
              <a:t># of crop cycles</a:t>
            </a:r>
          </a:p>
          <a:p>
            <a:r>
              <a:rPr lang="en-US" sz="3000" dirty="0">
                <a:latin typeface="Avenir Book" charset="0"/>
                <a:ea typeface="Avenir Book" charset="0"/>
                <a:cs typeface="Avenir Book" charset="0"/>
              </a:rPr>
              <a:t>(pixel level)</a:t>
            </a:r>
          </a:p>
          <a:p>
            <a:endParaRPr lang="en-US" sz="135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3000" dirty="0">
                <a:latin typeface="Avenir Book" charset="0"/>
                <a:ea typeface="Avenir Book" charset="0"/>
                <a:cs typeface="Avenir Book" charset="0"/>
              </a:rPr>
              <a:t>HLS</a:t>
            </a:r>
          </a:p>
          <a:p>
            <a:endParaRPr lang="en-US" sz="675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3000" dirty="0">
                <a:latin typeface="Avenir Book" charset="0"/>
                <a:ea typeface="Avenir Book" charset="0"/>
                <a:cs typeface="Avenir Book" charset="0"/>
              </a:rPr>
              <a:t>Córdoba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427" y="967467"/>
            <a:ext cx="6006355" cy="49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0244" y="1381724"/>
            <a:ext cx="3061607" cy="2250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venir Book" charset="0"/>
                <a:ea typeface="Avenir Book" charset="0"/>
                <a:cs typeface="Avenir Book" charset="0"/>
              </a:rPr>
              <a:t># of crop cycles</a:t>
            </a:r>
          </a:p>
          <a:p>
            <a:r>
              <a:rPr lang="en-US" sz="3000" dirty="0">
                <a:latin typeface="Avenir Book" charset="0"/>
                <a:ea typeface="Avenir Book" charset="0"/>
                <a:cs typeface="Avenir Book" charset="0"/>
              </a:rPr>
              <a:t>(pixel level)</a:t>
            </a:r>
          </a:p>
          <a:p>
            <a:endParaRPr lang="en-US" sz="135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3000" dirty="0">
                <a:latin typeface="Avenir Book" charset="0"/>
                <a:ea typeface="Avenir Book" charset="0"/>
                <a:cs typeface="Avenir Book" charset="0"/>
              </a:rPr>
              <a:t>HLS</a:t>
            </a:r>
          </a:p>
          <a:p>
            <a:endParaRPr lang="en-US" sz="675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3000" dirty="0">
                <a:latin typeface="Avenir Book" charset="0"/>
                <a:ea typeface="Avenir Book" charset="0"/>
                <a:cs typeface="Avenir Book" charset="0"/>
              </a:rPr>
              <a:t>Córdoba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748" y="967466"/>
            <a:ext cx="4565359" cy="497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5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0244" y="1381724"/>
            <a:ext cx="3061607" cy="2250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venir Book" charset="0"/>
                <a:ea typeface="Avenir Book" charset="0"/>
                <a:cs typeface="Avenir Book" charset="0"/>
              </a:rPr>
              <a:t># of crop cycles</a:t>
            </a:r>
          </a:p>
          <a:p>
            <a:r>
              <a:rPr lang="en-US" sz="3000" dirty="0">
                <a:latin typeface="Avenir Book" charset="0"/>
                <a:ea typeface="Avenir Book" charset="0"/>
                <a:cs typeface="Avenir Book" charset="0"/>
              </a:rPr>
              <a:t>(parcel level)</a:t>
            </a:r>
          </a:p>
          <a:p>
            <a:endParaRPr lang="en-US" sz="135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3000" dirty="0">
                <a:latin typeface="Avenir Book" charset="0"/>
                <a:ea typeface="Avenir Book" charset="0"/>
                <a:cs typeface="Avenir Book" charset="0"/>
              </a:rPr>
              <a:t>HLS</a:t>
            </a:r>
          </a:p>
          <a:p>
            <a:endParaRPr lang="en-US" sz="675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3000" dirty="0">
                <a:latin typeface="Avenir Book" charset="0"/>
                <a:ea typeface="Avenir Book" charset="0"/>
                <a:cs typeface="Avenir Book" charset="0"/>
              </a:rPr>
              <a:t>Córdoba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747" y="967466"/>
            <a:ext cx="4565359" cy="497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3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068" y="1446484"/>
            <a:ext cx="8304000" cy="4351338"/>
          </a:xfrm>
        </p:spPr>
        <p:txBody>
          <a:bodyPr>
            <a:noAutofit/>
          </a:bodyPr>
          <a:lstStyle/>
          <a:p>
            <a:r>
              <a:rPr lang="en-US" sz="2800" dirty="0" smtClean="0"/>
              <a:t>Preprocessing </a:t>
            </a:r>
          </a:p>
          <a:p>
            <a:pPr lvl="1"/>
            <a:r>
              <a:rPr lang="en-US" sz="2400" dirty="0" smtClean="0"/>
              <a:t>MICE provides realistic and computationally efficient  solution</a:t>
            </a:r>
          </a:p>
          <a:p>
            <a:pPr lvl="1"/>
            <a:endParaRPr lang="en-US" sz="2400" dirty="0"/>
          </a:p>
          <a:p>
            <a:r>
              <a:rPr lang="en-US" sz="2800" dirty="0" smtClean="0"/>
              <a:t>Model fitting</a:t>
            </a:r>
          </a:p>
          <a:p>
            <a:pPr lvl="1"/>
            <a:r>
              <a:rPr lang="en-US" sz="2400" dirty="0" smtClean="0"/>
              <a:t>Local fitting provides more general and robust solution</a:t>
            </a:r>
          </a:p>
          <a:p>
            <a:pPr lvl="1"/>
            <a:endParaRPr lang="en-US" sz="2400" dirty="0"/>
          </a:p>
          <a:p>
            <a:r>
              <a:rPr lang="en-US" sz="2800" dirty="0" smtClean="0"/>
              <a:t>Applications</a:t>
            </a:r>
          </a:p>
          <a:p>
            <a:pPr lvl="1"/>
            <a:r>
              <a:rPr lang="en-US" sz="2400" dirty="0" smtClean="0"/>
              <a:t>Natural systems: results sensitive to subtle landscape patterns</a:t>
            </a:r>
          </a:p>
          <a:p>
            <a:pPr lvl="1"/>
            <a:r>
              <a:rPr lang="en-US" sz="2400" dirty="0" smtClean="0"/>
              <a:t>Croplands: Presence, timing of multi-cropping; within vs between field variability in crop calendars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06B-8FF1-9C4E-AF27-D99E65FB5E9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62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3226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Project Goals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4486"/>
            <a:ext cx="8452022" cy="4830761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000" i="1" dirty="0" smtClean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Exploit temporal density of Landsat + Sentinel 2:</a:t>
            </a:r>
          </a:p>
          <a:p>
            <a:pPr>
              <a:lnSpc>
                <a:spcPct val="150000"/>
              </a:lnSpc>
            </a:pPr>
            <a:r>
              <a:rPr lang="en-US" i="1" dirty="0" smtClean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To </a:t>
            </a:r>
            <a:r>
              <a:rPr lang="en-US" i="1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quantify the timing and magnitude of land surface phenology events (“</a:t>
            </a:r>
            <a:r>
              <a:rPr lang="en-US" i="1" dirty="0" err="1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phenometrics</a:t>
            </a:r>
            <a:r>
              <a:rPr lang="en-US" i="1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”) at moderate spatial resolution, and </a:t>
            </a:r>
            <a:endParaRPr lang="en-US" dirty="0">
              <a:solidFill>
                <a:srgbClr val="FFFFFF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To generate gap-filled time series of spectral vegetation indices that characterize the entire seasonal cycle of land surface phenology at fixed time steps</a:t>
            </a:r>
            <a:r>
              <a:rPr lang="en-US" i="1" dirty="0" smtClean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+</a:t>
            </a:r>
            <a:r>
              <a:rPr lang="en-US" i="1" dirty="0" smtClean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Analysis of phenology of natural (forests) vs managed (croplands) ecosystems</a:t>
            </a:r>
            <a:endParaRPr lang="en-US" dirty="0">
              <a:solidFill>
                <a:srgbClr val="FFFFFF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06B-8FF1-9C4E-AF27-D99E65FB5E9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81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595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Activities Over Last Year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568" y="957498"/>
            <a:ext cx="9032789" cy="549618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smtClean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International collaboration:</a:t>
            </a:r>
          </a:p>
          <a:p>
            <a:pPr lvl="1">
              <a:lnSpc>
                <a:spcPct val="150000"/>
              </a:lnSpc>
            </a:pPr>
            <a:r>
              <a:rPr lang="en-US" sz="2000" i="1" dirty="0" smtClean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Meeting in Berlin, Lund, Nov 7-11; Quarterly skype-conferences</a:t>
            </a:r>
          </a:p>
          <a:p>
            <a:pPr lvl="1">
              <a:lnSpc>
                <a:spcPct val="150000"/>
              </a:lnSpc>
            </a:pPr>
            <a:r>
              <a:rPr lang="en-US" sz="2000" i="1" dirty="0" smtClean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Planning next meeting for late August, 2017</a:t>
            </a:r>
            <a:endParaRPr lang="en-US" sz="2000" i="1" dirty="0">
              <a:solidFill>
                <a:srgbClr val="FFFFFF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>
              <a:lnSpc>
                <a:spcPct val="150000"/>
              </a:lnSpc>
            </a:pPr>
            <a:r>
              <a:rPr lang="en-US" sz="2400" i="1" dirty="0" smtClean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Data </a:t>
            </a:r>
            <a:r>
              <a:rPr lang="en-US" sz="2400" i="1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set </a:t>
            </a:r>
            <a:r>
              <a:rPr lang="en-US" sz="2400" i="1" dirty="0" smtClean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development:</a:t>
            </a:r>
            <a:endParaRPr lang="en-US" sz="2400" i="1" dirty="0" smtClean="0">
              <a:solidFill>
                <a:srgbClr val="FFFFFF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lvl="1">
              <a:lnSpc>
                <a:spcPct val="150000"/>
              </a:lnSpc>
            </a:pPr>
            <a:r>
              <a:rPr lang="en-US" sz="2000" i="1" dirty="0" smtClean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Sites in NA, SA, Europe; initially Landsat only, now relying on HLS</a:t>
            </a:r>
          </a:p>
          <a:p>
            <a:pPr lvl="1">
              <a:lnSpc>
                <a:spcPct val="150000"/>
              </a:lnSpc>
            </a:pPr>
            <a:r>
              <a:rPr lang="en-US" sz="2000" i="1" dirty="0" smtClean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Cal/</a:t>
            </a:r>
            <a:r>
              <a:rPr lang="en-US" sz="2000" i="1" dirty="0" err="1" smtClean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val</a:t>
            </a:r>
            <a:r>
              <a:rPr lang="en-US" sz="2000" i="1" dirty="0" smtClean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 data </a:t>
            </a:r>
            <a:r>
              <a:rPr lang="en-US" sz="2000" i="1" dirty="0" smtClean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compilation (including field work in Argentina, March 2017)</a:t>
            </a:r>
            <a:endParaRPr lang="is-IS" sz="2000" i="1" dirty="0" smtClean="0">
              <a:solidFill>
                <a:srgbClr val="FFFFFF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342900" lvl="1" indent="-342900">
              <a:lnSpc>
                <a:spcPct val="150000"/>
              </a:lnSpc>
              <a:buFont typeface="Arial"/>
              <a:buChar char="•"/>
            </a:pPr>
            <a:r>
              <a:rPr lang="en-US" sz="2400" i="1" dirty="0" smtClean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Algorithm development and </a:t>
            </a:r>
            <a:r>
              <a:rPr lang="en-US" sz="2400" i="1" dirty="0" smtClean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testing:</a:t>
            </a:r>
            <a:endParaRPr lang="en-US" sz="2400" i="1" dirty="0" smtClean="0">
              <a:solidFill>
                <a:srgbClr val="FFFFFF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742950" lvl="2" indent="-342900">
              <a:lnSpc>
                <a:spcPct val="150000"/>
              </a:lnSpc>
            </a:pPr>
            <a:r>
              <a:rPr lang="en-US" sz="2000" i="1" dirty="0" smtClean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Lund: </a:t>
            </a:r>
            <a:r>
              <a:rPr lang="en-US" sz="2000" i="1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working on </a:t>
            </a:r>
            <a:r>
              <a:rPr lang="en-US" sz="2000" i="1" dirty="0" smtClean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more flexible functional models</a:t>
            </a:r>
            <a:endParaRPr lang="is-IS" sz="2000" i="1" dirty="0">
              <a:solidFill>
                <a:srgbClr val="FFFFFF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742950" lvl="2" indent="-342900">
              <a:lnSpc>
                <a:spcPct val="150000"/>
              </a:lnSpc>
            </a:pPr>
            <a:r>
              <a:rPr lang="en-US" sz="2000" i="1" dirty="0" smtClean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NCSU: </a:t>
            </a:r>
            <a:r>
              <a:rPr lang="en-US" sz="2000" i="1" dirty="0" err="1" smtClean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Kalman</a:t>
            </a:r>
            <a:r>
              <a:rPr lang="en-US" sz="2000" i="1" dirty="0" smtClean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 filter fusion-phenology algorithm</a:t>
            </a:r>
          </a:p>
          <a:p>
            <a:pPr marL="742950" lvl="2" indent="-342900">
              <a:lnSpc>
                <a:spcPct val="150000"/>
              </a:lnSpc>
            </a:pPr>
            <a:r>
              <a:rPr lang="en-US" sz="2000" i="1" dirty="0" smtClean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BU</a:t>
            </a:r>
            <a:r>
              <a:rPr lang="en-US" sz="2000" i="1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: Data </a:t>
            </a:r>
            <a:r>
              <a:rPr lang="en-US" sz="2000" i="1" dirty="0" smtClean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cleaning, imputation, and model refinement based on HLS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06B-8FF1-9C4E-AF27-D99E65FB5E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9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90314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Forest </a:t>
            </a:r>
            <a:r>
              <a:rPr lang="en-US" dirty="0"/>
              <a:t>phenology </a:t>
            </a:r>
            <a:r>
              <a:rPr lang="en-US" dirty="0" smtClean="0"/>
              <a:t>with </a:t>
            </a:r>
            <a:r>
              <a:rPr lang="en-US" dirty="0"/>
              <a:t>HLS</a:t>
            </a: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/>
            </a:r>
            <a:br>
              <a:rPr lang="en-US" dirty="0" smtClean="0">
                <a:latin typeface="Avenir Book" charset="0"/>
                <a:ea typeface="Avenir Book" charset="0"/>
                <a:cs typeface="Avenir Book" charset="0"/>
              </a:rPr>
            </a:b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/>
            </a:r>
            <a:br>
              <a:rPr lang="en-US" dirty="0" smtClean="0">
                <a:latin typeface="Avenir Book" charset="0"/>
                <a:ea typeface="Avenir Book" charset="0"/>
                <a:cs typeface="Avenir Book" charset="0"/>
              </a:rPr>
            </a:b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Broader questions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8650" y="3072919"/>
            <a:ext cx="82923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How is the phenology of global forests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(and more generally, </a:t>
            </a:r>
            <a:r>
              <a:rPr lang="en-US" sz="2400" smtClean="0">
                <a:latin typeface="Arial" charset="0"/>
                <a:ea typeface="Arial" charset="0"/>
                <a:cs typeface="Arial" charset="0"/>
              </a:rPr>
              <a:t>natural ecosystems) changing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in response to climate?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How can information related to phenology by used to improve discrimination and characterization of forests?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71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0070" y="286953"/>
            <a:ext cx="7004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Moderate Resolution Phenology</a:t>
            </a:r>
            <a:endParaRPr lang="en-US" sz="3600" i="1" dirty="0">
              <a:solidFill>
                <a:srgbClr val="FFFFFF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FE9CA-7410-664E-8A59-4F93E896872C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64" t="2735" r="2214" b="6951"/>
          <a:stretch/>
        </p:blipFill>
        <p:spPr>
          <a:xfrm>
            <a:off x="148277" y="3843301"/>
            <a:ext cx="3751698" cy="256001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043" y="3822593"/>
            <a:ext cx="4743814" cy="2601434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1038" y="1317536"/>
            <a:ext cx="5733516" cy="2199450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741682" y="6444734"/>
            <a:ext cx="4352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>
                <a:solidFill>
                  <a:srgbClr val="FFFFFF"/>
                </a:solidFill>
              </a:rPr>
              <a:t>Melaas</a:t>
            </a:r>
            <a:r>
              <a:rPr lang="en-US" sz="1600" i="1" dirty="0" smtClean="0">
                <a:solidFill>
                  <a:srgbClr val="FFFFFF"/>
                </a:solidFill>
              </a:rPr>
              <a:t> et al., RSE, 2013; </a:t>
            </a:r>
            <a:r>
              <a:rPr lang="en-US" sz="1600" i="1" dirty="0" err="1" smtClean="0">
                <a:solidFill>
                  <a:srgbClr val="FFFFFF"/>
                </a:solidFill>
              </a:rPr>
              <a:t>Melaas</a:t>
            </a:r>
            <a:r>
              <a:rPr lang="en-US" sz="1600" i="1" dirty="0" smtClean="0">
                <a:solidFill>
                  <a:srgbClr val="FFFFFF"/>
                </a:solidFill>
              </a:rPr>
              <a:t> et al., RSE, 2016</a:t>
            </a:r>
            <a:endParaRPr lang="en-US" sz="1600" i="1" dirty="0">
              <a:solidFill>
                <a:srgbClr val="FFFFFF"/>
              </a:solidFill>
            </a:endParaRPr>
          </a:p>
        </p:txBody>
      </p:sp>
      <p:pic>
        <p:nvPicPr>
          <p:cNvPr id="9" name="Picture 8" descr="Fig1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77" t="34150" b="33216"/>
          <a:stretch/>
        </p:blipFill>
        <p:spPr>
          <a:xfrm>
            <a:off x="148278" y="1317536"/>
            <a:ext cx="3015051" cy="2219773"/>
          </a:xfrm>
          <a:prstGeom prst="rect">
            <a:avLst/>
          </a:prstGeom>
          <a:solidFill>
            <a:schemeClr val="tx1"/>
          </a:solidFill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56381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579" y="253915"/>
            <a:ext cx="8404139" cy="1325563"/>
          </a:xfrm>
        </p:spPr>
        <p:txBody>
          <a:bodyPr/>
          <a:lstStyle/>
          <a:p>
            <a:r>
              <a:rPr lang="en-US" i="1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Estimating </a:t>
            </a:r>
            <a:r>
              <a:rPr lang="en-US" i="1" dirty="0" err="1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Phenometrics</a:t>
            </a:r>
            <a:r>
              <a:rPr lang="en-US" i="1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Using </a:t>
            </a:r>
            <a:r>
              <a:rPr lang="en-US" i="1" dirty="0" smtClean="0">
                <a:solidFill>
                  <a:schemeClr val="tx1"/>
                </a:solidFill>
                <a:latin typeface="Avenir Next" charset="0"/>
                <a:ea typeface="Avenir Next" charset="0"/>
                <a:cs typeface="Avenir Next" charset="0"/>
              </a:rPr>
              <a:t>Local </a:t>
            </a:r>
            <a:r>
              <a:rPr lang="en-US" i="1" dirty="0">
                <a:solidFill>
                  <a:schemeClr val="tx1"/>
                </a:solidFill>
                <a:latin typeface="Avenir Next" charset="0"/>
                <a:ea typeface="Avenir Next" charset="0"/>
                <a:cs typeface="Avenir Next" charset="0"/>
              </a:rPr>
              <a:t>Fitting Methods </a:t>
            </a:r>
            <a:endParaRPr lang="en-US" i="1" dirty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06B-8FF1-9C4E-AF27-D99E65FB5E91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 descr="screensho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156" y="1742019"/>
            <a:ext cx="5211457" cy="481703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rot="180000" flipV="1">
            <a:off x="5046133" y="5338119"/>
            <a:ext cx="630195" cy="247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942706" y="5066270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80000" flipV="1">
            <a:off x="5902868" y="3620128"/>
            <a:ext cx="630195" cy="247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99441" y="3570700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OS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80000" flipV="1">
            <a:off x="6599955" y="2329123"/>
            <a:ext cx="630195" cy="247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496528" y="2057274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</a:t>
            </a:r>
            <a:r>
              <a:rPr lang="en-US" dirty="0" smtClean="0">
                <a:solidFill>
                  <a:schemeClr val="bg1"/>
                </a:solidFill>
              </a:rPr>
              <a:t>OS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7638350" y="2426606"/>
            <a:ext cx="6626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60501" y="2120431"/>
            <a:ext cx="623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SOA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638350" y="3775780"/>
            <a:ext cx="5468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579323" y="3693327"/>
            <a:ext cx="685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OA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922301" y="5266229"/>
            <a:ext cx="685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OA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rot="-180000">
            <a:off x="7911753" y="5560540"/>
            <a:ext cx="735237" cy="379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7" y="1770476"/>
            <a:ext cx="3171825" cy="1548458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23" y="3437467"/>
            <a:ext cx="3171825" cy="31215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2136" y="6518276"/>
            <a:ext cx="2708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Jonsson</a:t>
            </a:r>
            <a:r>
              <a:rPr lang="en-US" sz="1400" dirty="0" smtClean="0"/>
              <a:t> et al, in prep, IEEE TGARS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042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2701"/>
            <a:ext cx="8354712" cy="1325563"/>
          </a:xfrm>
        </p:spPr>
        <p:txBody>
          <a:bodyPr/>
          <a:lstStyle/>
          <a:p>
            <a:r>
              <a:rPr lang="en-US" i="1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Barlett</a:t>
            </a:r>
            <a:r>
              <a:rPr lang="en-US" i="1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Experimental Forest, NH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06B-8FF1-9C4E-AF27-D99E65FB5E91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 descr="musli_fig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59" y="1305410"/>
            <a:ext cx="6309432" cy="5163168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27349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9642"/>
          </a:xfrm>
        </p:spPr>
        <p:txBody>
          <a:bodyPr/>
          <a:lstStyle/>
          <a:p>
            <a:r>
              <a:rPr lang="en-US" i="1" dirty="0" err="1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Barlett</a:t>
            </a:r>
            <a:r>
              <a:rPr lang="en-US" i="1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Experimental Forest, NH</a:t>
            </a:r>
            <a:endParaRPr lang="en-US" i="1" dirty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06B-8FF1-9C4E-AF27-D99E65FB5E91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 descr="musli_fig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52" y="1224280"/>
            <a:ext cx="6457848" cy="532542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Rectangle 2"/>
          <p:cNvSpPr/>
          <p:nvPr/>
        </p:nvSpPr>
        <p:spPr>
          <a:xfrm>
            <a:off x="1162152" y="1224280"/>
            <a:ext cx="3372778" cy="26063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usli_fig4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14"/>
          <a:stretch/>
        </p:blipFill>
        <p:spPr>
          <a:xfrm>
            <a:off x="1282421" y="1450461"/>
            <a:ext cx="1583443" cy="2173685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</p:pic>
      <p:pic>
        <p:nvPicPr>
          <p:cNvPr id="5" name="Picture 4" descr="musli_fig4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4" r="33685"/>
          <a:stretch/>
        </p:blipFill>
        <p:spPr>
          <a:xfrm>
            <a:off x="3023621" y="1456809"/>
            <a:ext cx="1603709" cy="2162284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</p:pic>
      <p:cxnSp>
        <p:nvCxnSpPr>
          <p:cNvPr id="9" name="Straight Arrow Connector 8"/>
          <p:cNvCxnSpPr/>
          <p:nvPr/>
        </p:nvCxnSpPr>
        <p:spPr>
          <a:xfrm>
            <a:off x="2810109" y="3088888"/>
            <a:ext cx="0" cy="836341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992137" y="1561171"/>
            <a:ext cx="747131" cy="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248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6848</TotalTime>
  <Words>728</Words>
  <Application>Microsoft Macintosh PowerPoint</Application>
  <PresentationFormat>On-screen Show (4:3)</PresentationFormat>
  <Paragraphs>124</Paragraphs>
  <Slides>26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Avenir Book</vt:lpstr>
      <vt:lpstr>Avenir Next</vt:lpstr>
      <vt:lpstr>Calibri</vt:lpstr>
      <vt:lpstr>Corbel</vt:lpstr>
      <vt:lpstr>Arial</vt:lpstr>
      <vt:lpstr>Depth</vt:lpstr>
      <vt:lpstr>Multisource Imaging of Seasonal Dynamics in Land Surface Phenology: A Fusion Approach Using Landsat and Sentinel-2  Mark Friedl1, Eli Melaas1, Jordan Graesser1, &amp; Josh Gray2  1Boston University  2North Carolina State University    International Collaborators:  Lars Eklundh, Lund University,  Patrick Hostert &amp; Patrick Griffiths, Humboldt University </vt:lpstr>
      <vt:lpstr>Land Surface Phenology</vt:lpstr>
      <vt:lpstr>Project Goals</vt:lpstr>
      <vt:lpstr>Activities Over Last Year</vt:lpstr>
      <vt:lpstr>Forest phenology with HLS  Broader questions</vt:lpstr>
      <vt:lpstr>PowerPoint Presentation</vt:lpstr>
      <vt:lpstr>Estimating Phenometrics Using Local Fitting Methods </vt:lpstr>
      <vt:lpstr>Barlett Experimental Forest, NH</vt:lpstr>
      <vt:lpstr>Barlett Experimental Forest, NH</vt:lpstr>
      <vt:lpstr>Barlett Experimental Forest, NH</vt:lpstr>
      <vt:lpstr>Agricultural phenology with HLS  Broader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Multiple Imputation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Company>Lockheed Martin IS&amp;GS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bbbb</dc:title>
  <dc:creator>ODIN</dc:creator>
  <cp:lastModifiedBy>Mark Friedl</cp:lastModifiedBy>
  <cp:revision>84</cp:revision>
  <dcterms:created xsi:type="dcterms:W3CDTF">2016-04-02T18:56:46Z</dcterms:created>
  <dcterms:modified xsi:type="dcterms:W3CDTF">2017-04-13T16:59:10Z</dcterms:modified>
</cp:coreProperties>
</file>