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709" r:id="rId5"/>
    <p:sldMasterId id="2147483721" r:id="rId6"/>
    <p:sldMasterId id="2147483733" r:id="rId7"/>
    <p:sldMasterId id="2147483745" r:id="rId8"/>
    <p:sldMasterId id="2147483758" r:id="rId9"/>
    <p:sldMasterId id="2147483770" r:id="rId10"/>
    <p:sldMasterId id="2147483783" r:id="rId11"/>
  </p:sldMasterIdLst>
  <p:notesMasterIdLst>
    <p:notesMasterId r:id="rId47"/>
  </p:notesMasterIdLst>
  <p:handoutMasterIdLst>
    <p:handoutMasterId r:id="rId48"/>
  </p:handoutMasterIdLst>
  <p:sldIdLst>
    <p:sldId id="256" r:id="rId12"/>
    <p:sldId id="260" r:id="rId13"/>
    <p:sldId id="259" r:id="rId14"/>
    <p:sldId id="257" r:id="rId15"/>
    <p:sldId id="348" r:id="rId16"/>
    <p:sldId id="347" r:id="rId17"/>
    <p:sldId id="258" r:id="rId18"/>
    <p:sldId id="315" r:id="rId19"/>
    <p:sldId id="316" r:id="rId20"/>
    <p:sldId id="261" r:id="rId21"/>
    <p:sldId id="262" r:id="rId22"/>
    <p:sldId id="320" r:id="rId23"/>
    <p:sldId id="305" r:id="rId24"/>
    <p:sldId id="306" r:id="rId25"/>
    <p:sldId id="307" r:id="rId26"/>
    <p:sldId id="313" r:id="rId27"/>
    <p:sldId id="309" r:id="rId28"/>
    <p:sldId id="310" r:id="rId29"/>
    <p:sldId id="339" r:id="rId30"/>
    <p:sldId id="291" r:id="rId31"/>
    <p:sldId id="319" r:id="rId32"/>
    <p:sldId id="317" r:id="rId33"/>
    <p:sldId id="321" r:id="rId34"/>
    <p:sldId id="342" r:id="rId35"/>
    <p:sldId id="329" r:id="rId36"/>
    <p:sldId id="333" r:id="rId37"/>
    <p:sldId id="311" r:id="rId38"/>
    <p:sldId id="334" r:id="rId39"/>
    <p:sldId id="335" r:id="rId40"/>
    <p:sldId id="336" r:id="rId41"/>
    <p:sldId id="337" r:id="rId42"/>
    <p:sldId id="341" r:id="rId43"/>
    <p:sldId id="340" r:id="rId44"/>
    <p:sldId id="346" r:id="rId45"/>
    <p:sldId id="34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on Van Den Hoek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notesViewPr>
    <p:cSldViewPr>
      <p:cViewPr varScale="1">
        <p:scale>
          <a:sx n="80" d="100"/>
          <a:sy n="80" d="100"/>
        </p:scale>
        <p:origin x="-205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3-26T04:52:57.474" idx="3">
    <p:pos x="6000" y="0"/>
    <p:text>remove red bars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3-27T00:49:35.272" idx="4">
    <p:pos x="6000" y="0"/>
    <p:text>could we find a snapshot like this that overlays the LandTrendr modeled trajectory on the graph?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D2C64-BF53-4E61-A64F-FEAF64613B4D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D355F-F93E-4A1B-B0FE-C16A5D0F7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8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24D6B-831A-4573-B103-BF70E31AA85B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26A00-A4CF-46B9-A22D-3340C76EE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5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stats on average cloud cover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Composite of 2015, very subtle differences between the TC’s (almost only visible in steeper areas)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6A00-A4CF-46B9-A22D-3340C76EEF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1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7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0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93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227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8537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71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858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46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936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98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078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9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48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47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885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4264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106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34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33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78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161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769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8817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71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993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858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5242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77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733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5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7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83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4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3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77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707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9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93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76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468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12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285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60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446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75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744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548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98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1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54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256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648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29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01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94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38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71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861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03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6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80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20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829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066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66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88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539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25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748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59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882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52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63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122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67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81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872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653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32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073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51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1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8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27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074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714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51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92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186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74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271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103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12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42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420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111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3582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28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052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44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640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0215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79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4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806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4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6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8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68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237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13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850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521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104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2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057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34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384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Arial Narrow"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buFont typeface="Helvetica Neue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/>
              <a:t>‹#›</a:t>
            </a:fld>
            <a:endParaRPr lang="en-GB"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-234150" y="6307367"/>
            <a:ext cx="6465900" cy="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400" kern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long-term forest cover dynamics across Nepal</a:t>
            </a:r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r="79285"/>
          <a:stretch/>
        </p:blipFill>
        <p:spPr>
          <a:xfrm>
            <a:off x="6171749" y="6294851"/>
            <a:ext cx="457368" cy="5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l="32198" r="41180" b="10"/>
          <a:stretch/>
        </p:blipFill>
        <p:spPr>
          <a:xfrm>
            <a:off x="6874349" y="6348084"/>
            <a:ext cx="483996" cy="4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t="10298" r="62427" b="44652"/>
          <a:stretch/>
        </p:blipFill>
        <p:spPr>
          <a:xfrm>
            <a:off x="7603591" y="6314313"/>
            <a:ext cx="303895" cy="48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4811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426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364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42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85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408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696E0-C094-4488-9DCB-0F91758DA0F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56AB9-8C53-460F-9ADD-DE4C5CBE6074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0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9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933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547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647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059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61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050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921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696E0-C094-4488-9DCB-0F91758DA0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56AB9-8C53-460F-9ADD-DE4C5CBE6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50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None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632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8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9895" y="228643"/>
            <a:ext cx="940379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Twenty-five years of community forestry: </a:t>
            </a: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Mapping forest dynamics in the Middle Hills of Nepal</a:t>
            </a:r>
            <a:r>
              <a:rPr lang="en-GB" sz="2700" b="1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27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739" y="2966985"/>
            <a:ext cx="8633004" cy="356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Jefferson Fox (PI) 				  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East-West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Center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Sumeet Saksena (Co-I) 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Kaspar Hurni (Co-I) 		         and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Universitat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Bern</a:t>
            </a:r>
          </a:p>
          <a:p>
            <a:pPr algn="just">
              <a:spcBef>
                <a:spcPts val="600"/>
              </a:spcBef>
            </a:pP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Jamon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Van Den Hoek (Co-I) 	   Oregon State University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Alex Smith (PhD student)</a:t>
            </a:r>
          </a:p>
          <a:p>
            <a:pPr algn="just">
              <a:spcBef>
                <a:spcPts val="8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Ram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Chhetri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(Co-I) 		Resources Himalaya Foundation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Pitamber Sharma (Co-I)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Project Objectives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At the Middle Hills scale, specific research objectives include</a:t>
            </a:r>
            <a:r>
              <a:rPr lang="en-US" sz="2600" dirty="0" smtClean="0"/>
              <a:t>:</a:t>
            </a:r>
          </a:p>
          <a:p>
            <a:pPr lvl="0"/>
            <a:r>
              <a:rPr lang="en-GB" sz="2600" dirty="0" smtClean="0"/>
              <a:t>Build </a:t>
            </a:r>
            <a:r>
              <a:rPr lang="en-GB" sz="2600" dirty="0"/>
              <a:t>comprehensive database of forest cover change in the Middle Hills since 1990, and produce maps of forest cover history (disturbance and recovery) at district and </a:t>
            </a:r>
            <a:r>
              <a:rPr lang="en-GB" sz="2600" dirty="0" smtClean="0"/>
              <a:t>Village Development Committee (VDC) </a:t>
            </a:r>
            <a:r>
              <a:rPr lang="en-GB" sz="2600" dirty="0"/>
              <a:t>scales.</a:t>
            </a:r>
            <a:endParaRPr lang="en-US" sz="2600" dirty="0"/>
          </a:p>
          <a:p>
            <a:pPr lvl="0"/>
            <a:r>
              <a:rPr lang="en-GB" sz="2600" dirty="0"/>
              <a:t>Integrate forest dynamics data with demographic and socioeconomic data from the Central Bureau of Statistics to identify physiographic and socioeconomic variables associated with forest dynamics at district and VDC scales.</a:t>
            </a:r>
            <a:endParaRPr lang="en-US" sz="2600" dirty="0"/>
          </a:p>
          <a:p>
            <a:pPr lvl="0"/>
            <a:r>
              <a:rPr lang="en-GB" sz="2600" dirty="0"/>
              <a:t>Quantify how the geographic distribution of economic migration and remittances are correlated with spatially-explicit forest cover dynamics</a:t>
            </a:r>
            <a:r>
              <a:rPr lang="en-GB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801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At the local scale, specific research objectives include:</a:t>
            </a:r>
            <a:endParaRPr lang="en-US" dirty="0"/>
          </a:p>
          <a:p>
            <a:pPr lvl="0"/>
            <a:r>
              <a:rPr lang="en-US" dirty="0"/>
              <a:t>Identify a sample of sites mapped as showing forest regrowth or stagnation through this period for more intensive study. </a:t>
            </a:r>
          </a:p>
          <a:p>
            <a:pPr lvl="0"/>
            <a:r>
              <a:rPr lang="en-US" dirty="0"/>
              <a:t>Conduct focus group discussions and household interviews in these sample sites to examine how forest management practices, economic migration, and remittances have changed.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"/>
            <a:ext cx="6629400" cy="60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77424" y="6057900"/>
            <a:ext cx="6647387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Methodological Work Flow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251650" y="858933"/>
            <a:ext cx="6703650" cy="5180400"/>
          </a:xfrm>
          <a:custGeom>
            <a:avLst/>
            <a:gdLst/>
            <a:ahLst/>
            <a:cxnLst/>
            <a:rect l="0" t="0" r="0" b="0"/>
            <a:pathLst>
              <a:path w="268146" h="155412" extrusionOk="0">
                <a:moveTo>
                  <a:pt x="0" y="0"/>
                </a:moveTo>
                <a:lnTo>
                  <a:pt x="118371" y="0"/>
                </a:lnTo>
                <a:lnTo>
                  <a:pt x="118371" y="8858"/>
                </a:lnTo>
                <a:lnTo>
                  <a:pt x="268146" y="8858"/>
                </a:lnTo>
                <a:lnTo>
                  <a:pt x="268146" y="82135"/>
                </a:lnTo>
                <a:lnTo>
                  <a:pt x="143333" y="82135"/>
                </a:lnTo>
                <a:lnTo>
                  <a:pt x="143333" y="155412"/>
                </a:lnTo>
                <a:lnTo>
                  <a:pt x="0" y="155412"/>
                </a:lnTo>
                <a:close/>
              </a:path>
            </a:pathLst>
          </a:cu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Analytical framework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311700" y="951333"/>
            <a:ext cx="2765400" cy="1039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Topographic correction (TC)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Review TC literature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Select 7 TC methods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311700" y="2387633"/>
            <a:ext cx="2765400" cy="1418000"/>
          </a:xfrm>
          <a:prstGeom prst="rect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Seasonal image composition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Minimize seasonality &amp; maximize pixel count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Build seasonal composites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311700" y="4202733"/>
            <a:ext cx="2765400" cy="1601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TC evaluation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Evaluate each composite and TC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Determine best TC for each wavelength / band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3376450" y="1245700"/>
            <a:ext cx="3525900" cy="2236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LandTrendr annual change mapping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Input seasonal composites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Assess effect of TC and wavelength on classification accuracy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Output forest dynamics map based on best performing TC &amp; wavelength</a:t>
            </a:r>
          </a:p>
          <a:p>
            <a:pPr marL="457200" indent="-228600">
              <a:buClr>
                <a:srgbClr val="000000"/>
              </a:buClr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Assess spatio-temporal dynamics</a:t>
            </a:r>
          </a:p>
        </p:txBody>
      </p:sp>
      <p:cxnSp>
        <p:nvCxnSpPr>
          <p:cNvPr id="301" name="Shape 301"/>
          <p:cNvCxnSpPr>
            <a:stCxn id="297" idx="2"/>
            <a:endCxn id="298" idx="0"/>
          </p:cNvCxnSpPr>
          <p:nvPr/>
        </p:nvCxnSpPr>
        <p:spPr>
          <a:xfrm>
            <a:off x="1694400" y="1990533"/>
            <a:ext cx="0" cy="3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2" name="Shape 302"/>
          <p:cNvCxnSpPr>
            <a:stCxn id="298" idx="2"/>
            <a:endCxn id="299" idx="0"/>
          </p:cNvCxnSpPr>
          <p:nvPr/>
        </p:nvCxnSpPr>
        <p:spPr>
          <a:xfrm>
            <a:off x="1694400" y="3805633"/>
            <a:ext cx="0" cy="3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3" name="Shape 303"/>
          <p:cNvCxnSpPr>
            <a:stCxn id="299" idx="3"/>
          </p:cNvCxnSpPr>
          <p:nvPr/>
        </p:nvCxnSpPr>
        <p:spPr>
          <a:xfrm rot="10800000" flipH="1">
            <a:off x="3077100" y="3495533"/>
            <a:ext cx="622800" cy="1508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4" name="Shape 304"/>
          <p:cNvSpPr txBox="1"/>
          <p:nvPr/>
        </p:nvSpPr>
        <p:spPr>
          <a:xfrm>
            <a:off x="3982150" y="3878400"/>
            <a:ext cx="4146300" cy="2236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Field data collection</a:t>
            </a:r>
          </a:p>
          <a:p>
            <a:pPr marL="457200" indent="-228600">
              <a:buClr>
                <a:srgbClr val="000000"/>
              </a:buClr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Link forest cover dynamics with village- and community forest-level interview data</a:t>
            </a:r>
          </a:p>
          <a:p>
            <a:pPr marL="457200" indent="-228600">
              <a:buFontTx/>
              <a:buChar char="●"/>
            </a:pPr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Determine change drivers using independent spatial variables (census, forest user group data, etc.) within spatial modeling framework</a:t>
            </a:r>
          </a:p>
        </p:txBody>
      </p:sp>
      <p:cxnSp>
        <p:nvCxnSpPr>
          <p:cNvPr id="305" name="Shape 305"/>
          <p:cNvCxnSpPr/>
          <p:nvPr/>
        </p:nvCxnSpPr>
        <p:spPr>
          <a:xfrm>
            <a:off x="4676250" y="3493333"/>
            <a:ext cx="0" cy="3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13</a:t>
            </a:fld>
            <a:endParaRPr lang="en-GB"/>
          </a:p>
        </p:txBody>
      </p:sp>
      <p:sp>
        <p:nvSpPr>
          <p:cNvPr id="307" name="Shape 307"/>
          <p:cNvSpPr txBox="1"/>
          <p:nvPr/>
        </p:nvSpPr>
        <p:spPr>
          <a:xfrm>
            <a:off x="7275575" y="1540933"/>
            <a:ext cx="1745400" cy="1601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000000"/>
                </a:solidFill>
                <a:cs typeface="Arial"/>
                <a:sym typeface="Arial"/>
              </a:rPr>
              <a:t>Timesync</a:t>
            </a:r>
          </a:p>
          <a:p>
            <a:r>
              <a:rPr lang="en-GB" sz="1400" kern="0">
                <a:solidFill>
                  <a:srgbClr val="000000"/>
                </a:solidFill>
                <a:cs typeface="Arial"/>
                <a:sym typeface="Arial"/>
              </a:rPr>
              <a:t>Perform expert visual interpretation at sample validation sites</a:t>
            </a:r>
          </a:p>
        </p:txBody>
      </p:sp>
      <p:cxnSp>
        <p:nvCxnSpPr>
          <p:cNvPr id="308" name="Shape 308"/>
          <p:cNvCxnSpPr/>
          <p:nvPr/>
        </p:nvCxnSpPr>
        <p:spPr>
          <a:xfrm>
            <a:off x="6881400" y="2240133"/>
            <a:ext cx="37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9" name="Shape 309"/>
          <p:cNvCxnSpPr/>
          <p:nvPr/>
        </p:nvCxnSpPr>
        <p:spPr>
          <a:xfrm flipH="1">
            <a:off x="6892500" y="2443333"/>
            <a:ext cx="369900" cy="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0" name="Shape 310"/>
          <p:cNvSpPr txBox="1"/>
          <p:nvPr/>
        </p:nvSpPr>
        <p:spPr>
          <a:xfrm>
            <a:off x="4092350" y="648067"/>
            <a:ext cx="3024000" cy="9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i="1" kern="0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performed in Google Earth Engine</a:t>
            </a:r>
          </a:p>
        </p:txBody>
      </p:sp>
    </p:spTree>
    <p:extLst>
      <p:ext uri="{BB962C8B-B14F-4D97-AF65-F5344CB8AC3E}">
        <p14:creationId xmlns:p14="http://schemas.microsoft.com/office/powerpoint/2010/main" val="35183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14</a:t>
            </a:fld>
            <a:endParaRPr lang="en-GB"/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311700" y="4404967"/>
            <a:ext cx="8520600" cy="179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/>
              <a:t>Mapping forest dynamics requires consistent seasonal observations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Clouds, cloud shadows, haze, and SLC-off data gaps limit the amount of valid pixels within individual images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i="1"/>
              <a:t>Seasonal image composition to obtain as many valid pixels as possible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17" name="Shape 31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03" y="505535"/>
            <a:ext cx="4788170" cy="400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790" y="505545"/>
            <a:ext cx="4852013" cy="400093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/>
          <p:nvPr/>
        </p:nvSpPr>
        <p:spPr>
          <a:xfrm>
            <a:off x="5371922" y="1634955"/>
            <a:ext cx="212700" cy="177200"/>
          </a:xfrm>
          <a:prstGeom prst="rect">
            <a:avLst/>
          </a:prstGeom>
          <a:solidFill>
            <a:srgbClr val="CCCCCC">
              <a:alpha val="53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320" name="Shape 320"/>
          <p:cNvCxnSpPr/>
          <p:nvPr/>
        </p:nvCxnSpPr>
        <p:spPr>
          <a:xfrm flipH="1">
            <a:off x="5481460" y="1988619"/>
            <a:ext cx="900" cy="14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1" name="Shape 321"/>
          <p:cNvSpPr/>
          <p:nvPr/>
        </p:nvSpPr>
        <p:spPr>
          <a:xfrm>
            <a:off x="7020232" y="1282545"/>
            <a:ext cx="696900" cy="2463200"/>
          </a:xfrm>
          <a:prstGeom prst="rect">
            <a:avLst/>
          </a:prstGeom>
          <a:solidFill>
            <a:srgbClr val="CCCCCC">
              <a:alpha val="53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5513273" y="1536755"/>
            <a:ext cx="1278899" cy="37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800" kern="0">
                <a:solidFill>
                  <a:srgbClr val="666666"/>
                </a:solidFill>
                <a:cs typeface="Arial"/>
                <a:sym typeface="Arial"/>
              </a:rPr>
              <a:t>Growing season</a:t>
            </a:r>
          </a:p>
        </p:txBody>
      </p:sp>
      <p:cxnSp>
        <p:nvCxnSpPr>
          <p:cNvPr id="323" name="Shape 323"/>
          <p:cNvCxnSpPr/>
          <p:nvPr/>
        </p:nvCxnSpPr>
        <p:spPr>
          <a:xfrm>
            <a:off x="7538400" y="1282548"/>
            <a:ext cx="0" cy="246336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4" name="Shape 324"/>
          <p:cNvSpPr txBox="1"/>
          <p:nvPr/>
        </p:nvSpPr>
        <p:spPr>
          <a:xfrm>
            <a:off x="5507107" y="1874552"/>
            <a:ext cx="1278899" cy="37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800" kern="0">
                <a:solidFill>
                  <a:srgbClr val="666666"/>
                </a:solidFill>
                <a:cs typeface="Arial"/>
                <a:sym typeface="Arial"/>
              </a:rPr>
              <a:t>Season peak</a:t>
            </a:r>
          </a:p>
        </p:txBody>
      </p:sp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1030850" y="220300"/>
            <a:ext cx="3072300" cy="1018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2000"/>
              <a:t>Landsat image availability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GB" sz="2000"/>
              <a:t>(13 footprints, Jul-Oct)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5298050" y="220300"/>
            <a:ext cx="3072300" cy="1018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000"/>
              <a:t>Average monthly forest NDVI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GB" sz="2000"/>
              <a:t>(1988-2016)</a:t>
            </a:r>
          </a:p>
        </p:txBody>
      </p:sp>
    </p:spTree>
    <p:extLst>
      <p:ext uri="{BB962C8B-B14F-4D97-AF65-F5344CB8AC3E}">
        <p14:creationId xmlns:p14="http://schemas.microsoft.com/office/powerpoint/2010/main" val="33786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" y="192000"/>
            <a:ext cx="2238045" cy="290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490" y="192019"/>
            <a:ext cx="2238045" cy="290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0775" y="192019"/>
            <a:ext cx="2238045" cy="29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6082" y="192020"/>
            <a:ext cx="2238044" cy="29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" y="3213681"/>
            <a:ext cx="2238045" cy="290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5460" y="3213667"/>
            <a:ext cx="2238044" cy="290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0775" y="3213683"/>
            <a:ext cx="2238045" cy="290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6082" y="3213742"/>
            <a:ext cx="2238044" cy="290943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153" y="157791"/>
            <a:ext cx="2181600" cy="54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Uncorrected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2320798" y="157791"/>
            <a:ext cx="2181600" cy="54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C-correction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4641554" y="157791"/>
            <a:ext cx="2181600" cy="54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SCS+C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6886082" y="157791"/>
            <a:ext cx="2181600" cy="54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Bin Tan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0" y="3202485"/>
            <a:ext cx="2181600" cy="5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Minnaert slope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2320798" y="3202485"/>
            <a:ext cx="2181600" cy="5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PBM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4641540" y="3202485"/>
            <a:ext cx="2181600" cy="5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VECA</a:t>
            </a:r>
          </a:p>
          <a:p>
            <a:endParaRPr sz="1600" b="1" kern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6886082" y="3202485"/>
            <a:ext cx="2181600" cy="5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600" b="1" kern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Statistical-Empirical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16</a:t>
            </a:fld>
            <a:endParaRPr lang="en-GB"/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371"/>
            <a:ext cx="8868748" cy="60972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9838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17</a:t>
            </a:fld>
            <a:endParaRPr lang="en-GB"/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629"/>
            <a:ext cx="8896036" cy="611603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6161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18</a:t>
            </a:fld>
            <a:endParaRPr lang="en-GB"/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r="13591" b="13778"/>
          <a:stretch/>
        </p:blipFill>
        <p:spPr>
          <a:xfrm>
            <a:off x="1470375" y="84633"/>
            <a:ext cx="2981422" cy="29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406" y="3263031"/>
            <a:ext cx="2981425" cy="29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4213" y="3263031"/>
            <a:ext cx="2981425" cy="29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1435975" y="5772267"/>
            <a:ext cx="614400" cy="4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2004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4619675" y="5718733"/>
            <a:ext cx="614400" cy="4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2016</a:t>
            </a:r>
          </a:p>
        </p:txBody>
      </p:sp>
      <p:pic>
        <p:nvPicPr>
          <p:cNvPr id="439" name="Shape 439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4223" y="84653"/>
            <a:ext cx="3362125" cy="297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1435975" y="2622667"/>
            <a:ext cx="614400" cy="4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400" b="1" ker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5228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Forest regeneration and loss 1990-2015</a:t>
            </a:r>
            <a:endParaRPr lang="en-US" sz="3200" b="1" dirty="0"/>
          </a:p>
        </p:txBody>
      </p:sp>
      <p:pic>
        <p:nvPicPr>
          <p:cNvPr id="2050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504"/>
            <a:ext cx="9144000" cy="46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Background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Nepal is a mountainous country composed of three distinct physiographic zones: the Himalayas, the Middle Hills (MH), and the </a:t>
            </a:r>
            <a:r>
              <a:rPr lang="en-US" dirty="0" err="1" smtClean="0"/>
              <a:t>Terai</a:t>
            </a:r>
            <a:r>
              <a:rPr lang="en-US" dirty="0" smtClean="0"/>
              <a:t> (lowland plains).</a:t>
            </a:r>
          </a:p>
          <a:p>
            <a:r>
              <a:rPr lang="en-US" dirty="0" smtClean="0"/>
              <a:t>The MH lie between 700 and 4,000 </a:t>
            </a:r>
            <a:r>
              <a:rPr lang="en-US" dirty="0" err="1" smtClean="0"/>
              <a:t>masl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MH include 40% of the country’s land area; 45% of its population, 68% of its forests, and 75% of its Community Forests (CFs).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regeneration and loss 1990-2015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11700" y="8254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9" name="Shape 249"/>
          <p:cNvSpPr txBox="1">
            <a:spLocks noGrp="1"/>
          </p:cNvSpPr>
          <p:nvPr>
            <p:ph type="sldNum" idx="4294967295"/>
          </p:nvPr>
        </p:nvSpPr>
        <p:spPr>
          <a:xfrm>
            <a:off x="8472457" y="63192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20</a:t>
            </a:fld>
            <a:endParaRPr lang="en-GB"/>
          </a:p>
        </p:txBody>
      </p:sp>
      <p:pic>
        <p:nvPicPr>
          <p:cNvPr id="3074" name="Picture 2" descr="C:\Users\foxj\Documents\MyData\NASA\Nepal\recovery_map_4footpri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5775960" cy="655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820529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Forest regeneration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loss 1990-2015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966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and Data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808184"/>
              </p:ext>
            </p:extLst>
          </p:nvPr>
        </p:nvGraphicFramePr>
        <p:xfrm>
          <a:off x="685800" y="1981201"/>
          <a:ext cx="7848598" cy="43105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53842"/>
                <a:gridCol w="1134501"/>
                <a:gridCol w="1731257"/>
                <a:gridCol w="1143000"/>
                <a:gridCol w="1178587"/>
                <a:gridCol w="1107411"/>
              </a:tblGrid>
              <a:tr h="457200"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sou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spc="1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mpl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il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ble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323215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thod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27305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spc="1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 of 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gg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opul</a:t>
                      </a:r>
                      <a:r>
                        <a:rPr lang="en-US" sz="1200" b="1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nsus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1981, 1991, 2001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2011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Ag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popul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tion,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64008" marR="26035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om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sid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spc="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 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d, 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Hous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hold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int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District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VDC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883">
                <a:tc>
                  <a:txBody>
                    <a:bodyPr/>
                    <a:lstStyle/>
                    <a:p>
                      <a:pPr marL="64008" marR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National Labor </a:t>
                      </a:r>
                      <a:r>
                        <a:rPr lang="en-US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Force Survey</a:t>
                      </a:r>
                      <a:endParaRPr lang="en-US" sz="12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1998, 2008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(800 PSUs)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Absentee members of households, migration, labor, remittances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Sample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VDCs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Hous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hold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int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VDC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453"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1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r>
                        <a:rPr lang="en-US" sz="1200" b="1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200" b="1" spc="1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spc="-2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ivi</a:t>
                      </a:r>
                      <a:r>
                        <a:rPr lang="en-US" sz="1200" b="1" spc="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 </a:t>
                      </a: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ds </a:t>
                      </a:r>
                      <a:r>
                        <a:rPr lang="en-US" sz="1200" b="1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b="1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b="1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2004, 2011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(500 PSUs)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opul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housin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in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om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du</a:t>
                      </a: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tion, sou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of</a:t>
                      </a:r>
                      <a:r>
                        <a:rPr lang="en-US" sz="1200" spc="1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200" spc="-5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and fuel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mple VD</a:t>
                      </a:r>
                      <a:r>
                        <a:rPr lang="en-US" sz="1200" spc="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Hous</a:t>
                      </a:r>
                      <a:r>
                        <a:rPr lang="en-US" sz="1200" spc="-5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hold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int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VDC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64008" marR="6223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National Community</a:t>
                      </a:r>
                      <a:r>
                        <a:rPr lang="en-US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Forest Census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1986-2012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102235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Date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formed, hectares, # households, # members, # women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National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11049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Listing of CF with </a:t>
                      </a:r>
                      <a:r>
                        <a:rPr lang="en-US" sz="120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DoF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ward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7987"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tm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1986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1996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43815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nd u</a:t>
                      </a:r>
                      <a:r>
                        <a:rPr lang="en-US" sz="1200" spc="1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l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nd 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spc="1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spc="1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200" spc="-2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spc="1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spc="2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200" spc="-2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topo</a:t>
                      </a: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200" spc="1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spc="2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200" spc="-2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spc="-5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tion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marL="64008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spc="-5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14" y="1371600"/>
            <a:ext cx="515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Acquire national databases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763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description of 2011 census data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8520600" cy="45552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72452"/>
              </p:ext>
            </p:extLst>
          </p:nvPr>
        </p:nvGraphicFramePr>
        <p:xfrm>
          <a:off x="381000" y="1447800"/>
          <a:ext cx="8534400" cy="5029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121"/>
                <a:gridCol w="957513"/>
                <a:gridCol w="1000527"/>
                <a:gridCol w="1029515"/>
                <a:gridCol w="957513"/>
                <a:gridCol w="1343698"/>
                <a:gridCol w="957513"/>
              </a:tblGrid>
              <a:tr h="275089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Descriptive Statistics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8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Minimum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Maximum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Std. Deviation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Variance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house owners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.26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.9362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.09181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.008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8127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house foundation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.93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.0539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.13956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wall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.93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.0685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.14853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roof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.90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.0475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.13628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water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.7556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.20215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.041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cook fuels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.96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.0719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.16431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.027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fraction modern lighting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.6811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.24486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.060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fraction modern toilet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2074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.00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.3743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.25969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.067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modern appliances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.98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.7768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.13255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fraction absent males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2074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.70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.2011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.12944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fraction males in school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2074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.06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.94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.7769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.07507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.006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fraction females in school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2074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.18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.87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.6859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.06991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.005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fraction males in workforce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2074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.37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.78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.5335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.06037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.004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508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fraction females in workforce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2074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.48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.74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.6046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.04755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.002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834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Valid N (</a:t>
                      </a:r>
                      <a:r>
                        <a:rPr lang="en-US" sz="900" dirty="0" err="1">
                          <a:effectLst/>
                        </a:rPr>
                        <a:t>listwise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6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Toilets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33" y="1981200"/>
            <a:ext cx="4041775" cy="368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9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Community forestry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5" y="2114560"/>
            <a:ext cx="4041775" cy="31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2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remittances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2098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13" y="2171700"/>
            <a:ext cx="4419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6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28" y="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Migration patterns 2001-2010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25432"/>
            <a:ext cx="8756100" cy="603256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04329"/>
            <a:ext cx="6851656" cy="61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21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734020"/>
            <a:ext cx="18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Migration to India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712827"/>
            <a:ext cx="20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 India Migration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0117" y="23299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5352" y="43873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6762" y="63362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15" y="3116263"/>
            <a:ext cx="1153925" cy="129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conflict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45" y="1362135"/>
            <a:ext cx="3802342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2800" y="1781144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1996-2001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3686145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2002-2006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14" y="4954555"/>
            <a:ext cx="2095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Conflict Intensity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(Deaths per 1000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population)</a:t>
            </a:r>
          </a:p>
          <a:p>
            <a:endParaRPr 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67" y="4953782"/>
            <a:ext cx="648395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00" y="4876710"/>
            <a:ext cx="1055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0-0.5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0.5-1.0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1.0-2.0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2.0-4.0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% women who own assets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5" y="1905000"/>
            <a:ext cx="40417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FF00"/>
                </a:solidFill>
              </a:rPr>
              <a:t>The Middle Hills </a:t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3100" b="1" dirty="0" smtClean="0">
                <a:solidFill>
                  <a:srgbClr val="FFFF00"/>
                </a:solidFill>
              </a:rPr>
              <a:t>The </a:t>
            </a:r>
            <a:r>
              <a:rPr lang="en-US" sz="3100" b="1" dirty="0">
                <a:solidFill>
                  <a:srgbClr val="FFFF00"/>
                </a:solidFill>
              </a:rPr>
              <a:t>39 districts we </a:t>
            </a:r>
            <a:r>
              <a:rPr lang="en-US" sz="3100" b="1" dirty="0" smtClean="0">
                <a:solidFill>
                  <a:srgbClr val="FFFF00"/>
                </a:solidFill>
              </a:rPr>
              <a:t>are studying </a:t>
            </a:r>
            <a:r>
              <a:rPr lang="en-US" sz="3100" b="1" dirty="0">
                <a:solidFill>
                  <a:srgbClr val="FFFF00"/>
                </a:solidFill>
              </a:rPr>
              <a:t>are outlined in black.</a:t>
            </a: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4" y="1600201"/>
            <a:ext cx="791643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98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14" y="2079016"/>
            <a:ext cx="4041775" cy="323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millet production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Middle Hills scale hypotheses: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 change and paddy production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Temp\Temp1_MapsJeffApril.zip\recovery_map_4footpr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2700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511912" cy="338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0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At the local scale, specific research objectives include:</a:t>
            </a:r>
            <a:endParaRPr lang="en-US" dirty="0"/>
          </a:p>
          <a:p>
            <a:pPr lvl="0"/>
            <a:r>
              <a:rPr lang="en-US" dirty="0"/>
              <a:t>Identify a sample of sites mapped as showing forest regrowth or stagnation through this period for more intensive study. </a:t>
            </a:r>
          </a:p>
          <a:p>
            <a:pPr lvl="0"/>
            <a:r>
              <a:rPr lang="en-US" dirty="0"/>
              <a:t>Conduct focus group discussions and household interviews in these sample sites to examine how forest management practices, economic migration, and remittances have changed.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77" y="52533"/>
            <a:ext cx="8153400" cy="71596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Scale Field Work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Temp\Temp1_MapsJeffApril.zip\CaseStudyDistric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5" y="700400"/>
            <a:ext cx="8799444" cy="36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55" y="4351520"/>
            <a:ext cx="86826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Chhetri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R. and T.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Pandy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1992.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User Group Forestry in the Far-Western Region of 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Nepal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Kathmandu: ICIMOD.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Chhetri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R., et al. 1996.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Nepal Austral Forestry Project: Social Economic Impact 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Study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Canberra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AusAid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Fox, J. 2016. Community forestry, labor migration, and agrarian change in a Nepali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village: 1980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2010.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Journal of Peasant Studies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Metz. J. 1994. Forest product use at an upper elevation village in Nepal.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18:3: 371-390. </a:t>
            </a:r>
          </a:p>
          <a:p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810000" y="2133600"/>
            <a:ext cx="457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26508" y="1916668"/>
            <a:ext cx="87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Mygadi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100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34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74" name="Picture 2" descr="C:\Users\foxj\Pictures\Nepal Pics June 21-23\DSC0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1" y="990600"/>
            <a:ext cx="4800600" cy="566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TimeSync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validation of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LandTrendr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outputs</a:t>
            </a:r>
          </a:p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 forest cover change maps</a:t>
            </a:r>
          </a:p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field interviews in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Sindu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Palchok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Kabhre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Palanchok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Districts April 7-21</a:t>
            </a:r>
          </a:p>
          <a:p>
            <a:pPr lvl="0">
              <a:lnSpc>
                <a:spcPct val="114000"/>
              </a:lnSpc>
            </a:pPr>
            <a:endParaRPr lang="en-GB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truthing field data collection in late </a:t>
            </a:r>
            <a:r>
              <a:rPr lang="en-GB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field interviews in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Baitadi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Accham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Districts fall of 2017</a:t>
            </a:r>
          </a:p>
          <a:p>
            <a:pPr marL="457200" lvl="0" indent="-228600">
              <a:lnSpc>
                <a:spcPct val="114000"/>
              </a:lnSpc>
              <a:spcBef>
                <a:spcPts val="600"/>
              </a:spcBef>
              <a:buChar char="-"/>
            </a:pPr>
            <a:r>
              <a:rPr lang="en-GB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socio-economic and remote sensing 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</a:t>
            </a:r>
            <a:r>
              <a:rPr lang="en-GB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socio-spatial </a:t>
            </a: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Shape 476"/>
          <p:cNvSpPr/>
          <p:nvPr/>
        </p:nvSpPr>
        <p:spPr>
          <a:xfrm>
            <a:off x="2502025" y="1143000"/>
            <a:ext cx="564600" cy="1865200"/>
          </a:xfrm>
          <a:prstGeom prst="leftBrace">
            <a:avLst>
              <a:gd name="adj1" fmla="val 56946"/>
              <a:gd name="adj2" fmla="val 5403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5" tIns="91425" rIns="91425" bIns="91425" anchor="ctr" anchorCtr="0">
            <a:noAutofit/>
          </a:bodyPr>
          <a:lstStyle/>
          <a:p>
            <a:endParaRPr sz="1400" b="1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8" name="Shape 476"/>
          <p:cNvSpPr/>
          <p:nvPr/>
        </p:nvSpPr>
        <p:spPr>
          <a:xfrm>
            <a:off x="2502025" y="3962400"/>
            <a:ext cx="564600" cy="1865200"/>
          </a:xfrm>
          <a:prstGeom prst="leftBrace">
            <a:avLst>
              <a:gd name="adj1" fmla="val 56946"/>
              <a:gd name="adj2" fmla="val 5403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5" tIns="91425" rIns="91425" bIns="91425" anchor="ctr" anchorCtr="0">
            <a:noAutofit/>
          </a:bodyPr>
          <a:lstStyle/>
          <a:p>
            <a:endParaRPr sz="1400" b="1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506" y="1905000"/>
            <a:ext cx="1707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kern="0" dirty="0">
                <a:solidFill>
                  <a:srgbClr val="FFFF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Immediate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0137" y="4571834"/>
            <a:ext cx="1641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kern="0" dirty="0">
                <a:solidFill>
                  <a:srgbClr val="FFFF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Near-term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1826" y="34409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100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35</a:t>
            </a:fld>
            <a:endParaRPr lang="en-GB"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0" name="Picture 2" descr="C:\Users\foxj\Pictures\Nepal Pics June 21-23\DSC0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1066800"/>
            <a:ext cx="3205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Thank You!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867400"/>
            <a:ext cx="47003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kern="0" dirty="0">
                <a:solidFill>
                  <a:srgbClr val="FFFF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foxj@eastwestcenter.org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3391711"/>
            <a:ext cx="3381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Dr. Ram </a:t>
            </a:r>
            <a:r>
              <a:rPr lang="en-US" sz="2400" b="1" dirty="0" err="1" smtClean="0">
                <a:solidFill>
                  <a:srgbClr val="FFFF00"/>
                </a:solidFill>
              </a:rPr>
              <a:t>Chhetri</a:t>
            </a:r>
            <a:r>
              <a:rPr lang="en-US" sz="2400" b="1" dirty="0" smtClean="0">
                <a:solidFill>
                  <a:srgbClr val="FFFF00"/>
                </a:solidFill>
              </a:rPr>
              <a:t>, Co-I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Resources Himalaya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Forests account for upwards of 40% of Nepal’s national land area (5.5 m ha).</a:t>
            </a:r>
          </a:p>
          <a:p>
            <a:r>
              <a:rPr lang="en-US" dirty="0" smtClean="0"/>
              <a:t>In 1988 the Department of Forests (</a:t>
            </a:r>
            <a:r>
              <a:rPr lang="en-US" dirty="0" err="1" smtClean="0"/>
              <a:t>DoF</a:t>
            </a:r>
            <a:r>
              <a:rPr lang="en-US" dirty="0" smtClean="0"/>
              <a:t>) identified 61% of the nation’s forest that could be transferred to local communities for management.</a:t>
            </a:r>
          </a:p>
          <a:p>
            <a:r>
              <a:rPr lang="en-US" dirty="0" smtClean="0"/>
              <a:t>Today, Community Forests occupy near 23% of Nepal’s total forest area and involve over 18,000 CF user groups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4617" y="304800"/>
            <a:ext cx="270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Background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8767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Nepal, out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migration from rural areas for improved economic opportunities is frequently cited as a driver of socioeconomic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Today 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about four million migrants – one-third of the working male population – and foreign remittances constitute a quarter of the income of all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households.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2016, 32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of the GDP was drawn from remittances, a figure that does not include remittances from India and undocumented or informal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sources.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4617" y="304800"/>
            <a:ext cx="270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Background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5029200"/>
          </a:xfrm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February 1996,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Unified Community Party of Nepal (Maoist) started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bid to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the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parliamentary monarchy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with a people's new democratic republic, through a Maoist revolutionary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strategy.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2008, the monarchy was formally abolished; by 2012, fighting had ceased and Maoist military units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were integrated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into the Nepali army.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 post-Maoist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period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there have been no elected local governments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absence of elected local government means that Nepal’s VDCs rely heavily on their Government-appointed secretaries.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4617" y="304800"/>
            <a:ext cx="270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Background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Problem Statement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spatially-explicit impacts of this hypothesized forest transition have not been documented in part because of the difficulty of mapping forest cover in mountainous environments.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Topographic effects, e.g., shading, presence of clouds, snow, and ice, and inaccessibility for ground truth data collection.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Socioeconomic Hypotheses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8520600" cy="4555200"/>
          </a:xfrm>
        </p:spPr>
        <p:txBody>
          <a:bodyPr>
            <a:normAutofit/>
          </a:bodyPr>
          <a:lstStyle/>
          <a:p>
            <a:r>
              <a:rPr lang="en-US" dirty="0" smtClean="0"/>
              <a:t>Forest regeneration will be positively associated with area under CF</a:t>
            </a:r>
          </a:p>
          <a:p>
            <a:r>
              <a:rPr lang="en-US" dirty="0" smtClean="0"/>
              <a:t>Forest regeneration will be positively associated with remittance income.</a:t>
            </a:r>
          </a:p>
          <a:p>
            <a:r>
              <a:rPr lang="en-US" dirty="0" smtClean="0"/>
              <a:t>Forest regeneration will be negatively associated with Maoist conflict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8520600" cy="4555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Forest regeneration will be associated with socioeconomic variables including income, source of income, number of people per household, education, gender, number of livestock, etc.</a:t>
            </a:r>
          </a:p>
          <a:p>
            <a:r>
              <a:rPr lang="en-US" dirty="0" smtClean="0"/>
              <a:t>Forest regeneration will be associated with biophysical and spatial variables including aspect, slope, elevation, distance from markets, etc.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1396</Words>
  <Application>Microsoft Office PowerPoint</Application>
  <PresentationFormat>On-screen Show (4:3)</PresentationFormat>
  <Paragraphs>318</Paragraphs>
  <Slides>35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Office Theme</vt:lpstr>
      <vt:lpstr>simple-light-2</vt:lpstr>
      <vt:lpstr>1_simple-light-2</vt:lpstr>
      <vt:lpstr>2_simple-light-2</vt:lpstr>
      <vt:lpstr>4_simple-light-2</vt:lpstr>
      <vt:lpstr>5_simple-light-2</vt:lpstr>
      <vt:lpstr>6_simple-light-2</vt:lpstr>
      <vt:lpstr>1_Office Theme</vt:lpstr>
      <vt:lpstr>7_simple-light-2</vt:lpstr>
      <vt:lpstr>2_Office Theme</vt:lpstr>
      <vt:lpstr>3_simple-light-2</vt:lpstr>
      <vt:lpstr>PowerPoint Presentation</vt:lpstr>
      <vt:lpstr>Background</vt:lpstr>
      <vt:lpstr>The Middle Hills  The 39 districts we are studying are outlined in black. </vt:lpstr>
      <vt:lpstr>PowerPoint Presentation</vt:lpstr>
      <vt:lpstr>PowerPoint Presentation</vt:lpstr>
      <vt:lpstr>PowerPoint Presentation</vt:lpstr>
      <vt:lpstr>Problem Statement </vt:lpstr>
      <vt:lpstr>Socioeconomic Hypotheses</vt:lpstr>
      <vt:lpstr>Hypotheses</vt:lpstr>
      <vt:lpstr>Project Objectives</vt:lpstr>
      <vt:lpstr>Project Objectives</vt:lpstr>
      <vt:lpstr>PowerPoint Presentation</vt:lpstr>
      <vt:lpstr>Analytical framework</vt:lpstr>
      <vt:lpstr>Landsat image availability (13 footprints, Jul-Oct)</vt:lpstr>
      <vt:lpstr>PowerPoint Presentation</vt:lpstr>
      <vt:lpstr>PowerPoint Presentation</vt:lpstr>
      <vt:lpstr>PowerPoint Presentation</vt:lpstr>
      <vt:lpstr>PowerPoint Presentation</vt:lpstr>
      <vt:lpstr>Forest regeneration and loss 1990-2015</vt:lpstr>
      <vt:lpstr>Forest regeneration and loss 1990-2015</vt:lpstr>
      <vt:lpstr>PowerPoint Presentation</vt:lpstr>
      <vt:lpstr>Methods and Data</vt:lpstr>
      <vt:lpstr>Preliminary description of 2011 census data</vt:lpstr>
      <vt:lpstr>Middle Hills scale hypotheses:  Forest change and Toilets</vt:lpstr>
      <vt:lpstr>Middle Hills scale hypotheses:  Forest change and Community forestry</vt:lpstr>
      <vt:lpstr>Middle Hills scale hypotheses:  Forest change and remittances</vt:lpstr>
      <vt:lpstr>Migration patterns 2001-2010</vt:lpstr>
      <vt:lpstr>Middle Hills scale hypotheses:  Forest change and conflict</vt:lpstr>
      <vt:lpstr>Middle Hills scale hypotheses:  Forest change and % women who own assets</vt:lpstr>
      <vt:lpstr>Middle Hills scale hypotheses:  Forest change and millet production</vt:lpstr>
      <vt:lpstr>Middle Hills scale hypotheses:  Forest change and paddy production</vt:lpstr>
      <vt:lpstr>Project Objectives</vt:lpstr>
      <vt:lpstr>Local Scale Field Work</vt:lpstr>
      <vt:lpstr>PowerPoint Presentation</vt:lpstr>
      <vt:lpstr>PowerPoint Presentation</vt:lpstr>
    </vt:vector>
  </TitlesOfParts>
  <Company>EAST-WEST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Fox</dc:creator>
  <cp:lastModifiedBy>Jefferson Fox</cp:lastModifiedBy>
  <cp:revision>39</cp:revision>
  <dcterms:created xsi:type="dcterms:W3CDTF">2017-04-06T01:29:29Z</dcterms:created>
  <dcterms:modified xsi:type="dcterms:W3CDTF">2017-04-10T19:41:38Z</dcterms:modified>
</cp:coreProperties>
</file>