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xlsx" ContentType="application/vnd.openxmlformats-officedocument.spreadsheetml.sheet"/>
  <Default Extension="tiff" ContentType="image/tiff"/>
  <Default Extension="vml" ContentType="application/vnd.openxmlformats-officedocument.vmlDrawing"/>
  <Default Extension="mov" ContentType="video/quicktime"/>
  <Default Extension="rels" ContentType="application/vnd.openxmlformats-package.relationships+xm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424" r:id="rId3"/>
    <p:sldId id="425" r:id="rId4"/>
    <p:sldId id="329" r:id="rId5"/>
    <p:sldId id="409" r:id="rId6"/>
    <p:sldId id="349" r:id="rId7"/>
    <p:sldId id="328" r:id="rId8"/>
    <p:sldId id="359" r:id="rId9"/>
    <p:sldId id="360" r:id="rId10"/>
    <p:sldId id="381" r:id="rId11"/>
    <p:sldId id="319" r:id="rId12"/>
    <p:sldId id="392" r:id="rId13"/>
    <p:sldId id="357" r:id="rId14"/>
    <p:sldId id="313" r:id="rId15"/>
    <p:sldId id="367" r:id="rId16"/>
    <p:sldId id="307" r:id="rId17"/>
    <p:sldId id="369" r:id="rId18"/>
    <p:sldId id="419" r:id="rId19"/>
    <p:sldId id="420" r:id="rId20"/>
    <p:sldId id="418" r:id="rId21"/>
    <p:sldId id="266" r:id="rId22"/>
    <p:sldId id="343" r:id="rId23"/>
    <p:sldId id="378" r:id="rId24"/>
    <p:sldId id="413" r:id="rId25"/>
    <p:sldId id="403" r:id="rId26"/>
    <p:sldId id="421" r:id="rId27"/>
    <p:sldId id="400" r:id="rId28"/>
    <p:sldId id="398" r:id="rId29"/>
    <p:sldId id="404" r:id="rId30"/>
    <p:sldId id="412" r:id="rId31"/>
    <p:sldId id="410" r:id="rId32"/>
    <p:sldId id="423" r:id="rId33"/>
    <p:sldId id="414" r:id="rId34"/>
    <p:sldId id="415" r:id="rId35"/>
    <p:sldId id="422" r:id="rId36"/>
    <p:sldId id="401" r:id="rId37"/>
    <p:sldId id="365" r:id="rId38"/>
    <p:sldId id="426" r:id="rId39"/>
    <p:sldId id="363" r:id="rId40"/>
    <p:sldId id="364" r:id="rId41"/>
    <p:sldId id="411" r:id="rId42"/>
    <p:sldId id="408" r:id="rId43"/>
    <p:sldId id="269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842"/>
    <p:restoredTop sz="94677"/>
  </p:normalViewPr>
  <p:slideViewPr>
    <p:cSldViewPr snapToObjects="1">
      <p:cViewPr>
        <p:scale>
          <a:sx n="85" d="100"/>
          <a:sy n="85" d="100"/>
        </p:scale>
        <p:origin x="144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/C:\Documents%20and%20Settings\mkinglee\Desktop\+Publications\ProgramStats.xlsx" TargetMode="External"/><Relationship Id="rId3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3600" b="0">
                <a:solidFill>
                  <a:srgbClr val="FFFF00"/>
                </a:solidFill>
              </a:defRPr>
            </a:pPr>
            <a:r>
              <a:rPr lang="en-US" sz="3600" b="0" smtClean="0">
                <a:solidFill>
                  <a:srgbClr val="FFFF00"/>
                </a:solidFill>
              </a:rPr>
              <a:t>LCLUC Program</a:t>
            </a:r>
            <a:r>
              <a:rPr lang="en-US" sz="3600" b="0" baseline="0" smtClean="0">
                <a:solidFill>
                  <a:srgbClr val="FFFF00"/>
                </a:solidFill>
              </a:rPr>
              <a:t> Content</a:t>
            </a:r>
            <a:endParaRPr lang="en-US" sz="3600" b="0">
              <a:solidFill>
                <a:srgbClr val="FFFF00"/>
              </a:solidFill>
            </a:endParaRPr>
          </a:p>
        </c:rich>
      </c:tx>
      <c:layout>
        <c:manualLayout>
          <c:xMode val="edge"/>
          <c:yMode val="edge"/>
          <c:x val="0.265888560804899"/>
          <c:y val="0.054421768707483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0161198711965999"/>
                  <c:y val="0.129866195297016"/>
                </c:manualLayout>
              </c:layout>
              <c:tx>
                <c:rich>
                  <a:bodyPr/>
                  <a:lstStyle/>
                  <a:p>
                    <a:r>
                      <a:rPr lang="ro-RO">
                        <a:solidFill>
                          <a:srgbClr val="000000"/>
                        </a:solidFill>
                      </a:rPr>
                      <a:t>Vuln./ </a:t>
                    </a:r>
                  </a:p>
                  <a:p>
                    <a:r>
                      <a:rPr lang="ro-RO">
                        <a:solidFill>
                          <a:srgbClr val="000000"/>
                        </a:solidFill>
                      </a:rPr>
                      <a:t>Adapt.
4%</a:t>
                    </a:r>
                    <a:endParaRPr lang="ro-RO">
                      <a:solidFill>
                        <a:srgbClr val="FFFFFF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366296331225315"/>
                  <c:y val="0.058781652293463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538057915669"/>
                  <c:y val="0.118116806827718"/>
                </c:manualLayout>
              </c:layout>
              <c:tx>
                <c:rich>
                  <a:bodyPr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  <a:p>
                    <a:r>
                      <a:rPr lang="en-US" smtClean="0">
                        <a:solidFill>
                          <a:srgbClr val="000000"/>
                        </a:solidFill>
                      </a:rPr>
                      <a:t>Climate </a:t>
                    </a:r>
                    <a:r>
                      <a:rPr lang="en-US">
                        <a:solidFill>
                          <a:srgbClr val="000000"/>
                        </a:solidFill>
                      </a:rPr>
                      <a:t>Variability </a:t>
                    </a:r>
                    <a:endParaRPr lang="en-US" smtClean="0">
                      <a:solidFill>
                        <a:srgbClr val="000000"/>
                      </a:solidFill>
                    </a:endParaRPr>
                  </a:p>
                  <a:p>
                    <a:r>
                      <a:rPr lang="en-US" smtClean="0">
                        <a:solidFill>
                          <a:srgbClr val="000000"/>
                        </a:solidFill>
                      </a:rPr>
                      <a:t>and </a:t>
                    </a:r>
                    <a:r>
                      <a:rPr lang="en-US">
                        <a:solidFill>
                          <a:srgbClr val="000000"/>
                        </a:solidFill>
                      </a:rPr>
                      <a:t>Change
6%</a:t>
                    </a:r>
                    <a:endParaRPr lang="en-US">
                      <a:solidFill>
                        <a:srgbClr val="FFFFFF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675465856836327"/>
                  <c:y val="0.05417494241791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43154512036342"/>
                  <c:y val="-0.24517006802721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18624617806698"/>
                  <c:y val="-0.12376467227310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223928490215481"/>
                  <c:y val="0.0023449925902118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15025703240734"/>
                  <c:y val="0.17594172157051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152296914161079"/>
                  <c:y val="0.1891170746513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'Program Funding'!$B$2:$B$10</c:f>
              <c:strCache>
                <c:ptCount val="9"/>
                <c:pt idx="0">
                  <c:v>Vulnerability, Adaptation</c:v>
                </c:pt>
                <c:pt idx="1">
                  <c:v>Synthesis Studies</c:v>
                </c:pt>
                <c:pt idx="2">
                  <c:v>Climate Variability and Change</c:v>
                </c:pt>
                <c:pt idx="3">
                  <c:v>Water and Energy Cycle Impacts</c:v>
                </c:pt>
                <c:pt idx="4">
                  <c:v>Ecosystems and Biodiversity Impacts</c:v>
                </c:pt>
                <c:pt idx="5">
                  <c:v>Observations and Data/ Detection and Monitoring of LCLUC</c:v>
                </c:pt>
                <c:pt idx="6">
                  <c:v>Drivers of Change</c:v>
                </c:pt>
                <c:pt idx="7">
                  <c:v>Predictive Land Use Modeling</c:v>
                </c:pt>
                <c:pt idx="8">
                  <c:v>Carbon and Biogeochemical Cycle Impacts</c:v>
                </c:pt>
              </c:strCache>
            </c:strRef>
          </c:cat>
          <c:val>
            <c:numRef>
              <c:f>'Program Funding'!$C$2:$C$10</c:f>
              <c:numCache>
                <c:formatCode>General</c:formatCode>
                <c:ptCount val="9"/>
                <c:pt idx="0">
                  <c:v>19.0</c:v>
                </c:pt>
                <c:pt idx="1">
                  <c:v>21.0</c:v>
                </c:pt>
                <c:pt idx="2">
                  <c:v>29.0</c:v>
                </c:pt>
                <c:pt idx="3">
                  <c:v>35.0</c:v>
                </c:pt>
                <c:pt idx="4">
                  <c:v>36.0</c:v>
                </c:pt>
                <c:pt idx="5">
                  <c:v>130.0</c:v>
                </c:pt>
                <c:pt idx="6">
                  <c:v>52.0</c:v>
                </c:pt>
                <c:pt idx="7">
                  <c:v>68.0</c:v>
                </c:pt>
                <c:pt idx="8">
                  <c:v>84.0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718816878659398"/>
          <c:y val="0.0376155837638295"/>
          <c:w val="0.863912964785895"/>
          <c:h val="0.81218161521012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Sheet1!$B$39</c:f>
              <c:strCache>
                <c:ptCount val="1"/>
                <c:pt idx="0">
                  <c:v>NASA</c:v>
                </c:pt>
              </c:strCache>
            </c:strRef>
          </c:tx>
          <c:invertIfNegative val="0"/>
          <c:cat>
            <c:numRef>
              <c:f>Sheet1!$A$40:$A$49</c:f>
              <c:numCache>
                <c:formatCode>General</c:formatCode>
                <c:ptCount val="10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</c:numCache>
            </c:numRef>
          </c:cat>
          <c:val>
            <c:numRef>
              <c:f>Sheet1!$B$40:$B$49</c:f>
              <c:numCache>
                <c:formatCode>General</c:formatCode>
                <c:ptCount val="10"/>
                <c:pt idx="0">
                  <c:v>13.0</c:v>
                </c:pt>
                <c:pt idx="1">
                  <c:v>34.0</c:v>
                </c:pt>
                <c:pt idx="2">
                  <c:v>36.0</c:v>
                </c:pt>
                <c:pt idx="3">
                  <c:v>30.0</c:v>
                </c:pt>
                <c:pt idx="4">
                  <c:v>25.0</c:v>
                </c:pt>
                <c:pt idx="5">
                  <c:v>28.0</c:v>
                </c:pt>
                <c:pt idx="6">
                  <c:v>22.0</c:v>
                </c:pt>
                <c:pt idx="7">
                  <c:v>25.0</c:v>
                </c:pt>
                <c:pt idx="8">
                  <c:v>11.0</c:v>
                </c:pt>
                <c:pt idx="9">
                  <c:v>10.0</c:v>
                </c:pt>
              </c:numCache>
            </c:numRef>
          </c:val>
        </c:ser>
        <c:ser>
          <c:idx val="2"/>
          <c:order val="1"/>
          <c:tx>
            <c:strRef>
              <c:f>Sheet1!$C$39</c:f>
              <c:strCache>
                <c:ptCount val="1"/>
                <c:pt idx="0">
                  <c:v>Other Agencies/Countries</c:v>
                </c:pt>
              </c:strCache>
            </c:strRef>
          </c:tx>
          <c:invertIfNegative val="0"/>
          <c:cat>
            <c:numRef>
              <c:f>Sheet1!$A$40:$A$49</c:f>
              <c:numCache>
                <c:formatCode>General</c:formatCode>
                <c:ptCount val="10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</c:numCache>
            </c:numRef>
          </c:cat>
          <c:val>
            <c:numRef>
              <c:f>Sheet1!$C$40:$C$49</c:f>
              <c:numCache>
                <c:formatCode>General</c:formatCode>
                <c:ptCount val="10"/>
                <c:pt idx="0">
                  <c:v>13.0</c:v>
                </c:pt>
                <c:pt idx="1">
                  <c:v>38.0</c:v>
                </c:pt>
                <c:pt idx="2">
                  <c:v>51.0</c:v>
                </c:pt>
                <c:pt idx="3">
                  <c:v>57.0</c:v>
                </c:pt>
                <c:pt idx="4">
                  <c:v>54.0</c:v>
                </c:pt>
                <c:pt idx="5">
                  <c:v>47.0</c:v>
                </c:pt>
                <c:pt idx="6">
                  <c:v>28.0</c:v>
                </c:pt>
                <c:pt idx="7">
                  <c:v>29.0</c:v>
                </c:pt>
                <c:pt idx="8">
                  <c:v>20.0</c:v>
                </c:pt>
                <c:pt idx="9">
                  <c:v>17.0</c:v>
                </c:pt>
              </c:numCache>
            </c:numRef>
          </c:val>
        </c:ser>
        <c:ser>
          <c:idx val="3"/>
          <c:order val="2"/>
          <c:tx>
            <c:strRef>
              <c:f>Sheet1!$D$39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numRef>
              <c:f>Sheet1!$A$40:$A$49</c:f>
              <c:numCache>
                <c:formatCode>General</c:formatCode>
                <c:ptCount val="10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</c:numCache>
            </c:numRef>
          </c:cat>
          <c:val>
            <c:numRef>
              <c:f>Sheet1!$D$40:$D$49</c:f>
              <c:numCache>
                <c:formatCode>General</c:formatCode>
                <c:ptCount val="10"/>
                <c:pt idx="0">
                  <c:v>26.0</c:v>
                </c:pt>
                <c:pt idx="1">
                  <c:v>72.0</c:v>
                </c:pt>
                <c:pt idx="2">
                  <c:v>87.0</c:v>
                </c:pt>
                <c:pt idx="3">
                  <c:v>87.0</c:v>
                </c:pt>
                <c:pt idx="4">
                  <c:v>79.0</c:v>
                </c:pt>
                <c:pt idx="5">
                  <c:v>75.0</c:v>
                </c:pt>
                <c:pt idx="6">
                  <c:v>50.0</c:v>
                </c:pt>
                <c:pt idx="7">
                  <c:v>54.0</c:v>
                </c:pt>
                <c:pt idx="8">
                  <c:v>31.0</c:v>
                </c:pt>
                <c:pt idx="9">
                  <c:v>27.0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2364080"/>
        <c:axId val="113622096"/>
      </c:barChart>
      <c:catAx>
        <c:axId val="412364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en-US"/>
          </a:p>
        </c:txPr>
        <c:crossAx val="113622096"/>
        <c:crosses val="autoZero"/>
        <c:auto val="1"/>
        <c:lblAlgn val="ctr"/>
        <c:lblOffset val="100"/>
        <c:tickLblSkip val="2"/>
        <c:noMultiLvlLbl val="0"/>
      </c:catAx>
      <c:valAx>
        <c:axId val="113622096"/>
        <c:scaling>
          <c:orientation val="minMax"/>
          <c:max val="100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en-US"/>
          </a:p>
        </c:txPr>
        <c:crossAx val="412364080"/>
        <c:crosses val="autoZero"/>
        <c:crossBetween val="between"/>
        <c:majorUnit val="20.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50799E-9139-E248-A918-C052969705D5}" type="doc">
      <dgm:prSet loTypeId="urn:microsoft.com/office/officeart/2005/8/layout/radial6" loCatId="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3D64C25-D5D0-E940-8D29-91514C13ADA7}">
      <dgm:prSet phldrT="[Text]"/>
      <dgm:spPr/>
      <dgm:t>
        <a:bodyPr/>
        <a:lstStyle/>
        <a:p>
          <a:r>
            <a:rPr lang="en-US" smtClean="0"/>
            <a:t>LCLUC Theme</a:t>
          </a:r>
          <a:endParaRPr lang="en-US"/>
        </a:p>
      </dgm:t>
    </dgm:pt>
    <dgm:pt modelId="{6BB01945-EF0B-4940-ABE1-0E25487C8217}" type="parTrans" cxnId="{536857E4-9152-FB41-BAA0-F98143082032}">
      <dgm:prSet/>
      <dgm:spPr/>
      <dgm:t>
        <a:bodyPr/>
        <a:lstStyle/>
        <a:p>
          <a:endParaRPr lang="en-US"/>
        </a:p>
      </dgm:t>
    </dgm:pt>
    <dgm:pt modelId="{2C6FB266-8CB0-2C4C-BA80-C166E2CCB100}" type="sibTrans" cxnId="{536857E4-9152-FB41-BAA0-F98143082032}">
      <dgm:prSet/>
      <dgm:spPr/>
      <dgm:t>
        <a:bodyPr/>
        <a:lstStyle/>
        <a:p>
          <a:endParaRPr lang="en-US"/>
        </a:p>
      </dgm:t>
    </dgm:pt>
    <dgm:pt modelId="{F0194817-B868-774A-98F9-65814E36A627}" type="asst">
      <dgm:prSet phldrT="[Text]"/>
      <dgm:spPr/>
      <dgm:t>
        <a:bodyPr/>
        <a:lstStyle/>
        <a:p>
          <a:r>
            <a:rPr lang="en-US" smtClean="0"/>
            <a:t>SERVIR</a:t>
          </a:r>
          <a:endParaRPr lang="en-US"/>
        </a:p>
      </dgm:t>
    </dgm:pt>
    <dgm:pt modelId="{52E9C0C6-A84C-C847-89FB-1FE396CD6DEA}" type="parTrans" cxnId="{F57F9668-BAA2-F648-BB7D-9B37DB25833D}">
      <dgm:prSet/>
      <dgm:spPr/>
      <dgm:t>
        <a:bodyPr/>
        <a:lstStyle/>
        <a:p>
          <a:endParaRPr lang="en-US"/>
        </a:p>
      </dgm:t>
    </dgm:pt>
    <dgm:pt modelId="{6750D20A-6A65-8D48-87C1-B0A0DEE3D783}" type="sibTrans" cxnId="{F57F9668-BAA2-F648-BB7D-9B37DB25833D}">
      <dgm:prSet/>
      <dgm:spPr/>
      <dgm:t>
        <a:bodyPr/>
        <a:lstStyle/>
        <a:p>
          <a:endParaRPr lang="en-US"/>
        </a:p>
      </dgm:t>
    </dgm:pt>
    <dgm:pt modelId="{80C4FC3C-54B0-2043-89D1-D96CA6A12834}">
      <dgm:prSet phldrT="[Text]"/>
      <dgm:spPr/>
      <dgm:t>
        <a:bodyPr/>
        <a:lstStyle/>
        <a:p>
          <a:r>
            <a:rPr lang="en-US" smtClean="0"/>
            <a:t>GOFC-GOLD</a:t>
          </a:r>
          <a:endParaRPr lang="en-US"/>
        </a:p>
      </dgm:t>
    </dgm:pt>
    <dgm:pt modelId="{6E1EC9F9-54AB-9646-86DF-4281553977A7}" type="parTrans" cxnId="{1208E7D5-D662-7D4C-AA3A-25406BA82BD0}">
      <dgm:prSet/>
      <dgm:spPr/>
      <dgm:t>
        <a:bodyPr/>
        <a:lstStyle/>
        <a:p>
          <a:endParaRPr lang="en-US"/>
        </a:p>
      </dgm:t>
    </dgm:pt>
    <dgm:pt modelId="{6CF4C833-5672-0444-9D01-54AB02626DB8}" type="sibTrans" cxnId="{1208E7D5-D662-7D4C-AA3A-25406BA82BD0}">
      <dgm:prSet/>
      <dgm:spPr/>
      <dgm:t>
        <a:bodyPr/>
        <a:lstStyle/>
        <a:p>
          <a:endParaRPr lang="en-US"/>
        </a:p>
      </dgm:t>
    </dgm:pt>
    <dgm:pt modelId="{8FB54B3B-EE1C-AE40-942E-AD90881FE7BF}" type="asst">
      <dgm:prSet/>
      <dgm:spPr/>
      <dgm:t>
        <a:bodyPr/>
        <a:lstStyle/>
        <a:p>
          <a:r>
            <a:rPr lang="en-US" smtClean="0"/>
            <a:t>FAO</a:t>
          </a:r>
          <a:endParaRPr lang="en-US"/>
        </a:p>
      </dgm:t>
    </dgm:pt>
    <dgm:pt modelId="{78A65AAD-BF30-E241-8E08-39E0B490B191}" type="parTrans" cxnId="{D0FE477B-EB87-3949-8E41-49F3DB2A85F0}">
      <dgm:prSet/>
      <dgm:spPr/>
      <dgm:t>
        <a:bodyPr/>
        <a:lstStyle/>
        <a:p>
          <a:endParaRPr lang="en-US"/>
        </a:p>
      </dgm:t>
    </dgm:pt>
    <dgm:pt modelId="{17CC991D-24BB-424A-89A3-BF4FB4068104}" type="sibTrans" cxnId="{D0FE477B-EB87-3949-8E41-49F3DB2A85F0}">
      <dgm:prSet/>
      <dgm:spPr/>
      <dgm:t>
        <a:bodyPr/>
        <a:lstStyle/>
        <a:p>
          <a:endParaRPr lang="en-US"/>
        </a:p>
      </dgm:t>
    </dgm:pt>
    <dgm:pt modelId="{16477EC1-192F-B34C-94E4-F46A58A867B7}" type="asst">
      <dgm:prSet/>
      <dgm:spPr/>
      <dgm:t>
        <a:bodyPr/>
        <a:lstStyle/>
        <a:p>
          <a:r>
            <a:rPr lang="en-US" smtClean="0"/>
            <a:t>World Bank</a:t>
          </a:r>
          <a:endParaRPr lang="en-US"/>
        </a:p>
      </dgm:t>
    </dgm:pt>
    <dgm:pt modelId="{15470F40-CC76-EF43-979A-9B5ADFE3177F}" type="parTrans" cxnId="{E341AE8C-6DDA-FB4B-82BA-BEAEF61C3610}">
      <dgm:prSet/>
      <dgm:spPr/>
      <dgm:t>
        <a:bodyPr/>
        <a:lstStyle/>
        <a:p>
          <a:endParaRPr lang="en-US"/>
        </a:p>
      </dgm:t>
    </dgm:pt>
    <dgm:pt modelId="{757EC16B-1E43-A044-856F-AEA45FE25C38}" type="sibTrans" cxnId="{E341AE8C-6DDA-FB4B-82BA-BEAEF61C3610}">
      <dgm:prSet/>
      <dgm:spPr/>
      <dgm:t>
        <a:bodyPr/>
        <a:lstStyle/>
        <a:p>
          <a:endParaRPr lang="en-US"/>
        </a:p>
      </dgm:t>
    </dgm:pt>
    <dgm:pt modelId="{9242FAFA-3E5D-284D-B641-885F9AA1334B}">
      <dgm:prSet phldrT="[Text]"/>
      <dgm:spPr/>
      <dgm:t>
        <a:bodyPr/>
        <a:lstStyle/>
        <a:p>
          <a:r>
            <a:rPr lang="en-US" smtClean="0"/>
            <a:t>START</a:t>
          </a:r>
          <a:endParaRPr lang="en-US"/>
        </a:p>
      </dgm:t>
    </dgm:pt>
    <dgm:pt modelId="{47512614-B54C-1F43-B8FB-42E2D50E852A}" type="parTrans" cxnId="{329C8CAF-26B0-D94D-83B9-52917A3F6D8A}">
      <dgm:prSet/>
      <dgm:spPr/>
      <dgm:t>
        <a:bodyPr/>
        <a:lstStyle/>
        <a:p>
          <a:endParaRPr lang="en-US"/>
        </a:p>
      </dgm:t>
    </dgm:pt>
    <dgm:pt modelId="{AE3CBD24-4068-934D-AF59-076A5A93115F}" type="sibTrans" cxnId="{329C8CAF-26B0-D94D-83B9-52917A3F6D8A}">
      <dgm:prSet/>
      <dgm:spPr/>
      <dgm:t>
        <a:bodyPr/>
        <a:lstStyle/>
        <a:p>
          <a:endParaRPr lang="en-US"/>
        </a:p>
      </dgm:t>
    </dgm:pt>
    <dgm:pt modelId="{39E2175F-1B00-FF48-9FA0-9CD8EA7FFC7B}">
      <dgm:prSet phldrT="[Text]"/>
      <dgm:spPr/>
      <dgm:t>
        <a:bodyPr/>
        <a:lstStyle/>
        <a:p>
          <a:r>
            <a:rPr lang="en-US" smtClean="0"/>
            <a:t>GFOI</a:t>
          </a:r>
          <a:endParaRPr lang="en-US"/>
        </a:p>
      </dgm:t>
    </dgm:pt>
    <dgm:pt modelId="{53F32DAD-75E5-674B-90F5-A8157FAAD5CA}" type="parTrans" cxnId="{C30F1652-56C3-F647-8B7E-E6ADDE5E7988}">
      <dgm:prSet/>
      <dgm:spPr/>
      <dgm:t>
        <a:bodyPr/>
        <a:lstStyle/>
        <a:p>
          <a:endParaRPr lang="en-US"/>
        </a:p>
      </dgm:t>
    </dgm:pt>
    <dgm:pt modelId="{F52FF529-B873-524C-B288-AD52B80DD2EE}" type="sibTrans" cxnId="{C30F1652-56C3-F647-8B7E-E6ADDE5E7988}">
      <dgm:prSet/>
      <dgm:spPr/>
      <dgm:t>
        <a:bodyPr/>
        <a:lstStyle/>
        <a:p>
          <a:endParaRPr lang="en-US"/>
        </a:p>
      </dgm:t>
    </dgm:pt>
    <dgm:pt modelId="{967BFA37-F009-F048-A0AA-D859456ADEA4}">
      <dgm:prSet phldrT="[Text]"/>
      <dgm:spPr/>
      <dgm:t>
        <a:bodyPr/>
        <a:lstStyle/>
        <a:p>
          <a:r>
            <a:rPr lang="en-US" err="1" smtClean="0"/>
            <a:t>SilverCarbon</a:t>
          </a:r>
          <a:endParaRPr lang="en-US"/>
        </a:p>
      </dgm:t>
    </dgm:pt>
    <dgm:pt modelId="{731678B8-9111-4D43-95EA-FCBAC73FB3A5}" type="parTrans" cxnId="{64EF2404-A0AF-5C47-92F8-17321ACF5A0D}">
      <dgm:prSet/>
      <dgm:spPr/>
      <dgm:t>
        <a:bodyPr/>
        <a:lstStyle/>
        <a:p>
          <a:endParaRPr lang="en-US"/>
        </a:p>
      </dgm:t>
    </dgm:pt>
    <dgm:pt modelId="{EB45401B-204F-9546-A268-6A310E51B8F4}" type="sibTrans" cxnId="{64EF2404-A0AF-5C47-92F8-17321ACF5A0D}">
      <dgm:prSet/>
      <dgm:spPr/>
      <dgm:t>
        <a:bodyPr/>
        <a:lstStyle/>
        <a:p>
          <a:endParaRPr lang="en-US"/>
        </a:p>
      </dgm:t>
    </dgm:pt>
    <dgm:pt modelId="{EB81CA82-DC2C-924C-9D12-00142F9A95B5}">
      <dgm:prSet phldrT="[Text]"/>
      <dgm:spPr/>
      <dgm:t>
        <a:bodyPr/>
        <a:lstStyle/>
        <a:p>
          <a:r>
            <a:rPr lang="en-US" smtClean="0"/>
            <a:t>GEOGLAM</a:t>
          </a:r>
          <a:endParaRPr lang="en-US"/>
        </a:p>
      </dgm:t>
    </dgm:pt>
    <dgm:pt modelId="{3E7E525B-C010-E54F-8042-E3B0BA7CBBB1}" type="parTrans" cxnId="{AA90C3E3-DDBB-D945-8EAA-3BBCBEC1FADB}">
      <dgm:prSet/>
      <dgm:spPr/>
      <dgm:t>
        <a:bodyPr/>
        <a:lstStyle/>
        <a:p>
          <a:endParaRPr lang="en-US"/>
        </a:p>
      </dgm:t>
    </dgm:pt>
    <dgm:pt modelId="{98ADC1A5-9B9E-7442-8F3C-EED64A7CB1B1}" type="sibTrans" cxnId="{AA90C3E3-DDBB-D945-8EAA-3BBCBEC1FADB}">
      <dgm:prSet/>
      <dgm:spPr/>
      <dgm:t>
        <a:bodyPr/>
        <a:lstStyle/>
        <a:p>
          <a:endParaRPr lang="en-US"/>
        </a:p>
      </dgm:t>
    </dgm:pt>
    <dgm:pt modelId="{F60EF27B-B980-814C-BD27-4D2ACB6EC966}" type="pres">
      <dgm:prSet presAssocID="{8F50799E-9139-E248-A918-C052969705D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CC7FC0-264E-0542-B3FF-930A906578A6}" type="pres">
      <dgm:prSet presAssocID="{43D64C25-D5D0-E940-8D29-91514C13ADA7}" presName="centerShape" presStyleLbl="node0" presStyleIdx="0" presStyleCnt="1" custScaleX="176085" custScaleY="169312"/>
      <dgm:spPr/>
      <dgm:t>
        <a:bodyPr/>
        <a:lstStyle/>
        <a:p>
          <a:endParaRPr lang="en-US"/>
        </a:p>
      </dgm:t>
    </dgm:pt>
    <dgm:pt modelId="{86CE8A1A-CE91-9A48-B426-E4DC7B6B0FD0}" type="pres">
      <dgm:prSet presAssocID="{F0194817-B868-774A-98F9-65814E36A62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F76A63-C4AF-2C42-BC1A-49E560F804E7}" type="pres">
      <dgm:prSet presAssocID="{F0194817-B868-774A-98F9-65814E36A627}" presName="dummy" presStyleCnt="0"/>
      <dgm:spPr/>
      <dgm:t>
        <a:bodyPr/>
        <a:lstStyle/>
        <a:p>
          <a:endParaRPr lang="en-US"/>
        </a:p>
      </dgm:t>
    </dgm:pt>
    <dgm:pt modelId="{C87769DB-110F-214D-BBBC-FFBDED19D51A}" type="pres">
      <dgm:prSet presAssocID="{6750D20A-6A65-8D48-87C1-B0A0DEE3D783}" presName="sibTrans" presStyleLbl="sibTrans2D1" presStyleIdx="0" presStyleCnt="8"/>
      <dgm:spPr/>
      <dgm:t>
        <a:bodyPr/>
        <a:lstStyle/>
        <a:p>
          <a:endParaRPr lang="en-US"/>
        </a:p>
      </dgm:t>
    </dgm:pt>
    <dgm:pt modelId="{B1B7EE99-463B-AD43-8E1A-129E0DE758DE}" type="pres">
      <dgm:prSet presAssocID="{8FB54B3B-EE1C-AE40-942E-AD90881FE7BF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C35A47-D554-A74E-A1CD-AE1A85002283}" type="pres">
      <dgm:prSet presAssocID="{8FB54B3B-EE1C-AE40-942E-AD90881FE7BF}" presName="dummy" presStyleCnt="0"/>
      <dgm:spPr/>
      <dgm:t>
        <a:bodyPr/>
        <a:lstStyle/>
        <a:p>
          <a:endParaRPr lang="en-US"/>
        </a:p>
      </dgm:t>
    </dgm:pt>
    <dgm:pt modelId="{5D60F3D1-D5EB-4D4F-83F2-DA521B888224}" type="pres">
      <dgm:prSet presAssocID="{17CC991D-24BB-424A-89A3-BF4FB4068104}" presName="sibTrans" presStyleLbl="sibTrans2D1" presStyleIdx="1" presStyleCnt="8"/>
      <dgm:spPr/>
      <dgm:t>
        <a:bodyPr/>
        <a:lstStyle/>
        <a:p>
          <a:endParaRPr lang="en-US"/>
        </a:p>
      </dgm:t>
    </dgm:pt>
    <dgm:pt modelId="{378268F7-670E-524D-BA1A-02AF25E82D3E}" type="pres">
      <dgm:prSet presAssocID="{16477EC1-192F-B34C-94E4-F46A58A867B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C299C-3334-A046-9161-E6E58E7D44E4}" type="pres">
      <dgm:prSet presAssocID="{16477EC1-192F-B34C-94E4-F46A58A867B7}" presName="dummy" presStyleCnt="0"/>
      <dgm:spPr/>
      <dgm:t>
        <a:bodyPr/>
        <a:lstStyle/>
        <a:p>
          <a:endParaRPr lang="en-US"/>
        </a:p>
      </dgm:t>
    </dgm:pt>
    <dgm:pt modelId="{B8D7874B-77B1-A74E-9279-1D1D4DA9F8A3}" type="pres">
      <dgm:prSet presAssocID="{757EC16B-1E43-A044-856F-AEA45FE25C38}" presName="sibTrans" presStyleLbl="sibTrans2D1" presStyleIdx="2" presStyleCnt="8"/>
      <dgm:spPr/>
      <dgm:t>
        <a:bodyPr/>
        <a:lstStyle/>
        <a:p>
          <a:endParaRPr lang="en-US"/>
        </a:p>
      </dgm:t>
    </dgm:pt>
    <dgm:pt modelId="{6415EA31-D585-3A49-91D6-20A7D39C3BB2}" type="pres">
      <dgm:prSet presAssocID="{80C4FC3C-54B0-2043-89D1-D96CA6A12834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46C3D-8C18-724D-98FC-846E868379DA}" type="pres">
      <dgm:prSet presAssocID="{80C4FC3C-54B0-2043-89D1-D96CA6A12834}" presName="dummy" presStyleCnt="0"/>
      <dgm:spPr/>
      <dgm:t>
        <a:bodyPr/>
        <a:lstStyle/>
        <a:p>
          <a:endParaRPr lang="en-US"/>
        </a:p>
      </dgm:t>
    </dgm:pt>
    <dgm:pt modelId="{7292DE4F-D40C-8547-8049-CCF26E4E100D}" type="pres">
      <dgm:prSet presAssocID="{6CF4C833-5672-0444-9D01-54AB02626DB8}" presName="sibTrans" presStyleLbl="sibTrans2D1" presStyleIdx="3" presStyleCnt="8"/>
      <dgm:spPr/>
      <dgm:t>
        <a:bodyPr/>
        <a:lstStyle/>
        <a:p>
          <a:endParaRPr lang="en-US"/>
        </a:p>
      </dgm:t>
    </dgm:pt>
    <dgm:pt modelId="{672B4B35-33A1-C549-82B6-37B4F6607168}" type="pres">
      <dgm:prSet presAssocID="{9242FAFA-3E5D-284D-B641-885F9AA1334B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3C540-D2D8-5549-8C24-C4A382E98F7F}" type="pres">
      <dgm:prSet presAssocID="{9242FAFA-3E5D-284D-B641-885F9AA1334B}" presName="dummy" presStyleCnt="0"/>
      <dgm:spPr/>
    </dgm:pt>
    <dgm:pt modelId="{0DB8EE0D-A492-8E49-860B-31535D86529C}" type="pres">
      <dgm:prSet presAssocID="{AE3CBD24-4068-934D-AF59-076A5A93115F}" presName="sibTrans" presStyleLbl="sibTrans2D1" presStyleIdx="4" presStyleCnt="8"/>
      <dgm:spPr/>
      <dgm:t>
        <a:bodyPr/>
        <a:lstStyle/>
        <a:p>
          <a:endParaRPr lang="en-US"/>
        </a:p>
      </dgm:t>
    </dgm:pt>
    <dgm:pt modelId="{4F0DA0C6-A822-C940-95AD-1227D23977BE}" type="pres">
      <dgm:prSet presAssocID="{39E2175F-1B00-FF48-9FA0-9CD8EA7FFC7B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C8301-D08A-4A41-8C18-3804048EC60C}" type="pres">
      <dgm:prSet presAssocID="{39E2175F-1B00-FF48-9FA0-9CD8EA7FFC7B}" presName="dummy" presStyleCnt="0"/>
      <dgm:spPr/>
    </dgm:pt>
    <dgm:pt modelId="{60537155-1F63-0A49-9A5C-A7CE75B871FD}" type="pres">
      <dgm:prSet presAssocID="{F52FF529-B873-524C-B288-AD52B80DD2EE}" presName="sibTrans" presStyleLbl="sibTrans2D1" presStyleIdx="5" presStyleCnt="8"/>
      <dgm:spPr/>
      <dgm:t>
        <a:bodyPr/>
        <a:lstStyle/>
        <a:p>
          <a:endParaRPr lang="en-US"/>
        </a:p>
      </dgm:t>
    </dgm:pt>
    <dgm:pt modelId="{3094A62F-DD1E-EF47-8BF3-E2006944A8AB}" type="pres">
      <dgm:prSet presAssocID="{967BFA37-F009-F048-A0AA-D859456ADEA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EA1B6-7DAD-8F46-B452-42DD594D4248}" type="pres">
      <dgm:prSet presAssocID="{967BFA37-F009-F048-A0AA-D859456ADEA4}" presName="dummy" presStyleCnt="0"/>
      <dgm:spPr/>
    </dgm:pt>
    <dgm:pt modelId="{ECA06FB1-C8DE-D64D-B870-66E0A1416450}" type="pres">
      <dgm:prSet presAssocID="{EB45401B-204F-9546-A268-6A310E51B8F4}" presName="sibTrans" presStyleLbl="sibTrans2D1" presStyleIdx="6" presStyleCnt="8"/>
      <dgm:spPr/>
      <dgm:t>
        <a:bodyPr/>
        <a:lstStyle/>
        <a:p>
          <a:endParaRPr lang="en-US"/>
        </a:p>
      </dgm:t>
    </dgm:pt>
    <dgm:pt modelId="{539D5973-1ED9-E04B-ABC8-8E1B811CB1FB}" type="pres">
      <dgm:prSet presAssocID="{EB81CA82-DC2C-924C-9D12-00142F9A95B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9861D4-8469-464B-94EB-B7B0508BCE59}" type="pres">
      <dgm:prSet presAssocID="{EB81CA82-DC2C-924C-9D12-00142F9A95B5}" presName="dummy" presStyleCnt="0"/>
      <dgm:spPr/>
    </dgm:pt>
    <dgm:pt modelId="{2372B7DD-1A9D-3246-B31F-A77522E271E3}" type="pres">
      <dgm:prSet presAssocID="{98ADC1A5-9B9E-7442-8F3C-EED64A7CB1B1}" presName="sibTrans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A2A3843E-891E-4041-A695-E2D0B50B7793}" type="presOf" srcId="{EB45401B-204F-9546-A268-6A310E51B8F4}" destId="{ECA06FB1-C8DE-D64D-B870-66E0A1416450}" srcOrd="0" destOrd="0" presId="urn:microsoft.com/office/officeart/2005/8/layout/radial6"/>
    <dgm:cxn modelId="{536857E4-9152-FB41-BAA0-F98143082032}" srcId="{8F50799E-9139-E248-A918-C052969705D5}" destId="{43D64C25-D5D0-E940-8D29-91514C13ADA7}" srcOrd="0" destOrd="0" parTransId="{6BB01945-EF0B-4940-ABE1-0E25487C8217}" sibTransId="{2C6FB266-8CB0-2C4C-BA80-C166E2CCB100}"/>
    <dgm:cxn modelId="{37843FF6-A90A-B04A-A776-EBE627EFC351}" type="presOf" srcId="{6CF4C833-5672-0444-9D01-54AB02626DB8}" destId="{7292DE4F-D40C-8547-8049-CCF26E4E100D}" srcOrd="0" destOrd="0" presId="urn:microsoft.com/office/officeart/2005/8/layout/radial6"/>
    <dgm:cxn modelId="{5575881E-2E78-F14B-9D7E-96749FCE0098}" type="presOf" srcId="{EB81CA82-DC2C-924C-9D12-00142F9A95B5}" destId="{539D5973-1ED9-E04B-ABC8-8E1B811CB1FB}" srcOrd="0" destOrd="0" presId="urn:microsoft.com/office/officeart/2005/8/layout/radial6"/>
    <dgm:cxn modelId="{AA90C3E3-DDBB-D945-8EAA-3BBCBEC1FADB}" srcId="{43D64C25-D5D0-E940-8D29-91514C13ADA7}" destId="{EB81CA82-DC2C-924C-9D12-00142F9A95B5}" srcOrd="7" destOrd="0" parTransId="{3E7E525B-C010-E54F-8042-E3B0BA7CBBB1}" sibTransId="{98ADC1A5-9B9E-7442-8F3C-EED64A7CB1B1}"/>
    <dgm:cxn modelId="{68BF4FAA-337D-CC4A-A82F-0320C9CA8419}" type="presOf" srcId="{967BFA37-F009-F048-A0AA-D859456ADEA4}" destId="{3094A62F-DD1E-EF47-8BF3-E2006944A8AB}" srcOrd="0" destOrd="0" presId="urn:microsoft.com/office/officeart/2005/8/layout/radial6"/>
    <dgm:cxn modelId="{75DA8851-A644-F54F-B874-31F9C67AFA75}" type="presOf" srcId="{39E2175F-1B00-FF48-9FA0-9CD8EA7FFC7B}" destId="{4F0DA0C6-A822-C940-95AD-1227D23977BE}" srcOrd="0" destOrd="0" presId="urn:microsoft.com/office/officeart/2005/8/layout/radial6"/>
    <dgm:cxn modelId="{D0FE477B-EB87-3949-8E41-49F3DB2A85F0}" srcId="{43D64C25-D5D0-E940-8D29-91514C13ADA7}" destId="{8FB54B3B-EE1C-AE40-942E-AD90881FE7BF}" srcOrd="1" destOrd="0" parTransId="{78A65AAD-BF30-E241-8E08-39E0B490B191}" sibTransId="{17CC991D-24BB-424A-89A3-BF4FB4068104}"/>
    <dgm:cxn modelId="{B50CC226-B425-2541-9CB5-D3A9FFAEE1C1}" type="presOf" srcId="{AE3CBD24-4068-934D-AF59-076A5A93115F}" destId="{0DB8EE0D-A492-8E49-860B-31535D86529C}" srcOrd="0" destOrd="0" presId="urn:microsoft.com/office/officeart/2005/8/layout/radial6"/>
    <dgm:cxn modelId="{C30F1652-56C3-F647-8B7E-E6ADDE5E7988}" srcId="{43D64C25-D5D0-E940-8D29-91514C13ADA7}" destId="{39E2175F-1B00-FF48-9FA0-9CD8EA7FFC7B}" srcOrd="5" destOrd="0" parTransId="{53F32DAD-75E5-674B-90F5-A8157FAAD5CA}" sibTransId="{F52FF529-B873-524C-B288-AD52B80DD2EE}"/>
    <dgm:cxn modelId="{E341AE8C-6DDA-FB4B-82BA-BEAEF61C3610}" srcId="{43D64C25-D5D0-E940-8D29-91514C13ADA7}" destId="{16477EC1-192F-B34C-94E4-F46A58A867B7}" srcOrd="2" destOrd="0" parTransId="{15470F40-CC76-EF43-979A-9B5ADFE3177F}" sibTransId="{757EC16B-1E43-A044-856F-AEA45FE25C38}"/>
    <dgm:cxn modelId="{783372EE-8406-7F4D-B1D1-30957BEC1DE0}" type="presOf" srcId="{F0194817-B868-774A-98F9-65814E36A627}" destId="{86CE8A1A-CE91-9A48-B426-E4DC7B6B0FD0}" srcOrd="0" destOrd="0" presId="urn:microsoft.com/office/officeart/2005/8/layout/radial6"/>
    <dgm:cxn modelId="{A359DE57-D7C2-F545-96C3-CABE64849894}" type="presOf" srcId="{98ADC1A5-9B9E-7442-8F3C-EED64A7CB1B1}" destId="{2372B7DD-1A9D-3246-B31F-A77522E271E3}" srcOrd="0" destOrd="0" presId="urn:microsoft.com/office/officeart/2005/8/layout/radial6"/>
    <dgm:cxn modelId="{9C4B2AFD-2963-E64F-948B-A70A7F348280}" type="presOf" srcId="{6750D20A-6A65-8D48-87C1-B0A0DEE3D783}" destId="{C87769DB-110F-214D-BBBC-FFBDED19D51A}" srcOrd="0" destOrd="0" presId="urn:microsoft.com/office/officeart/2005/8/layout/radial6"/>
    <dgm:cxn modelId="{64EF2404-A0AF-5C47-92F8-17321ACF5A0D}" srcId="{43D64C25-D5D0-E940-8D29-91514C13ADA7}" destId="{967BFA37-F009-F048-A0AA-D859456ADEA4}" srcOrd="6" destOrd="0" parTransId="{731678B8-9111-4D43-95EA-FCBAC73FB3A5}" sibTransId="{EB45401B-204F-9546-A268-6A310E51B8F4}"/>
    <dgm:cxn modelId="{EB468628-FEF0-8149-AB0A-6F951B36D6DE}" type="presOf" srcId="{757EC16B-1E43-A044-856F-AEA45FE25C38}" destId="{B8D7874B-77B1-A74E-9279-1D1D4DA9F8A3}" srcOrd="0" destOrd="0" presId="urn:microsoft.com/office/officeart/2005/8/layout/radial6"/>
    <dgm:cxn modelId="{18034744-7121-0F4A-8FB1-E6A3EA67ACBC}" type="presOf" srcId="{80C4FC3C-54B0-2043-89D1-D96CA6A12834}" destId="{6415EA31-D585-3A49-91D6-20A7D39C3BB2}" srcOrd="0" destOrd="0" presId="urn:microsoft.com/office/officeart/2005/8/layout/radial6"/>
    <dgm:cxn modelId="{329C8CAF-26B0-D94D-83B9-52917A3F6D8A}" srcId="{43D64C25-D5D0-E940-8D29-91514C13ADA7}" destId="{9242FAFA-3E5D-284D-B641-885F9AA1334B}" srcOrd="4" destOrd="0" parTransId="{47512614-B54C-1F43-B8FB-42E2D50E852A}" sibTransId="{AE3CBD24-4068-934D-AF59-076A5A93115F}"/>
    <dgm:cxn modelId="{619C2B88-D9A0-154D-A882-C88DBC1D506B}" type="presOf" srcId="{8F50799E-9139-E248-A918-C052969705D5}" destId="{F60EF27B-B980-814C-BD27-4D2ACB6EC966}" srcOrd="0" destOrd="0" presId="urn:microsoft.com/office/officeart/2005/8/layout/radial6"/>
    <dgm:cxn modelId="{F57F9668-BAA2-F648-BB7D-9B37DB25833D}" srcId="{43D64C25-D5D0-E940-8D29-91514C13ADA7}" destId="{F0194817-B868-774A-98F9-65814E36A627}" srcOrd="0" destOrd="0" parTransId="{52E9C0C6-A84C-C847-89FB-1FE396CD6DEA}" sibTransId="{6750D20A-6A65-8D48-87C1-B0A0DEE3D783}"/>
    <dgm:cxn modelId="{9B4DB797-B66D-9B43-8D3B-0F8A306A8D09}" type="presOf" srcId="{16477EC1-192F-B34C-94E4-F46A58A867B7}" destId="{378268F7-670E-524D-BA1A-02AF25E82D3E}" srcOrd="0" destOrd="0" presId="urn:microsoft.com/office/officeart/2005/8/layout/radial6"/>
    <dgm:cxn modelId="{EBBA459E-6842-AC4B-8AB7-5C95F4890300}" type="presOf" srcId="{F52FF529-B873-524C-B288-AD52B80DD2EE}" destId="{60537155-1F63-0A49-9A5C-A7CE75B871FD}" srcOrd="0" destOrd="0" presId="urn:microsoft.com/office/officeart/2005/8/layout/radial6"/>
    <dgm:cxn modelId="{503C31A3-075C-8645-B1A6-E0F72C13EC90}" type="presOf" srcId="{9242FAFA-3E5D-284D-B641-885F9AA1334B}" destId="{672B4B35-33A1-C549-82B6-37B4F6607168}" srcOrd="0" destOrd="0" presId="urn:microsoft.com/office/officeart/2005/8/layout/radial6"/>
    <dgm:cxn modelId="{708A5E2C-A8E2-4C49-8148-7EC5D0C12219}" type="presOf" srcId="{8FB54B3B-EE1C-AE40-942E-AD90881FE7BF}" destId="{B1B7EE99-463B-AD43-8E1A-129E0DE758DE}" srcOrd="0" destOrd="0" presId="urn:microsoft.com/office/officeart/2005/8/layout/radial6"/>
    <dgm:cxn modelId="{A0987DD9-5240-D348-BDA3-A76363AF8DE2}" type="presOf" srcId="{17CC991D-24BB-424A-89A3-BF4FB4068104}" destId="{5D60F3D1-D5EB-4D4F-83F2-DA521B888224}" srcOrd="0" destOrd="0" presId="urn:microsoft.com/office/officeart/2005/8/layout/radial6"/>
    <dgm:cxn modelId="{72CEAF4E-C94C-F549-8DFF-A0101419CCCF}" type="presOf" srcId="{43D64C25-D5D0-E940-8D29-91514C13ADA7}" destId="{D6CC7FC0-264E-0542-B3FF-930A906578A6}" srcOrd="0" destOrd="0" presId="urn:microsoft.com/office/officeart/2005/8/layout/radial6"/>
    <dgm:cxn modelId="{1208E7D5-D662-7D4C-AA3A-25406BA82BD0}" srcId="{43D64C25-D5D0-E940-8D29-91514C13ADA7}" destId="{80C4FC3C-54B0-2043-89D1-D96CA6A12834}" srcOrd="3" destOrd="0" parTransId="{6E1EC9F9-54AB-9646-86DF-4281553977A7}" sibTransId="{6CF4C833-5672-0444-9D01-54AB02626DB8}"/>
    <dgm:cxn modelId="{CFD4F94D-54C3-B84F-A015-02BAED2DCFF4}" type="presParOf" srcId="{F60EF27B-B980-814C-BD27-4D2ACB6EC966}" destId="{D6CC7FC0-264E-0542-B3FF-930A906578A6}" srcOrd="0" destOrd="0" presId="urn:microsoft.com/office/officeart/2005/8/layout/radial6"/>
    <dgm:cxn modelId="{A7255E64-7CEA-5449-ABC6-341DCABA4224}" type="presParOf" srcId="{F60EF27B-B980-814C-BD27-4D2ACB6EC966}" destId="{86CE8A1A-CE91-9A48-B426-E4DC7B6B0FD0}" srcOrd="1" destOrd="0" presId="urn:microsoft.com/office/officeart/2005/8/layout/radial6"/>
    <dgm:cxn modelId="{FE9AF8BB-EB55-7447-9FD4-D95B4DD2D130}" type="presParOf" srcId="{F60EF27B-B980-814C-BD27-4D2ACB6EC966}" destId="{07F76A63-C4AF-2C42-BC1A-49E560F804E7}" srcOrd="2" destOrd="0" presId="urn:microsoft.com/office/officeart/2005/8/layout/radial6"/>
    <dgm:cxn modelId="{117E84AF-9339-BC42-B515-D2193FEF8825}" type="presParOf" srcId="{F60EF27B-B980-814C-BD27-4D2ACB6EC966}" destId="{C87769DB-110F-214D-BBBC-FFBDED19D51A}" srcOrd="3" destOrd="0" presId="urn:microsoft.com/office/officeart/2005/8/layout/radial6"/>
    <dgm:cxn modelId="{491DB53B-0683-4B4F-AC9B-9430EDA7C6A5}" type="presParOf" srcId="{F60EF27B-B980-814C-BD27-4D2ACB6EC966}" destId="{B1B7EE99-463B-AD43-8E1A-129E0DE758DE}" srcOrd="4" destOrd="0" presId="urn:microsoft.com/office/officeart/2005/8/layout/radial6"/>
    <dgm:cxn modelId="{F604C350-39CE-4343-BCAC-D0B6C5A8B437}" type="presParOf" srcId="{F60EF27B-B980-814C-BD27-4D2ACB6EC966}" destId="{95C35A47-D554-A74E-A1CD-AE1A85002283}" srcOrd="5" destOrd="0" presId="urn:microsoft.com/office/officeart/2005/8/layout/radial6"/>
    <dgm:cxn modelId="{2D83D3E7-AE13-BE48-AF80-0B5E09223694}" type="presParOf" srcId="{F60EF27B-B980-814C-BD27-4D2ACB6EC966}" destId="{5D60F3D1-D5EB-4D4F-83F2-DA521B888224}" srcOrd="6" destOrd="0" presId="urn:microsoft.com/office/officeart/2005/8/layout/radial6"/>
    <dgm:cxn modelId="{5F18BD08-139A-7144-BFB0-EAEB1B1E16C1}" type="presParOf" srcId="{F60EF27B-B980-814C-BD27-4D2ACB6EC966}" destId="{378268F7-670E-524D-BA1A-02AF25E82D3E}" srcOrd="7" destOrd="0" presId="urn:microsoft.com/office/officeart/2005/8/layout/radial6"/>
    <dgm:cxn modelId="{FFB19E8F-8002-FF47-9A82-90A00421DB2E}" type="presParOf" srcId="{F60EF27B-B980-814C-BD27-4D2ACB6EC966}" destId="{023C299C-3334-A046-9161-E6E58E7D44E4}" srcOrd="8" destOrd="0" presId="urn:microsoft.com/office/officeart/2005/8/layout/radial6"/>
    <dgm:cxn modelId="{234AE0CF-2C1F-2240-846E-EB284194D7FB}" type="presParOf" srcId="{F60EF27B-B980-814C-BD27-4D2ACB6EC966}" destId="{B8D7874B-77B1-A74E-9279-1D1D4DA9F8A3}" srcOrd="9" destOrd="0" presId="urn:microsoft.com/office/officeart/2005/8/layout/radial6"/>
    <dgm:cxn modelId="{180768D3-371C-BB48-86E3-12F20B3B548C}" type="presParOf" srcId="{F60EF27B-B980-814C-BD27-4D2ACB6EC966}" destId="{6415EA31-D585-3A49-91D6-20A7D39C3BB2}" srcOrd="10" destOrd="0" presId="urn:microsoft.com/office/officeart/2005/8/layout/radial6"/>
    <dgm:cxn modelId="{051C8AC3-7EFF-D14F-9559-9385A7BBC1B5}" type="presParOf" srcId="{F60EF27B-B980-814C-BD27-4D2ACB6EC966}" destId="{74846C3D-8C18-724D-98FC-846E868379DA}" srcOrd="11" destOrd="0" presId="urn:microsoft.com/office/officeart/2005/8/layout/radial6"/>
    <dgm:cxn modelId="{129657B4-9C50-D84F-814B-1CC02766E7E6}" type="presParOf" srcId="{F60EF27B-B980-814C-BD27-4D2ACB6EC966}" destId="{7292DE4F-D40C-8547-8049-CCF26E4E100D}" srcOrd="12" destOrd="0" presId="urn:microsoft.com/office/officeart/2005/8/layout/radial6"/>
    <dgm:cxn modelId="{CE28C0CA-C2C1-B246-A1A0-73B9C2EBB63E}" type="presParOf" srcId="{F60EF27B-B980-814C-BD27-4D2ACB6EC966}" destId="{672B4B35-33A1-C549-82B6-37B4F6607168}" srcOrd="13" destOrd="0" presId="urn:microsoft.com/office/officeart/2005/8/layout/radial6"/>
    <dgm:cxn modelId="{054348C2-69AB-EA45-8351-2BF68AF92FD9}" type="presParOf" srcId="{F60EF27B-B980-814C-BD27-4D2ACB6EC966}" destId="{AC63C540-D2D8-5549-8C24-C4A382E98F7F}" srcOrd="14" destOrd="0" presId="urn:microsoft.com/office/officeart/2005/8/layout/radial6"/>
    <dgm:cxn modelId="{E0AC6004-2924-D942-B0BE-778D16EB9C3F}" type="presParOf" srcId="{F60EF27B-B980-814C-BD27-4D2ACB6EC966}" destId="{0DB8EE0D-A492-8E49-860B-31535D86529C}" srcOrd="15" destOrd="0" presId="urn:microsoft.com/office/officeart/2005/8/layout/radial6"/>
    <dgm:cxn modelId="{4845DA7B-C2B3-7E4E-BBF3-9187757AE005}" type="presParOf" srcId="{F60EF27B-B980-814C-BD27-4D2ACB6EC966}" destId="{4F0DA0C6-A822-C940-95AD-1227D23977BE}" srcOrd="16" destOrd="0" presId="urn:microsoft.com/office/officeart/2005/8/layout/radial6"/>
    <dgm:cxn modelId="{E1B6279D-E72A-E641-9AAB-C867EA5A1437}" type="presParOf" srcId="{F60EF27B-B980-814C-BD27-4D2ACB6EC966}" destId="{BF5C8301-D08A-4A41-8C18-3804048EC60C}" srcOrd="17" destOrd="0" presId="urn:microsoft.com/office/officeart/2005/8/layout/radial6"/>
    <dgm:cxn modelId="{09728539-4D02-0F4E-955D-19D0851F712A}" type="presParOf" srcId="{F60EF27B-B980-814C-BD27-4D2ACB6EC966}" destId="{60537155-1F63-0A49-9A5C-A7CE75B871FD}" srcOrd="18" destOrd="0" presId="urn:microsoft.com/office/officeart/2005/8/layout/radial6"/>
    <dgm:cxn modelId="{420706AE-6029-B049-BDE7-05817C4C6F9E}" type="presParOf" srcId="{F60EF27B-B980-814C-BD27-4D2ACB6EC966}" destId="{3094A62F-DD1E-EF47-8BF3-E2006944A8AB}" srcOrd="19" destOrd="0" presId="urn:microsoft.com/office/officeart/2005/8/layout/radial6"/>
    <dgm:cxn modelId="{FD11199F-16D9-5047-93D0-9A28C2B3FC9C}" type="presParOf" srcId="{F60EF27B-B980-814C-BD27-4D2ACB6EC966}" destId="{1E1EA1B6-7DAD-8F46-B452-42DD594D4248}" srcOrd="20" destOrd="0" presId="urn:microsoft.com/office/officeart/2005/8/layout/radial6"/>
    <dgm:cxn modelId="{652FA6B6-7D4D-8047-AA1D-6118B5E0E0E5}" type="presParOf" srcId="{F60EF27B-B980-814C-BD27-4D2ACB6EC966}" destId="{ECA06FB1-C8DE-D64D-B870-66E0A1416450}" srcOrd="21" destOrd="0" presId="urn:microsoft.com/office/officeart/2005/8/layout/radial6"/>
    <dgm:cxn modelId="{C6E3C50F-930C-5940-A615-307116A9790B}" type="presParOf" srcId="{F60EF27B-B980-814C-BD27-4D2ACB6EC966}" destId="{539D5973-1ED9-E04B-ABC8-8E1B811CB1FB}" srcOrd="22" destOrd="0" presId="urn:microsoft.com/office/officeart/2005/8/layout/radial6"/>
    <dgm:cxn modelId="{32B0BFAB-2A68-2C44-9228-384E57C59BA5}" type="presParOf" srcId="{F60EF27B-B980-814C-BD27-4D2ACB6EC966}" destId="{3D9861D4-8469-464B-94EB-B7B0508BCE59}" srcOrd="23" destOrd="0" presId="urn:microsoft.com/office/officeart/2005/8/layout/radial6"/>
    <dgm:cxn modelId="{58624F57-43BE-DA46-9BD0-81C8CE7C927D}" type="presParOf" srcId="{F60EF27B-B980-814C-BD27-4D2ACB6EC966}" destId="{2372B7DD-1A9D-3246-B31F-A77522E271E3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2B7DD-1A9D-3246-B31F-A77522E271E3}">
      <dsp:nvSpPr>
        <dsp:cNvPr id="0" name=""/>
        <dsp:cNvSpPr/>
      </dsp:nvSpPr>
      <dsp:spPr>
        <a:xfrm>
          <a:off x="1776124" y="366423"/>
          <a:ext cx="3305751" cy="3305751"/>
        </a:xfrm>
        <a:prstGeom prst="blockArc">
          <a:avLst>
            <a:gd name="adj1" fmla="val 13500000"/>
            <a:gd name="adj2" fmla="val 16200000"/>
            <a:gd name="adj3" fmla="val 3431"/>
          </a:avLst>
        </a:prstGeom>
        <a:solidFill>
          <a:schemeClr val="accent2">
            <a:hueOff val="-10351890"/>
            <a:satOff val="45859"/>
            <a:lumOff val="-16864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A06FB1-C8DE-D64D-B870-66E0A1416450}">
      <dsp:nvSpPr>
        <dsp:cNvPr id="0" name=""/>
        <dsp:cNvSpPr/>
      </dsp:nvSpPr>
      <dsp:spPr>
        <a:xfrm>
          <a:off x="1776124" y="366423"/>
          <a:ext cx="3305751" cy="3305751"/>
        </a:xfrm>
        <a:prstGeom prst="blockArc">
          <a:avLst>
            <a:gd name="adj1" fmla="val 10800000"/>
            <a:gd name="adj2" fmla="val 13500000"/>
            <a:gd name="adj3" fmla="val 3431"/>
          </a:avLst>
        </a:prstGeom>
        <a:solidFill>
          <a:schemeClr val="accent2">
            <a:hueOff val="-8873048"/>
            <a:satOff val="39308"/>
            <a:lumOff val="-1445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537155-1F63-0A49-9A5C-A7CE75B871FD}">
      <dsp:nvSpPr>
        <dsp:cNvPr id="0" name=""/>
        <dsp:cNvSpPr/>
      </dsp:nvSpPr>
      <dsp:spPr>
        <a:xfrm>
          <a:off x="1776124" y="366423"/>
          <a:ext cx="3305751" cy="3305751"/>
        </a:xfrm>
        <a:prstGeom prst="blockArc">
          <a:avLst>
            <a:gd name="adj1" fmla="val 8100000"/>
            <a:gd name="adj2" fmla="val 10800000"/>
            <a:gd name="adj3" fmla="val 3431"/>
          </a:avLst>
        </a:prstGeom>
        <a:solidFill>
          <a:schemeClr val="accent2">
            <a:hueOff val="-7394207"/>
            <a:satOff val="32756"/>
            <a:lumOff val="-1204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B8EE0D-A492-8E49-860B-31535D86529C}">
      <dsp:nvSpPr>
        <dsp:cNvPr id="0" name=""/>
        <dsp:cNvSpPr/>
      </dsp:nvSpPr>
      <dsp:spPr>
        <a:xfrm>
          <a:off x="1776124" y="366423"/>
          <a:ext cx="3305751" cy="3305751"/>
        </a:xfrm>
        <a:prstGeom prst="blockArc">
          <a:avLst>
            <a:gd name="adj1" fmla="val 5400000"/>
            <a:gd name="adj2" fmla="val 8100000"/>
            <a:gd name="adj3" fmla="val 3431"/>
          </a:avLst>
        </a:prstGeom>
        <a:solidFill>
          <a:schemeClr val="accent2">
            <a:hueOff val="-5915366"/>
            <a:satOff val="26205"/>
            <a:lumOff val="-9637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92DE4F-D40C-8547-8049-CCF26E4E100D}">
      <dsp:nvSpPr>
        <dsp:cNvPr id="0" name=""/>
        <dsp:cNvSpPr/>
      </dsp:nvSpPr>
      <dsp:spPr>
        <a:xfrm>
          <a:off x="1776124" y="366423"/>
          <a:ext cx="3305751" cy="3305751"/>
        </a:xfrm>
        <a:prstGeom prst="blockArc">
          <a:avLst>
            <a:gd name="adj1" fmla="val 2700000"/>
            <a:gd name="adj2" fmla="val 5400000"/>
            <a:gd name="adj3" fmla="val 3431"/>
          </a:avLst>
        </a:prstGeom>
        <a:solidFill>
          <a:schemeClr val="accent2">
            <a:hueOff val="-4436524"/>
            <a:satOff val="19654"/>
            <a:lumOff val="-7227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D7874B-77B1-A74E-9279-1D1D4DA9F8A3}">
      <dsp:nvSpPr>
        <dsp:cNvPr id="0" name=""/>
        <dsp:cNvSpPr/>
      </dsp:nvSpPr>
      <dsp:spPr>
        <a:xfrm>
          <a:off x="1776124" y="366423"/>
          <a:ext cx="3305751" cy="3305751"/>
        </a:xfrm>
        <a:prstGeom prst="blockArc">
          <a:avLst>
            <a:gd name="adj1" fmla="val 0"/>
            <a:gd name="adj2" fmla="val 2700000"/>
            <a:gd name="adj3" fmla="val 3431"/>
          </a:avLst>
        </a:prstGeom>
        <a:solidFill>
          <a:schemeClr val="accent2">
            <a:hueOff val="-2957683"/>
            <a:satOff val="13103"/>
            <a:lumOff val="-481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60F3D1-D5EB-4D4F-83F2-DA521B888224}">
      <dsp:nvSpPr>
        <dsp:cNvPr id="0" name=""/>
        <dsp:cNvSpPr/>
      </dsp:nvSpPr>
      <dsp:spPr>
        <a:xfrm>
          <a:off x="1776124" y="366423"/>
          <a:ext cx="3305751" cy="3305751"/>
        </a:xfrm>
        <a:prstGeom prst="blockArc">
          <a:avLst>
            <a:gd name="adj1" fmla="val 18900000"/>
            <a:gd name="adj2" fmla="val 0"/>
            <a:gd name="adj3" fmla="val 3431"/>
          </a:avLst>
        </a:prstGeom>
        <a:solidFill>
          <a:schemeClr val="accent2">
            <a:hueOff val="-1478841"/>
            <a:satOff val="6551"/>
            <a:lumOff val="-2409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7769DB-110F-214D-BBBC-FFBDED19D51A}">
      <dsp:nvSpPr>
        <dsp:cNvPr id="0" name=""/>
        <dsp:cNvSpPr/>
      </dsp:nvSpPr>
      <dsp:spPr>
        <a:xfrm>
          <a:off x="1776124" y="366423"/>
          <a:ext cx="3305751" cy="3305751"/>
        </a:xfrm>
        <a:prstGeom prst="blockArc">
          <a:avLst>
            <a:gd name="adj1" fmla="val 16200000"/>
            <a:gd name="adj2" fmla="val 18900000"/>
            <a:gd name="adj3" fmla="val 343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CC7FC0-264E-0542-B3FF-930A906578A6}">
      <dsp:nvSpPr>
        <dsp:cNvPr id="0" name=""/>
        <dsp:cNvSpPr/>
      </dsp:nvSpPr>
      <dsp:spPr>
        <a:xfrm>
          <a:off x="2438398" y="1066800"/>
          <a:ext cx="1981203" cy="19049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LCLUC Theme</a:t>
          </a:r>
          <a:endParaRPr lang="en-US" sz="3300" kern="1200"/>
        </a:p>
      </dsp:txBody>
      <dsp:txXfrm>
        <a:off x="2728538" y="1345780"/>
        <a:ext cx="1400923" cy="1347038"/>
      </dsp:txXfrm>
    </dsp:sp>
    <dsp:sp modelId="{86CE8A1A-CE91-9A48-B426-E4DC7B6B0FD0}">
      <dsp:nvSpPr>
        <dsp:cNvPr id="0" name=""/>
        <dsp:cNvSpPr/>
      </dsp:nvSpPr>
      <dsp:spPr>
        <a:xfrm>
          <a:off x="3035200" y="978"/>
          <a:ext cx="787598" cy="78759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smtClean="0"/>
            <a:t>SERVIR</a:t>
          </a:r>
          <a:endParaRPr lang="en-US" sz="700" kern="1200"/>
        </a:p>
      </dsp:txBody>
      <dsp:txXfrm>
        <a:off x="3150541" y="116319"/>
        <a:ext cx="556916" cy="556916"/>
      </dsp:txXfrm>
    </dsp:sp>
    <dsp:sp modelId="{B1B7EE99-463B-AD43-8E1A-129E0DE758DE}">
      <dsp:nvSpPr>
        <dsp:cNvPr id="0" name=""/>
        <dsp:cNvSpPr/>
      </dsp:nvSpPr>
      <dsp:spPr>
        <a:xfrm>
          <a:off x="4183911" y="476789"/>
          <a:ext cx="787598" cy="787598"/>
        </a:xfrm>
        <a:prstGeom prst="ellipse">
          <a:avLst/>
        </a:prstGeom>
        <a:gradFill rotWithShape="0">
          <a:gsLst>
            <a:gs pos="0">
              <a:schemeClr val="accent2">
                <a:hueOff val="-1478841"/>
                <a:satOff val="6551"/>
                <a:lumOff val="-2409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478841"/>
                <a:satOff val="6551"/>
                <a:lumOff val="-2409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478841"/>
                <a:satOff val="6551"/>
                <a:lumOff val="-2409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smtClean="0"/>
            <a:t>FAO</a:t>
          </a:r>
          <a:endParaRPr lang="en-US" sz="700" kern="1200"/>
        </a:p>
      </dsp:txBody>
      <dsp:txXfrm>
        <a:off x="4299252" y="592130"/>
        <a:ext cx="556916" cy="556916"/>
      </dsp:txXfrm>
    </dsp:sp>
    <dsp:sp modelId="{378268F7-670E-524D-BA1A-02AF25E82D3E}">
      <dsp:nvSpPr>
        <dsp:cNvPr id="0" name=""/>
        <dsp:cNvSpPr/>
      </dsp:nvSpPr>
      <dsp:spPr>
        <a:xfrm>
          <a:off x="4659722" y="1625500"/>
          <a:ext cx="787598" cy="787598"/>
        </a:xfrm>
        <a:prstGeom prst="ellipse">
          <a:avLst/>
        </a:prstGeom>
        <a:gradFill rotWithShape="0">
          <a:gsLst>
            <a:gs pos="0">
              <a:schemeClr val="accent2">
                <a:hueOff val="-2957683"/>
                <a:satOff val="13103"/>
                <a:lumOff val="-481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2957683"/>
                <a:satOff val="13103"/>
                <a:lumOff val="-4818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2957683"/>
                <a:satOff val="13103"/>
                <a:lumOff val="-4818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smtClean="0"/>
            <a:t>World Bank</a:t>
          </a:r>
          <a:endParaRPr lang="en-US" sz="700" kern="1200"/>
        </a:p>
      </dsp:txBody>
      <dsp:txXfrm>
        <a:off x="4775063" y="1740841"/>
        <a:ext cx="556916" cy="556916"/>
      </dsp:txXfrm>
    </dsp:sp>
    <dsp:sp modelId="{6415EA31-D585-3A49-91D6-20A7D39C3BB2}">
      <dsp:nvSpPr>
        <dsp:cNvPr id="0" name=""/>
        <dsp:cNvSpPr/>
      </dsp:nvSpPr>
      <dsp:spPr>
        <a:xfrm>
          <a:off x="4183911" y="2774210"/>
          <a:ext cx="787598" cy="787598"/>
        </a:xfrm>
        <a:prstGeom prst="ellipse">
          <a:avLst/>
        </a:prstGeom>
        <a:gradFill rotWithShape="0">
          <a:gsLst>
            <a:gs pos="0">
              <a:schemeClr val="accent2">
                <a:hueOff val="-4436524"/>
                <a:satOff val="19654"/>
                <a:lumOff val="-7227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4436524"/>
                <a:satOff val="19654"/>
                <a:lumOff val="-7227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4436524"/>
                <a:satOff val="19654"/>
                <a:lumOff val="-7227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smtClean="0"/>
            <a:t>GOFC-GOLD</a:t>
          </a:r>
          <a:endParaRPr lang="en-US" sz="700" kern="1200"/>
        </a:p>
      </dsp:txBody>
      <dsp:txXfrm>
        <a:off x="4299252" y="2889551"/>
        <a:ext cx="556916" cy="556916"/>
      </dsp:txXfrm>
    </dsp:sp>
    <dsp:sp modelId="{672B4B35-33A1-C549-82B6-37B4F6607168}">
      <dsp:nvSpPr>
        <dsp:cNvPr id="0" name=""/>
        <dsp:cNvSpPr/>
      </dsp:nvSpPr>
      <dsp:spPr>
        <a:xfrm>
          <a:off x="3035200" y="3250022"/>
          <a:ext cx="787598" cy="787598"/>
        </a:xfrm>
        <a:prstGeom prst="ellipse">
          <a:avLst/>
        </a:prstGeom>
        <a:gradFill rotWithShape="0">
          <a:gsLst>
            <a:gs pos="0">
              <a:schemeClr val="accent2">
                <a:hueOff val="-5915366"/>
                <a:satOff val="26205"/>
                <a:lumOff val="-9637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5915366"/>
                <a:satOff val="26205"/>
                <a:lumOff val="-9637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5915366"/>
                <a:satOff val="26205"/>
                <a:lumOff val="-9637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smtClean="0"/>
            <a:t>START</a:t>
          </a:r>
          <a:endParaRPr lang="en-US" sz="700" kern="1200"/>
        </a:p>
      </dsp:txBody>
      <dsp:txXfrm>
        <a:off x="3150541" y="3365363"/>
        <a:ext cx="556916" cy="556916"/>
      </dsp:txXfrm>
    </dsp:sp>
    <dsp:sp modelId="{4F0DA0C6-A822-C940-95AD-1227D23977BE}">
      <dsp:nvSpPr>
        <dsp:cNvPr id="0" name=""/>
        <dsp:cNvSpPr/>
      </dsp:nvSpPr>
      <dsp:spPr>
        <a:xfrm>
          <a:off x="1886490" y="2774210"/>
          <a:ext cx="787598" cy="787598"/>
        </a:xfrm>
        <a:prstGeom prst="ellipse">
          <a:avLst/>
        </a:prstGeom>
        <a:gradFill rotWithShape="0">
          <a:gsLst>
            <a:gs pos="0">
              <a:schemeClr val="accent2">
                <a:hueOff val="-7394207"/>
                <a:satOff val="32756"/>
                <a:lumOff val="-1204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7394207"/>
                <a:satOff val="32756"/>
                <a:lumOff val="-12046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7394207"/>
                <a:satOff val="32756"/>
                <a:lumOff val="-12046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smtClean="0"/>
            <a:t>GFOI</a:t>
          </a:r>
          <a:endParaRPr lang="en-US" sz="700" kern="1200"/>
        </a:p>
      </dsp:txBody>
      <dsp:txXfrm>
        <a:off x="2001831" y="2889551"/>
        <a:ext cx="556916" cy="556916"/>
      </dsp:txXfrm>
    </dsp:sp>
    <dsp:sp modelId="{3094A62F-DD1E-EF47-8BF3-E2006944A8AB}">
      <dsp:nvSpPr>
        <dsp:cNvPr id="0" name=""/>
        <dsp:cNvSpPr/>
      </dsp:nvSpPr>
      <dsp:spPr>
        <a:xfrm>
          <a:off x="1410678" y="1625500"/>
          <a:ext cx="787598" cy="787598"/>
        </a:xfrm>
        <a:prstGeom prst="ellipse">
          <a:avLst/>
        </a:prstGeom>
        <a:gradFill rotWithShape="0">
          <a:gsLst>
            <a:gs pos="0">
              <a:schemeClr val="accent2">
                <a:hueOff val="-8873048"/>
                <a:satOff val="39308"/>
                <a:lumOff val="-14455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8873048"/>
                <a:satOff val="39308"/>
                <a:lumOff val="-14455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8873048"/>
                <a:satOff val="39308"/>
                <a:lumOff val="-14455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err="1" smtClean="0"/>
            <a:t>SilverCarbon</a:t>
          </a:r>
          <a:endParaRPr lang="en-US" sz="700" kern="1200"/>
        </a:p>
      </dsp:txBody>
      <dsp:txXfrm>
        <a:off x="1526019" y="1740841"/>
        <a:ext cx="556916" cy="556916"/>
      </dsp:txXfrm>
    </dsp:sp>
    <dsp:sp modelId="{539D5973-1ED9-E04B-ABC8-8E1B811CB1FB}">
      <dsp:nvSpPr>
        <dsp:cNvPr id="0" name=""/>
        <dsp:cNvSpPr/>
      </dsp:nvSpPr>
      <dsp:spPr>
        <a:xfrm>
          <a:off x="1886490" y="476789"/>
          <a:ext cx="787598" cy="787598"/>
        </a:xfrm>
        <a:prstGeom prst="ellipse">
          <a:avLst/>
        </a:prstGeom>
        <a:gradFill rotWithShape="0">
          <a:gsLst>
            <a:gs pos="0">
              <a:schemeClr val="accent2">
                <a:hueOff val="-10351890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90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90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smtClean="0"/>
            <a:t>GEOGLAM</a:t>
          </a:r>
          <a:endParaRPr lang="en-US" sz="700" kern="1200"/>
        </a:p>
      </dsp:txBody>
      <dsp:txXfrm>
        <a:off x="2001831" y="592130"/>
        <a:ext cx="556916" cy="556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0.66259</cdr:y>
    </cdr:from>
    <cdr:to>
      <cdr:x>0.33405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4123448"/>
          <a:ext cx="2812142" cy="20997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smtClean="0">
              <a:solidFill>
                <a:schemeClr val="bg1"/>
              </a:solidFill>
            </a:rPr>
            <a:t>Impacts  - 1/3</a:t>
          </a:r>
        </a:p>
        <a:p xmlns:a="http://schemas.openxmlformats.org/drawingml/2006/main">
          <a:r>
            <a:rPr lang="en-US" sz="2000" b="1" smtClean="0">
              <a:solidFill>
                <a:schemeClr val="bg1"/>
              </a:solidFill>
            </a:rPr>
            <a:t>Monitoring 1/3</a:t>
          </a:r>
        </a:p>
        <a:p xmlns:a="http://schemas.openxmlformats.org/drawingml/2006/main">
          <a:r>
            <a:rPr lang="en-US" sz="2000" b="1" smtClean="0">
              <a:solidFill>
                <a:schemeClr val="bg1"/>
              </a:solidFill>
            </a:rPr>
            <a:t>Synthesis, other – 1/3</a:t>
          </a:r>
        </a:p>
        <a:p xmlns:a="http://schemas.openxmlformats.org/drawingml/2006/main">
          <a:r>
            <a:rPr lang="en-US" sz="2000" b="1">
              <a:solidFill>
                <a:schemeClr val="accent3">
                  <a:lumMod val="75000"/>
                </a:schemeClr>
              </a:solidFill>
            </a:rPr>
            <a:t> </a:t>
          </a:r>
          <a:endParaRPr lang="en-US" sz="200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0.0037</cdr:x>
      <cdr:y>0.19456</cdr:y>
    </cdr:from>
    <cdr:to>
      <cdr:x>0.29537</cdr:x>
      <cdr:y>0.64429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097" y="1251252"/>
          <a:ext cx="2530201" cy="28922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smtClean="0">
              <a:solidFill>
                <a:srgbClr val="FFFFFF"/>
              </a:solidFill>
            </a:rPr>
            <a:t>200 projects since</a:t>
          </a:r>
        </a:p>
        <a:p xmlns:a="http://schemas.openxmlformats.org/drawingml/2006/main">
          <a:r>
            <a:rPr lang="en-US" sz="2400" b="1" smtClean="0">
              <a:solidFill>
                <a:srgbClr val="FFFFFF"/>
              </a:solidFill>
            </a:rPr>
            <a:t>Program’s inception</a:t>
          </a:r>
        </a:p>
        <a:p xmlns:a="http://schemas.openxmlformats.org/drawingml/2006/main">
          <a:r>
            <a:rPr lang="en-US" sz="2400" b="1" smtClean="0">
              <a:solidFill>
                <a:srgbClr val="FFFFFF"/>
              </a:solidFill>
            </a:rPr>
            <a:t>Each year ~40 </a:t>
          </a:r>
        </a:p>
        <a:p xmlns:a="http://schemas.openxmlformats.org/drawingml/2006/main">
          <a:r>
            <a:rPr lang="en-US" sz="2400" b="1" smtClean="0">
              <a:solidFill>
                <a:srgbClr val="FFFFFF"/>
              </a:solidFill>
            </a:rPr>
            <a:t>3-yr projects</a:t>
          </a:r>
        </a:p>
        <a:p xmlns:a="http://schemas.openxmlformats.org/drawingml/2006/main">
          <a:r>
            <a:rPr lang="en-US" sz="2400" b="1" smtClean="0">
              <a:solidFill>
                <a:srgbClr val="FFFFFF"/>
              </a:solidFill>
            </a:rPr>
            <a:t>Total in the</a:t>
          </a:r>
        </a:p>
        <a:p xmlns:a="http://schemas.openxmlformats.org/drawingml/2006/main">
          <a:r>
            <a:rPr lang="en-US" sz="2400" b="1" smtClean="0">
              <a:solidFill>
                <a:srgbClr val="FFFFFF"/>
              </a:solidFill>
            </a:rPr>
            <a:t>Program &gt;200 </a:t>
          </a:r>
        </a:p>
        <a:p xmlns:a="http://schemas.openxmlformats.org/drawingml/2006/main">
          <a:r>
            <a:rPr lang="en-US" sz="2400" b="1" smtClean="0">
              <a:solidFill>
                <a:srgbClr val="FFFFFF"/>
              </a:solidFill>
            </a:rPr>
            <a:t>researchers</a:t>
          </a:r>
        </a:p>
        <a:p xmlns:a="http://schemas.openxmlformats.org/drawingml/2006/main">
          <a:r>
            <a:rPr lang="en-US" sz="2400" b="1" smtClean="0">
              <a:solidFill>
                <a:srgbClr val="FFFFFF"/>
              </a:solidFill>
            </a:rPr>
            <a:t> </a:t>
          </a:r>
          <a:endParaRPr lang="en-US" sz="2800" b="1">
            <a:solidFill>
              <a:srgbClr val="FFFFFF"/>
            </a:solidFill>
          </a:endParaRPr>
        </a:p>
      </cdr:txBody>
    </cdr:sp>
  </cdr:relSizeAnchor>
  <cdr:relSizeAnchor xmlns:cdr="http://schemas.openxmlformats.org/drawingml/2006/chartDrawing">
    <cdr:from>
      <cdr:x>0.7</cdr:x>
      <cdr:y>0.72693</cdr:y>
    </cdr:from>
    <cdr:to>
      <cdr:x>1</cdr:x>
      <cdr:y>1</cdr:y>
    </cdr:to>
    <cdr:pic>
      <cdr:nvPicPr>
        <cdr:cNvPr id="5" name="Picture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400798" y="5089140"/>
          <a:ext cx="2743201" cy="1911735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EBFD0-1538-DC42-A353-368660526617}" type="datetimeFigureOut">
              <a:rPr lang="en-US" smtClean="0"/>
              <a:t>4/12/17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5B095-512B-5C42-85A5-40D732E6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48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2F80ECD-C0F5-AA46-9E47-A533E84446FC}" type="datetime1">
              <a:rPr lang="en-US"/>
              <a:pPr>
                <a:defRPr/>
              </a:pPr>
              <a:t>4/12/17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513CFFD-1175-3340-9956-041E4E3F4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1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CABAA2-9522-7845-BD91-6F828D683B0E}" type="slidenum">
              <a:rPr lang="en-US" sz="1200">
                <a:latin typeface="Times" charset="0"/>
              </a:rPr>
              <a:pPr/>
              <a:t>4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C21205-F76F-B543-869C-8C4B884CEC69}" type="slidenum">
              <a:rPr lang="en-US" sz="1200"/>
              <a:pPr eaLnBrk="1" hangingPunct="1"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CF4C2D-5F62-764E-BDB8-7BECFD608209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99249E-F501-364D-B120-3B71ACD9EAF0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3CFFD-1175-3340-9956-041E4E3F4AD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17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8D008C-76AE-CE4B-BC0C-F919B95D8C3D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3CFFD-1175-3340-9956-041E4E3F4AD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64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531330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690175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D534A-B6B1-2441-B522-2FB60FC7C00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A4EF05-C84B-C24D-A00E-7C6325CAE44A}" type="datetime1">
              <a:rPr lang="en-US" smtClean="0"/>
              <a:pPr>
                <a:defRPr/>
              </a:pPr>
              <a:t>4/12/17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4F03E-8409-7345-9112-140E230A4B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D0CE8-0695-CB4E-8DD9-66E9F5DD87FE}" type="datetime1">
              <a:rPr lang="en-US" smtClean="0"/>
              <a:pPr>
                <a:defRPr/>
              </a:pPr>
              <a:t>4/12/17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316F0A-3A2D-6642-B3BB-02C52F5962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216E2-A250-4442-9E8C-7D1537BE0DAB}" type="datetime1">
              <a:rPr lang="en-US" smtClean="0"/>
              <a:pPr>
                <a:defRPr/>
              </a:pPr>
              <a:t>4/12/17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AB2EA-9E2D-1247-B716-AA986A5C3D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9BAB14-24DA-434A-BD08-B4B5BEA860D3}" type="datetime1">
              <a:rPr lang="en-US" smtClean="0"/>
              <a:pPr>
                <a:defRPr/>
              </a:pPr>
              <a:t>4/12/17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0D104F-D216-5349-B393-741F7A7E5F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C7C5EC-21AB-C94E-A0B4-6F4504A7A847}" type="datetime1">
              <a:rPr lang="en-US" smtClean="0"/>
              <a:pPr>
                <a:defRPr/>
              </a:pPr>
              <a:t>4/12/17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BD2F4-47FE-6544-97AF-BED3398FB2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1AA99F-63DE-4345-8CA0-8246496F2025}" type="datetime1">
              <a:rPr lang="en-US" smtClean="0"/>
              <a:pPr>
                <a:defRPr/>
              </a:pPr>
              <a:t>4/12/17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955B0-0F73-2E4E-A3C3-2C551B397A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6F0609-FB6D-5A4E-AB46-CE1097002D19}" type="datetime1">
              <a:rPr lang="en-US" smtClean="0"/>
              <a:pPr>
                <a:defRPr/>
              </a:pPr>
              <a:t>4/12/17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2C605-87AC-1043-AB80-09D6E1CF3A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F7529D-39A6-3D46-A712-CD97775D17C5}" type="datetime1">
              <a:rPr lang="en-US" smtClean="0"/>
              <a:pPr>
                <a:defRPr/>
              </a:pPr>
              <a:t>4/12/17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C14BA4-8267-524D-B9CC-37D1AB502B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59C012-8B0C-4A42-B942-4213017CC588}" type="datetime1">
              <a:rPr lang="en-US" smtClean="0"/>
              <a:pPr>
                <a:defRPr/>
              </a:pPr>
              <a:t>4/12/17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C16EF-B26A-8C44-9F73-FCF1B42896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192574-FA12-E741-B12F-04C787B8501A}" type="datetime1">
              <a:rPr lang="en-US" smtClean="0"/>
              <a:pPr>
                <a:defRPr/>
              </a:pPr>
              <a:t>4/12/17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CCFE3-A35F-944F-A388-A259833D31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B4170D9-E724-3649-BC97-CDC158A1C51C}" type="datetime1">
              <a:rPr lang="en-US" smtClean="0"/>
              <a:pPr>
                <a:defRPr/>
              </a:pPr>
              <a:t>4/12/17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E6384-2E85-9A45-8947-E003A3486A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fld id="{00288B9D-EDE9-BC43-B215-05374ED457CF}" type="datetime1">
              <a:rPr lang="en-US" smtClean="0"/>
              <a:pPr>
                <a:defRPr/>
              </a:pPr>
              <a:t>4/12/17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F87A44-D964-9A4B-97EA-990735EDF3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hyperlink" Target="https://hls.gsfc.nasa.gov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x-apple-data-detectors://13/" TargetMode="External"/><Relationship Id="rId4" Type="http://schemas.openxmlformats.org/officeDocument/2006/relationships/hyperlink" Target="https://www.journals.elsevier.com/remote-sensing-of-environment/call-for-papers/science-and-applications-with-sentinel-2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tiff"/><Relationship Id="rId5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wired.com/2017/03/say-farewell-eo-1-nasas-smartest-satellite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6.jpg"/><Relationship Id="rId5" Type="http://schemas.openxmlformats.org/officeDocument/2006/relationships/image" Target="../media/image5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565150" y="533400"/>
            <a:ext cx="8197850" cy="14700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ea typeface="+mj-ea"/>
                <a:cs typeface="+mj-cs"/>
              </a:rPr>
              <a:t>LCLUC Program: update</a:t>
            </a:r>
          </a:p>
        </p:txBody>
      </p:sp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990600" y="2438400"/>
            <a:ext cx="6858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rgbClr val="FFFF00"/>
                </a:solidFill>
                <a:latin typeface="Calibri" charset="0"/>
              </a:rPr>
              <a:t>Garik</a:t>
            </a:r>
            <a:r>
              <a:rPr lang="en-US" sz="2000">
                <a:solidFill>
                  <a:srgbClr val="FFFF00"/>
                </a:solidFill>
                <a:latin typeface="Calibri" charset="0"/>
              </a:rPr>
              <a:t> Gutman,</a:t>
            </a:r>
          </a:p>
          <a:p>
            <a:pPr algn="ctr" eaLnBrk="1" hangingPunct="1"/>
            <a:r>
              <a:rPr lang="en-US" sz="2000">
                <a:solidFill>
                  <a:srgbClr val="FFFF00"/>
                </a:solidFill>
                <a:latin typeface="Calibri" charset="0"/>
              </a:rPr>
              <a:t>NASA Headquarters</a:t>
            </a:r>
          </a:p>
          <a:p>
            <a:pPr algn="ctr" eaLnBrk="1" hangingPunct="1"/>
            <a:r>
              <a:rPr lang="en-US" sz="2000">
                <a:solidFill>
                  <a:srgbClr val="FFFF00"/>
                </a:solidFill>
                <a:latin typeface="Calibri" charset="0"/>
              </a:rPr>
              <a:t>Manager, LCLUC Program</a:t>
            </a:r>
          </a:p>
        </p:txBody>
      </p:sp>
      <p:pic>
        <p:nvPicPr>
          <p:cNvPr id="17412" name="Picture 2" descr="100_04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97" y="4756150"/>
            <a:ext cx="321420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" descr="100_36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98" y="475615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3807894" y="3574534"/>
            <a:ext cx="1223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April </a:t>
            </a:r>
            <a:r>
              <a:rPr lang="en-US" sz="1800" smtClean="0">
                <a:solidFill>
                  <a:schemeClr val="bg1"/>
                </a:solidFill>
              </a:rPr>
              <a:t>2017</a:t>
            </a:r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" y="533400"/>
            <a:ext cx="8751305" cy="6332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1653922" y="381000"/>
            <a:ext cx="5937755" cy="118872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smtClean="0">
                <a:solidFill>
                  <a:schemeClr val="tx1"/>
                </a:solidFill>
                <a:ea typeface="ヒラギノ角ゴ Pro W3" charset="0"/>
                <a:cs typeface="ヒラギノ角ゴ Pro W3" charset="0"/>
              </a:rPr>
              <a:t>The Role of Social </a:t>
            </a:r>
            <a:r>
              <a:rPr sz="2800">
                <a:solidFill>
                  <a:schemeClr val="tx1"/>
                </a:solidFill>
                <a:ea typeface="ヒラギノ角ゴ Pro W3" charset="0"/>
                <a:cs typeface="ヒラギノ角ゴ Pro W3" charset="0"/>
              </a:rPr>
              <a:t>Science </a:t>
            </a:r>
            <a:r>
              <a:rPr sz="2800" smtClean="0">
                <a:solidFill>
                  <a:schemeClr val="tx1"/>
                </a:solidFill>
                <a:ea typeface="ヒラギノ角ゴ Pro W3" charset="0"/>
                <a:cs typeface="ヒラギノ角ゴ Pro W3" charset="0"/>
              </a:rPr>
              <a:t>in LCLUC</a:t>
            </a:r>
            <a:r>
              <a:rPr lang="en-US" sz="2800" smtClean="0">
                <a:solidFill>
                  <a:schemeClr val="tx1"/>
                </a:solidFill>
                <a:ea typeface="ヒラギノ角ゴ Pro W3" charset="0"/>
                <a:cs typeface="ヒラギノ角ゴ Pro W3" charset="0"/>
              </a:rPr>
              <a:t> Program</a:t>
            </a:r>
            <a:endParaRPr sz="2800">
              <a:solidFill>
                <a:schemeClr val="tx1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39937" name="Content Placeholder 2"/>
          <p:cNvSpPr>
            <a:spLocks noGrp="1"/>
          </p:cNvSpPr>
          <p:nvPr>
            <p:ph idx="1"/>
          </p:nvPr>
        </p:nvSpPr>
        <p:spPr>
          <a:xfrm>
            <a:off x="355600" y="1981200"/>
            <a:ext cx="8534400" cy="4724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333333"/>
                </a:solidFill>
                <a:latin typeface="Times New Roman"/>
                <a:cs typeface="Times New Roman"/>
              </a:rPr>
              <a:t>Humans play an important role in </a:t>
            </a:r>
            <a:r>
              <a:rPr lang="en-US" b="1" smtClean="0">
                <a:solidFill>
                  <a:srgbClr val="333333"/>
                </a:solidFill>
                <a:latin typeface="Times New Roman"/>
                <a:cs typeface="Times New Roman"/>
              </a:rPr>
              <a:t>LCLUC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333333"/>
                </a:solidFill>
                <a:latin typeface="Times New Roman"/>
                <a:cs typeface="Times New Roman"/>
              </a:rPr>
              <a:t>Social </a:t>
            </a:r>
            <a:r>
              <a:rPr lang="en-US" b="1">
                <a:solidFill>
                  <a:srgbClr val="333333"/>
                </a:solidFill>
                <a:latin typeface="Times New Roman"/>
                <a:cs typeface="Times New Roman"/>
              </a:rPr>
              <a:t>and economic science research </a:t>
            </a:r>
            <a:r>
              <a:rPr lang="en-US" b="1" smtClean="0">
                <a:solidFill>
                  <a:srgbClr val="333333"/>
                </a:solidFill>
                <a:latin typeface="Times New Roman"/>
                <a:cs typeface="Times New Roman"/>
              </a:rPr>
              <a:t>includes </a:t>
            </a:r>
          </a:p>
          <a:p>
            <a:pPr lvl="1" eaLnBrk="1" hangingPunct="1">
              <a:defRPr/>
            </a:pPr>
            <a:r>
              <a:rPr lang="en-US" b="1" smtClean="0">
                <a:solidFill>
                  <a:srgbClr val="333333"/>
                </a:solidFill>
                <a:latin typeface="Times New Roman"/>
                <a:cs typeface="Times New Roman"/>
              </a:rPr>
              <a:t>impacts </a:t>
            </a:r>
            <a:r>
              <a:rPr lang="en-US" b="1">
                <a:solidFill>
                  <a:srgbClr val="333333"/>
                </a:solidFill>
                <a:latin typeface="Times New Roman"/>
                <a:cs typeface="Times New Roman"/>
              </a:rPr>
              <a:t>of changes in human behavior </a:t>
            </a:r>
            <a:r>
              <a:rPr lang="en-US" b="1" smtClean="0">
                <a:solidFill>
                  <a:srgbClr val="333333"/>
                </a:solidFill>
                <a:latin typeface="Times New Roman"/>
                <a:cs typeface="Times New Roman"/>
              </a:rPr>
              <a:t>on LCLUC</a:t>
            </a:r>
          </a:p>
          <a:p>
            <a:pPr lvl="1" eaLnBrk="1" hangingPunct="1">
              <a:defRPr/>
            </a:pPr>
            <a:r>
              <a:rPr lang="en-US" b="1" smtClean="0">
                <a:solidFill>
                  <a:srgbClr val="333333"/>
                </a:solidFill>
                <a:latin typeface="Times New Roman"/>
                <a:cs typeface="Times New Roman"/>
              </a:rPr>
              <a:t>impacts </a:t>
            </a:r>
            <a:r>
              <a:rPr lang="en-US" b="1">
                <a:solidFill>
                  <a:srgbClr val="333333"/>
                </a:solidFill>
                <a:latin typeface="Times New Roman"/>
                <a:cs typeface="Times New Roman"/>
              </a:rPr>
              <a:t>of </a:t>
            </a:r>
            <a:r>
              <a:rPr lang="en-US" b="1" smtClean="0">
                <a:solidFill>
                  <a:srgbClr val="333333"/>
                </a:solidFill>
                <a:latin typeface="Times New Roman"/>
                <a:cs typeface="Times New Roman"/>
              </a:rPr>
              <a:t>LCLUC on society</a:t>
            </a:r>
            <a:endParaRPr lang="en-US" b="1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 lvl="1" eaLnBrk="1" hangingPunct="1">
              <a:defRPr/>
            </a:pPr>
            <a:r>
              <a:rPr lang="en-US" b="1" smtClean="0">
                <a:solidFill>
                  <a:srgbClr val="333333"/>
                </a:solidFill>
                <a:latin typeface="Times New Roman"/>
                <a:cs typeface="Times New Roman"/>
              </a:rPr>
              <a:t>adaption </a:t>
            </a:r>
            <a:r>
              <a:rPr lang="en-US" b="1">
                <a:solidFill>
                  <a:srgbClr val="333333"/>
                </a:solidFill>
                <a:latin typeface="Times New Roman"/>
                <a:cs typeface="Times New Roman"/>
              </a:rPr>
              <a:t>to </a:t>
            </a:r>
            <a:r>
              <a:rPr lang="en-US" b="1" smtClean="0">
                <a:solidFill>
                  <a:srgbClr val="333333"/>
                </a:solidFill>
                <a:latin typeface="Times New Roman"/>
                <a:cs typeface="Times New Roman"/>
              </a:rPr>
              <a:t>climate/environmental change of </a:t>
            </a:r>
            <a:r>
              <a:rPr lang="en-US" b="1">
                <a:solidFill>
                  <a:srgbClr val="333333"/>
                </a:solidFill>
                <a:latin typeface="Times New Roman"/>
                <a:cs typeface="Times New Roman"/>
              </a:rPr>
              <a:t>land-use </a:t>
            </a:r>
            <a:r>
              <a:rPr lang="en-US" b="1" smtClean="0">
                <a:solidFill>
                  <a:srgbClr val="333333"/>
                </a:solidFill>
                <a:latin typeface="Times New Roman"/>
                <a:cs typeface="Times New Roman"/>
              </a:rPr>
              <a:t>systems </a:t>
            </a:r>
            <a:endParaRPr lang="en-US" b="1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r>
              <a:rPr lang="en-US" b="1">
                <a:solidFill>
                  <a:srgbClr val="333333"/>
                </a:solidFill>
                <a:latin typeface="Times New Roman"/>
                <a:cs typeface="Times New Roman"/>
              </a:rPr>
              <a:t>During the last </a:t>
            </a:r>
            <a:r>
              <a:rPr lang="en-US" b="1" smtClean="0">
                <a:solidFill>
                  <a:srgbClr val="333333"/>
                </a:solidFill>
                <a:latin typeface="Times New Roman"/>
                <a:cs typeface="Times New Roman"/>
              </a:rPr>
              <a:t>10 </a:t>
            </a:r>
            <a:r>
              <a:rPr lang="en-US" b="1">
                <a:solidFill>
                  <a:srgbClr val="333333"/>
                </a:solidFill>
                <a:latin typeface="Times New Roman"/>
                <a:cs typeface="Times New Roman"/>
              </a:rPr>
              <a:t>years, the Social/Economics Science component has been a mandatory part of all LCLUC proposals, unless otherwise stated in the </a:t>
            </a:r>
            <a:r>
              <a:rPr lang="en-US" b="1" smtClean="0">
                <a:solidFill>
                  <a:srgbClr val="333333"/>
                </a:solidFill>
                <a:latin typeface="Times New Roman"/>
                <a:cs typeface="Times New Roman"/>
              </a:rPr>
              <a:t>solicitation</a:t>
            </a:r>
            <a:endParaRPr lang="en-US" b="1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b="1">
              <a:solidFill>
                <a:srgbClr val="333333"/>
              </a:solidFill>
              <a:latin typeface="Times New Roman"/>
              <a:ea typeface="ヒラギノ角ゴ Pro W3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5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  <a:latin typeface="Calibri" charset="0"/>
                <a:ea typeface="+mj-ea"/>
                <a:cs typeface="+mj-cs"/>
              </a:rPr>
              <a:t>International </a:t>
            </a:r>
            <a:r>
              <a:rPr lang="en-US" smtClean="0">
                <a:solidFill>
                  <a:schemeClr val="tx1"/>
                </a:solidFill>
                <a:latin typeface="Calibri" charset="0"/>
                <a:ea typeface="+mj-ea"/>
                <a:cs typeface="+mj-cs"/>
              </a:rPr>
              <a:t>Regional Initiatives</a:t>
            </a:r>
            <a:endParaRPr lang="en-US">
              <a:solidFill>
                <a:schemeClr val="tx1"/>
              </a:solidFill>
              <a:latin typeface="Calibri" charset="0"/>
              <a:ea typeface="+mj-ea"/>
              <a:cs typeface="+mj-cs"/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49705" y="1317625"/>
            <a:ext cx="5092109" cy="5151437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b="1">
              <a:solidFill>
                <a:srgbClr val="000000"/>
              </a:solidFill>
              <a:latin typeface="Constantia" charset="0"/>
              <a:ea typeface="+mn-ea"/>
              <a:cs typeface="+mn-cs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>
                <a:solidFill>
                  <a:srgbClr val="000000"/>
                </a:solidFill>
                <a:latin typeface="Constantia" charset="0"/>
                <a:ea typeface="+mn-ea"/>
              </a:rPr>
              <a:t>Northern </a:t>
            </a:r>
            <a:r>
              <a:rPr lang="en-US" sz="2400" b="1" smtClean="0">
                <a:solidFill>
                  <a:srgbClr val="000000"/>
                </a:solidFill>
                <a:latin typeface="Constantia" charset="0"/>
                <a:ea typeface="+mn-ea"/>
              </a:rPr>
              <a:t>Eurasia’s Future Initiative (NEFI)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400" b="1" smtClean="0">
                <a:solidFill>
                  <a:srgbClr val="000000"/>
                </a:solidFill>
                <a:latin typeface="Constantia" charset="0"/>
              </a:rPr>
              <a:t>LCLUC-2016: Caucasus element</a:t>
            </a:r>
            <a:endParaRPr lang="en-US" sz="2400" b="1" smtClean="0">
              <a:solidFill>
                <a:srgbClr val="000000"/>
              </a:solidFill>
              <a:latin typeface="Constantia" charset="0"/>
              <a:ea typeface="+mn-ea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smtClean="0">
              <a:solidFill>
                <a:srgbClr val="000000"/>
              </a:solidFill>
              <a:latin typeface="Constantia" charset="0"/>
              <a:ea typeface="+mn-ea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smtClean="0">
                <a:solidFill>
                  <a:srgbClr val="000000"/>
                </a:solidFill>
                <a:latin typeface="Constantia" charset="0"/>
                <a:ea typeface="+mn-ea"/>
              </a:rPr>
              <a:t>Future Earth: Asia</a:t>
            </a:r>
            <a:endParaRPr lang="ru-RU" sz="2400" b="1" smtClean="0">
              <a:solidFill>
                <a:srgbClr val="000000"/>
              </a:solidFill>
              <a:latin typeface="Constantia" charset="0"/>
              <a:ea typeface="+mn-ea"/>
            </a:endParaRPr>
          </a:p>
          <a:p>
            <a:pPr lvl="2">
              <a:lnSpc>
                <a:spcPct val="80000"/>
              </a:lnSpc>
              <a:defRPr/>
            </a:pPr>
            <a:r>
              <a:rPr lang="en-US" sz="2400" b="1" smtClean="0">
                <a:solidFill>
                  <a:srgbClr val="000000"/>
                </a:solidFill>
                <a:latin typeface="Constantia" charset="0"/>
              </a:rPr>
              <a:t>Coordinated with SARI</a:t>
            </a:r>
            <a:endParaRPr lang="en-US" sz="2400" b="1">
              <a:solidFill>
                <a:srgbClr val="000000"/>
              </a:solidFill>
              <a:latin typeface="Constantia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smtClean="0">
              <a:solidFill>
                <a:srgbClr val="000000"/>
              </a:solidFill>
              <a:latin typeface="Constantia" charset="0"/>
              <a:ea typeface="+mn-ea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smtClean="0">
                <a:solidFill>
                  <a:srgbClr val="000000"/>
                </a:solidFill>
                <a:latin typeface="Constantia" charset="0"/>
                <a:ea typeface="+mn-ea"/>
              </a:rPr>
              <a:t>South/Southeast Asia Research Initiative (SARI) 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400" b="1" smtClean="0">
                <a:solidFill>
                  <a:srgbClr val="000000"/>
                </a:solidFill>
                <a:latin typeface="Constantia" charset="0"/>
                <a:ea typeface="+mn-ea"/>
              </a:rPr>
              <a:t>LCLUC-2015: South Asia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400" b="1" smtClean="0">
                <a:solidFill>
                  <a:srgbClr val="000000"/>
                </a:solidFill>
                <a:latin typeface="Constantia" charset="0"/>
                <a:ea typeface="+mn-ea"/>
              </a:rPr>
              <a:t>LCLUC-2016: Southeast Asia</a:t>
            </a:r>
            <a:endParaRPr lang="en-US" sz="2400" b="1">
              <a:solidFill>
                <a:srgbClr val="000000"/>
              </a:solidFill>
              <a:latin typeface="Constantia" charset="0"/>
              <a:ea typeface="+mn-ea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smtClean="0">
              <a:solidFill>
                <a:srgbClr val="000000"/>
              </a:solidFill>
              <a:latin typeface="Constantia" charset="0"/>
              <a:ea typeface="+mn-ea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>
              <a:solidFill>
                <a:srgbClr val="000000"/>
              </a:solidFill>
              <a:latin typeface="Constantia" charset="0"/>
              <a:ea typeface="+mn-ea"/>
              <a:cs typeface="+mn-cs"/>
            </a:endParaRP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Wingdings 2" charset="0"/>
              <a:buNone/>
              <a:defRPr/>
            </a:pPr>
            <a:endParaRPr lang="en-US" sz="2400" b="1">
              <a:solidFill>
                <a:srgbClr val="000000"/>
              </a:solidFill>
              <a:latin typeface="Constantia" charset="0"/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>
              <a:solidFill>
                <a:schemeClr val="tx1">
                  <a:lumMod val="50000"/>
                  <a:lumOff val="50000"/>
                </a:schemeClr>
              </a:solidFill>
              <a:latin typeface="Constantia" charset="0"/>
              <a:ea typeface="+mn-ea"/>
              <a:cs typeface="+mn-cs"/>
            </a:endParaRPr>
          </a:p>
        </p:txBody>
      </p:sp>
      <p:pic>
        <p:nvPicPr>
          <p:cNvPr id="3481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3032125"/>
            <a:ext cx="14478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9" descr="Pash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524000"/>
            <a:ext cx="1467440" cy="150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9"/>
          <p:cNvSpPr>
            <a:spLocks noChangeArrowheads="1"/>
          </p:cNvSpPr>
          <p:nvPr/>
        </p:nvSpPr>
        <p:spPr bwMode="auto">
          <a:xfrm>
            <a:off x="7183438" y="3429000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Project Scientist</a:t>
            </a:r>
          </a:p>
          <a:p>
            <a:r>
              <a:rPr lang="en-US" sz="1600" smtClean="0"/>
              <a:t>MAIRS</a:t>
            </a:r>
            <a:endParaRPr lang="en-US" sz="1600"/>
          </a:p>
          <a:p>
            <a:r>
              <a:rPr lang="en-US" sz="1600" err="1"/>
              <a:t>Jiaguo</a:t>
            </a:r>
            <a:r>
              <a:rPr lang="en-US" sz="1600"/>
              <a:t> Qi, MSU</a:t>
            </a:r>
          </a:p>
        </p:txBody>
      </p:sp>
      <p:sp>
        <p:nvSpPr>
          <p:cNvPr id="34822" name="Rectangle 10"/>
          <p:cNvSpPr>
            <a:spLocks noChangeArrowheads="1"/>
          </p:cNvSpPr>
          <p:nvPr/>
        </p:nvSpPr>
        <p:spPr bwMode="auto">
          <a:xfrm>
            <a:off x="7315200" y="1731963"/>
            <a:ext cx="20986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Project </a:t>
            </a:r>
            <a:r>
              <a:rPr lang="en-US" sz="1600" err="1"/>
              <a:t>Scientst</a:t>
            </a:r>
            <a:endParaRPr lang="en-US" sz="1600"/>
          </a:p>
          <a:p>
            <a:r>
              <a:rPr lang="en-US" sz="1600" smtClean="0"/>
              <a:t>NEFI</a:t>
            </a:r>
            <a:endParaRPr lang="en-US" sz="1600"/>
          </a:p>
          <a:p>
            <a:r>
              <a:rPr lang="en-US" sz="1600"/>
              <a:t>Pasha </a:t>
            </a:r>
            <a:r>
              <a:rPr lang="en-US" sz="1600" err="1" smtClean="0"/>
              <a:t>Groisman</a:t>
            </a:r>
            <a:r>
              <a:rPr lang="en-US" sz="1600" smtClean="0"/>
              <a:t>, NOAA/UCAR</a:t>
            </a:r>
            <a:endParaRPr lang="en-US" sz="160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708650" y="4754562"/>
            <a:ext cx="3130550" cy="1622123"/>
            <a:chOff x="5938427" y="1143000"/>
            <a:chExt cx="3531915" cy="1871663"/>
          </a:xfrm>
        </p:grpSpPr>
        <p:pic>
          <p:nvPicPr>
            <p:cNvPr id="34824" name="Picture 6" descr="Krishn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427" y="1143000"/>
              <a:ext cx="1600200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5" name="TextBox 2"/>
            <p:cNvSpPr txBox="1">
              <a:spLocks noChangeArrowheads="1"/>
            </p:cNvSpPr>
            <p:nvPr/>
          </p:nvSpPr>
          <p:spPr bwMode="auto">
            <a:xfrm>
              <a:off x="7453801" y="1362376"/>
              <a:ext cx="2016541" cy="1242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Project Scientist</a:t>
              </a:r>
            </a:p>
            <a:p>
              <a:pPr eaLnBrk="1" hangingPunct="1"/>
              <a:r>
                <a:rPr lang="en-US" sz="1600" smtClean="0"/>
                <a:t>SARI</a:t>
              </a:r>
              <a:endParaRPr lang="en-US" sz="1600"/>
            </a:p>
            <a:p>
              <a:pPr eaLnBrk="1" hangingPunct="1"/>
              <a:r>
                <a:rPr lang="en-US" sz="1600"/>
                <a:t>Krishna </a:t>
              </a:r>
              <a:r>
                <a:rPr lang="en-US" sz="1600" err="1"/>
                <a:t>Vadrevu</a:t>
              </a:r>
              <a:r>
                <a:rPr lang="en-US" sz="1600"/>
                <a:t>, </a:t>
              </a:r>
              <a:r>
                <a:rPr lang="en-US" sz="1600" smtClean="0"/>
                <a:t>NASA MSFC</a:t>
              </a:r>
              <a:endParaRPr lang="en-US"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smtClean="0">
                <a:solidFill>
                  <a:schemeClr val="tx1"/>
                </a:solidFill>
              </a:rPr>
              <a:t>NEESPI: 10 years of science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184150" y="3774235"/>
            <a:ext cx="243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>
                <a:cs typeface="Arial" charset="0"/>
              </a:rPr>
              <a:t>~</a:t>
            </a:r>
            <a:r>
              <a:rPr lang="en-US" sz="2800" b="1">
                <a:cs typeface="Arial" charset="0"/>
              </a:rPr>
              <a:t>1500 </a:t>
            </a:r>
            <a:r>
              <a:rPr lang="en-US" sz="2800" smtClean="0">
                <a:cs typeface="Arial" charset="0"/>
              </a:rPr>
              <a:t>papers</a:t>
            </a:r>
            <a:endParaRPr lang="en-US" sz="2800">
              <a:cs typeface="Arial" charset="0"/>
            </a:endParaRPr>
          </a:p>
        </p:txBody>
      </p:sp>
      <p:sp>
        <p:nvSpPr>
          <p:cNvPr id="91141" name="Text Box 36"/>
          <p:cNvSpPr txBox="1">
            <a:spLocks noChangeArrowheads="1"/>
          </p:cNvSpPr>
          <p:nvPr/>
        </p:nvSpPr>
        <p:spPr bwMode="auto">
          <a:xfrm>
            <a:off x="184150" y="1820863"/>
            <a:ext cx="248443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&gt;750 scientists  </a:t>
            </a:r>
          </a:p>
          <a:p>
            <a:r>
              <a:rPr lang="en-US" sz="2000"/>
              <a:t>&gt;200 institutions </a:t>
            </a:r>
          </a:p>
          <a:p>
            <a:r>
              <a:rPr lang="en-US" sz="2000"/>
              <a:t>&gt;170 projects</a:t>
            </a:r>
          </a:p>
          <a:p>
            <a:r>
              <a:rPr lang="en-US" sz="2000"/>
              <a:t>30 countries</a:t>
            </a:r>
            <a:endParaRPr lang="ru-RU" sz="2000"/>
          </a:p>
          <a:p>
            <a:endParaRPr lang="ru-RU" sz="2000"/>
          </a:p>
          <a:p>
            <a:r>
              <a:rPr lang="en-US" sz="2000"/>
              <a:t>&gt;80 Ph.D. students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593162"/>
              </p:ext>
            </p:extLst>
          </p:nvPr>
        </p:nvGraphicFramePr>
        <p:xfrm>
          <a:off x="2668588" y="1414280"/>
          <a:ext cx="6230873" cy="4154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81400" y="1636197"/>
            <a:ext cx="216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Number of Projects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63266" y="5715000"/>
            <a:ext cx="3637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NEESPI </a:t>
            </a:r>
            <a:r>
              <a:rPr lang="en-US" sz="3600" smtClean="0">
                <a:sym typeface="Wingdings"/>
              </a:rPr>
              <a:t> NEFI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773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07950"/>
            <a:ext cx="7581900" cy="11239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</a:rPr>
              <a:t>NEESPI-LCLUC Books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2162" name="ClipAr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11346"/>
          <a:stretch>
            <a:fillRect/>
          </a:stretch>
        </p:blipFill>
        <p:spPr bwMode="auto">
          <a:xfrm>
            <a:off x="4512477" y="1585698"/>
            <a:ext cx="2197460" cy="244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089" y="1541978"/>
            <a:ext cx="2214388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" y="1522230"/>
            <a:ext cx="2134591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6"/>
          <p:cNvSpPr txBox="1">
            <a:spLocks noChangeArrowheads="1"/>
          </p:cNvSpPr>
          <p:nvPr/>
        </p:nvSpPr>
        <p:spPr bwMode="auto">
          <a:xfrm>
            <a:off x="1832964" y="5715000"/>
            <a:ext cx="54748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smtClean="0">
                <a:solidFill>
                  <a:srgbClr val="333333"/>
                </a:solidFill>
              </a:rPr>
              <a:t>LCLUC in Central Asia to be published in 2018</a:t>
            </a:r>
            <a:endParaRPr lang="en-US" sz="2000">
              <a:solidFill>
                <a:srgbClr val="333333"/>
              </a:solidFill>
            </a:endParaRPr>
          </a:p>
        </p:txBody>
      </p:sp>
      <p:sp>
        <p:nvSpPr>
          <p:cNvPr id="92166" name="TextBox 7"/>
          <p:cNvSpPr txBox="1">
            <a:spLocks noChangeArrowheads="1"/>
          </p:cNvSpPr>
          <p:nvPr/>
        </p:nvSpPr>
        <p:spPr bwMode="auto">
          <a:xfrm>
            <a:off x="257362" y="5003174"/>
            <a:ext cx="1634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Springer 2010</a:t>
            </a:r>
          </a:p>
        </p:txBody>
      </p:sp>
      <p:sp>
        <p:nvSpPr>
          <p:cNvPr id="92167" name="TextBox 8"/>
          <p:cNvSpPr txBox="1">
            <a:spLocks noChangeArrowheads="1"/>
          </p:cNvSpPr>
          <p:nvPr/>
        </p:nvSpPr>
        <p:spPr bwMode="auto">
          <a:xfrm>
            <a:off x="2587879" y="5003174"/>
            <a:ext cx="1634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Springer 2012</a:t>
            </a:r>
          </a:p>
        </p:txBody>
      </p:sp>
      <p:sp>
        <p:nvSpPr>
          <p:cNvPr id="92168" name="TextBox 9"/>
          <p:cNvSpPr txBox="1">
            <a:spLocks noChangeArrowheads="1"/>
          </p:cNvSpPr>
          <p:nvPr/>
        </p:nvSpPr>
        <p:spPr bwMode="auto">
          <a:xfrm>
            <a:off x="4756617" y="4202448"/>
            <a:ext cx="1634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Springer 2013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204392" y="4964668"/>
            <a:ext cx="1633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Springer </a:t>
            </a:r>
            <a:r>
              <a:rPr lang="en-US" sz="1800" smtClean="0"/>
              <a:t>2017</a:t>
            </a:r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303" y="1585697"/>
            <a:ext cx="2197022" cy="330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2"/>
          <p:cNvSpPr txBox="1">
            <a:spLocks noChangeArrowheads="1"/>
          </p:cNvSpPr>
          <p:nvPr/>
        </p:nvSpPr>
        <p:spPr bwMode="auto">
          <a:xfrm>
            <a:off x="1258888" y="76200"/>
            <a:ext cx="7058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smtClean="0">
                <a:solidFill>
                  <a:srgbClr val="C00000"/>
                </a:solidFill>
              </a:rPr>
              <a:t>SARI </a:t>
            </a:r>
            <a:endParaRPr lang="en-US" sz="4400">
              <a:solidFill>
                <a:srgbClr val="C00000"/>
              </a:solidFill>
            </a:endParaRPr>
          </a:p>
        </p:txBody>
      </p:sp>
      <p:grpSp>
        <p:nvGrpSpPr>
          <p:cNvPr id="88066" name="Group 8"/>
          <p:cNvGrpSpPr>
            <a:grpSpLocks/>
          </p:cNvGrpSpPr>
          <p:nvPr/>
        </p:nvGrpSpPr>
        <p:grpSpPr bwMode="auto">
          <a:xfrm>
            <a:off x="304800" y="1035050"/>
            <a:ext cx="8153400" cy="5603875"/>
            <a:chOff x="304800" y="1035221"/>
            <a:chExt cx="8153400" cy="5604437"/>
          </a:xfrm>
        </p:grpSpPr>
        <p:pic>
          <p:nvPicPr>
            <p:cNvPr id="88070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5" r="13762"/>
            <a:stretch>
              <a:fillRect/>
            </a:stretch>
          </p:blipFill>
          <p:spPr bwMode="auto">
            <a:xfrm>
              <a:off x="304800" y="1035221"/>
              <a:ext cx="8153400" cy="560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71" name="TextBox 7"/>
            <p:cNvSpPr txBox="1">
              <a:spLocks noChangeArrowheads="1"/>
            </p:cNvSpPr>
            <p:nvPr/>
          </p:nvSpPr>
          <p:spPr bwMode="auto">
            <a:xfrm>
              <a:off x="4876800" y="2362200"/>
              <a:ext cx="12883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2"/>
                  </a:solidFill>
                </a:rPr>
                <a:t>South Asia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990600" y="1524000"/>
            <a:ext cx="7280275" cy="4891088"/>
            <a:chOff x="1066800" y="2652888"/>
            <a:chExt cx="7281027" cy="4890912"/>
          </a:xfrm>
        </p:grpSpPr>
        <p:pic>
          <p:nvPicPr>
            <p:cNvPr id="8806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7" t="18489" r="20575" b="12852"/>
            <a:stretch>
              <a:fillRect/>
            </a:stretch>
          </p:blipFill>
          <p:spPr bwMode="auto">
            <a:xfrm>
              <a:off x="1066800" y="2652888"/>
              <a:ext cx="7281027" cy="4890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69" name="TextBox 10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23920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333333"/>
                  </a:solidFill>
                </a:rPr>
                <a:t>South/Southeast Asia</a:t>
              </a: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3500"/>
            <a:ext cx="8229599" cy="1282700"/>
          </a:xfrm>
        </p:spPr>
        <p:txBody>
          <a:bodyPr/>
          <a:lstStyle/>
          <a:p>
            <a:r>
              <a:rPr lang="en-US" sz="4000" smtClean="0">
                <a:solidFill>
                  <a:schemeClr val="tx1"/>
                </a:solidFill>
              </a:rPr>
              <a:t>Pre-SARI Synthesis Projects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3556" y="1981200"/>
            <a:ext cx="3681156" cy="4876800"/>
          </a:xfrm>
        </p:spPr>
        <p:txBody>
          <a:bodyPr>
            <a:normAutofit lnSpcReduction="10000"/>
          </a:bodyPr>
          <a:lstStyle/>
          <a:p>
            <a:r>
              <a:rPr lang="en-US" sz="2400" err="1" smtClean="0"/>
              <a:t>Atul</a:t>
            </a:r>
            <a:r>
              <a:rPr lang="en-US" sz="2400" smtClean="0"/>
              <a:t> Jain/U. of Illinois</a:t>
            </a:r>
          </a:p>
          <a:p>
            <a:pPr lvl="1"/>
            <a:r>
              <a:rPr lang="en-US" sz="2000" smtClean="0"/>
              <a:t>Land Cover and Land Use Changes and Their Effects on Carbon Dynamics in South and South East Asia: A Synthesis Study</a:t>
            </a:r>
          </a:p>
          <a:p>
            <a:pPr lvl="1"/>
            <a:endParaRPr lang="en-US" sz="2000" smtClean="0"/>
          </a:p>
          <a:p>
            <a:r>
              <a:rPr lang="en-US" sz="2400" smtClean="0"/>
              <a:t>Jeff Fox, East-West Center, Hawaii</a:t>
            </a:r>
          </a:p>
          <a:p>
            <a:pPr lvl="1"/>
            <a:r>
              <a:rPr lang="en-US" sz="2000" smtClean="0"/>
              <a:t>Forest, Agricultural, and Urban Transitions in Mainland Southeast Asia: Synthesizing Knowledge and Developing Theory</a:t>
            </a:r>
          </a:p>
          <a:p>
            <a:pPr lvl="1"/>
            <a:endParaRPr lang="en-US" sz="2400" smtClean="0"/>
          </a:p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1358C-E94B-7149-BF23-0A0985BAAB8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65950" y="1981200"/>
            <a:ext cx="4976556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rtl="0" eaLnBrk="0" fontAlgn="base" hangingPunct="0">
              <a:spcBef>
                <a:spcPts val="2000"/>
              </a:spcBef>
              <a:spcAft>
                <a:spcPct val="0"/>
              </a:spcAft>
              <a:buFont typeface="Calisto MT" charset="0"/>
              <a:buChar char="•"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marL="577850" indent="-2952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858585"/>
              </a:buClr>
              <a:buFont typeface="Calisto MT" charset="0"/>
              <a:buChar char="•"/>
              <a:defRPr sz="22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ＭＳ Ｐゴシック" charset="0"/>
                <a:cs typeface="+mn-cs"/>
              </a:defRPr>
            </a:lvl2pPr>
            <a:lvl3pPr marL="860425" indent="-282575" algn="l" rtl="0" eaLnBrk="0" fontAlgn="base" hangingPunct="0">
              <a:spcBef>
                <a:spcPts val="600"/>
              </a:spcBef>
              <a:spcAft>
                <a:spcPct val="0"/>
              </a:spcAft>
              <a:buFont typeface="Calisto MT" charset="0"/>
              <a:buChar char="•"/>
              <a:defRPr sz="20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ＭＳ Ｐゴシック" charset="0"/>
                <a:cs typeface="+mn-cs"/>
              </a:defRPr>
            </a:lvl3pPr>
            <a:lvl4pPr marL="1143000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858585"/>
              </a:buClr>
              <a:buFont typeface="Calisto MT" charset="0"/>
              <a:buChar char="•"/>
              <a:defRPr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ＭＳ Ｐゴシック" charset="0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Font typeface="Calisto MT" charset="0"/>
              <a:buChar char="•"/>
              <a:defRPr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ＭＳ Ｐゴシック" charset="0"/>
                <a:cs typeface="+mn-cs"/>
              </a:defRPr>
            </a:lvl5pPr>
            <a:lvl6pPr marL="1711325" indent="-280988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00250" indent="-280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290763" indent="-280988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2571750" indent="-280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dirty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err="1">
                <a:solidFill>
                  <a:schemeClr val="tx1"/>
                </a:solidFill>
                <a:cs typeface="Arial"/>
              </a:rPr>
              <a:t>Peilei</a:t>
            </a:r>
            <a:r>
              <a:rPr lang="en-US">
                <a:solidFill>
                  <a:schemeClr val="tx1"/>
                </a:solidFill>
                <a:cs typeface="Arial"/>
              </a:rPr>
              <a:t> Fan, Michigan State U.</a:t>
            </a:r>
          </a:p>
          <a:p>
            <a:pPr lvl="1">
              <a:buFont typeface="Arial"/>
              <a:buChar char="•"/>
            </a:pPr>
            <a:r>
              <a:rPr lang="en-US" sz="2000" smtClean="0">
                <a:solidFill>
                  <a:schemeClr val="tx1"/>
                </a:solidFill>
                <a:cs typeface="Arial"/>
              </a:rPr>
              <a:t>Urbanization and Sustainability Under Global Change and Transitional Economies: Synthesis from </a:t>
            </a:r>
            <a:r>
              <a:rPr lang="en-US" sz="2000" u="sng" smtClean="0">
                <a:solidFill>
                  <a:schemeClr val="tx1"/>
                </a:solidFill>
                <a:cs typeface="Arial"/>
              </a:rPr>
              <a:t>Southeast</a:t>
            </a:r>
            <a:r>
              <a:rPr lang="en-US" sz="2000" smtClean="0">
                <a:solidFill>
                  <a:schemeClr val="tx1"/>
                </a:solidFill>
                <a:cs typeface="Arial"/>
              </a:rPr>
              <a:t>, East and North Asia</a:t>
            </a:r>
          </a:p>
          <a:p>
            <a:pPr lvl="1">
              <a:buFont typeface="Arial"/>
              <a:buChar char="•"/>
            </a:pPr>
            <a:endParaRPr lang="en-US" sz="2000" smtClean="0">
              <a:solidFill>
                <a:schemeClr val="tx1"/>
              </a:solidFill>
              <a:cs typeface="Arial"/>
            </a:endParaRPr>
          </a:p>
          <a:p>
            <a:endParaRPr lang="en-US" smtClean="0">
              <a:solidFill>
                <a:schemeClr val="tx1"/>
              </a:solidFill>
            </a:endParaRPr>
          </a:p>
          <a:p>
            <a:r>
              <a:rPr lang="en-US" err="1" smtClean="0">
                <a:solidFill>
                  <a:schemeClr val="tx1"/>
                </a:solidFill>
              </a:rPr>
              <a:t>Seto</a:t>
            </a:r>
            <a:r>
              <a:rPr lang="en-US">
                <a:solidFill>
                  <a:schemeClr val="tx1"/>
                </a:solidFill>
              </a:rPr>
              <a:t>, Karen , Yale U. </a:t>
            </a:r>
          </a:p>
          <a:p>
            <a:pPr lvl="1"/>
            <a:r>
              <a:rPr lang="en-US" sz="2000" smtClean="0">
                <a:solidFill>
                  <a:schemeClr val="tx1"/>
                </a:solidFill>
              </a:rPr>
              <a:t>Synthesis of LCLUC studies on Urbanization: State of the Art, Gaps in Knowledge, and New Directions for Remote Sensing Science  </a:t>
            </a:r>
          </a:p>
          <a:p>
            <a:pPr lvl="1"/>
            <a:endParaRPr lang="en-US" sz="2400" smtClean="0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567934"/>
            <a:ext cx="153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333333"/>
                </a:solidFill>
              </a:rPr>
              <a:t>LCLUC-2012</a:t>
            </a:r>
            <a:endParaRPr lang="en-US">
              <a:solidFill>
                <a:srgbClr val="3333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0898" y="1600200"/>
            <a:ext cx="153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333333"/>
                </a:solidFill>
              </a:rPr>
              <a:t>LCLUC-2013</a:t>
            </a:r>
            <a:endParaRPr lang="en-US">
              <a:solidFill>
                <a:srgbClr val="333333"/>
              </a:solidFill>
            </a:endParaRPr>
          </a:p>
        </p:txBody>
      </p:sp>
      <p:pic>
        <p:nvPicPr>
          <p:cNvPr id="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40" y="3505200"/>
            <a:ext cx="773860" cy="77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55" y="4419600"/>
            <a:ext cx="810945" cy="112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1" y="3392652"/>
            <a:ext cx="892175" cy="110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510741"/>
            <a:ext cx="750886" cy="96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2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1290138" y="457200"/>
            <a:ext cx="6656360" cy="118872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>
                <a:solidFill>
                  <a:schemeClr val="tx1"/>
                </a:solidFill>
              </a:rPr>
              <a:t>What We Have Learned From </a:t>
            </a:r>
            <a:br>
              <a:rPr lang="en-US" sz="3200" smtClean="0">
                <a:solidFill>
                  <a:schemeClr val="tx1"/>
                </a:solidFill>
              </a:rPr>
            </a:br>
            <a:r>
              <a:rPr lang="en-US" sz="3200" smtClean="0">
                <a:solidFill>
                  <a:schemeClr val="tx1"/>
                </a:solidFill>
              </a:rPr>
              <a:t>Pre-sari Projects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9937" name="Content Placeholder 2"/>
          <p:cNvSpPr>
            <a:spLocks noGrp="1"/>
          </p:cNvSpPr>
          <p:nvPr>
            <p:ph idx="1"/>
          </p:nvPr>
        </p:nvSpPr>
        <p:spPr>
          <a:xfrm>
            <a:off x="122518" y="2667000"/>
            <a:ext cx="8991600" cy="2514600"/>
          </a:xfrm>
        </p:spPr>
        <p:txBody>
          <a:bodyPr>
            <a:noAutofit/>
          </a:bodyPr>
          <a:lstStyle/>
          <a:p>
            <a:pPr marL="285750" indent="-285750" eaLnBrk="1" hangingPunct="1">
              <a:buFont typeface="Arial"/>
              <a:buChar char="•"/>
              <a:defRPr/>
            </a:pPr>
            <a:r>
              <a:rPr lang="en-US" b="1"/>
              <a:t>Population growth =</a:t>
            </a:r>
            <a:r>
              <a:rPr lang="en-US" b="1" smtClean="0"/>
              <a:t>&gt; </a:t>
            </a:r>
            <a:r>
              <a:rPr lang="en-US" b="1"/>
              <a:t>rapid urban expansion on rural and agricultural lands =</a:t>
            </a:r>
            <a:r>
              <a:rPr lang="en-US" b="1" smtClean="0"/>
              <a:t>&gt; </a:t>
            </a:r>
            <a:r>
              <a:rPr lang="en-US" b="1"/>
              <a:t>further </a:t>
            </a:r>
            <a:r>
              <a:rPr lang="en-US" b="1" smtClean="0"/>
              <a:t>deforestation</a:t>
            </a:r>
            <a:endParaRPr lang="en-US" b="1"/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b="1"/>
              <a:t>Prevalent commodity crops (rubber and palm) prices increase =&gt; </a:t>
            </a:r>
            <a:r>
              <a:rPr lang="en-US" b="1" smtClean="0"/>
              <a:t> </a:t>
            </a:r>
            <a:r>
              <a:rPr lang="en-US" b="1"/>
              <a:t>reduced food production and increased food costs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b="1"/>
              <a:t>Large-scale land-cover conversion for agriculture =</a:t>
            </a:r>
            <a:r>
              <a:rPr lang="en-US" b="1" smtClean="0"/>
              <a:t>&gt; changes </a:t>
            </a:r>
            <a:r>
              <a:rPr lang="en-US" b="1"/>
              <a:t>in carbon cycle and air quality degradation (biomass burning</a:t>
            </a:r>
            <a:r>
              <a:rPr lang="en-US" b="1" smtClean="0"/>
              <a:t>)</a:t>
            </a:r>
            <a:endParaRPr lang="en-US" b="1"/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b="1" smtClean="0"/>
              <a:t>Economic development </a:t>
            </a:r>
            <a:r>
              <a:rPr lang="en-US" b="1"/>
              <a:t>initiatives =</a:t>
            </a:r>
            <a:r>
              <a:rPr lang="en-US" b="1" smtClean="0"/>
              <a:t>&gt; </a:t>
            </a:r>
            <a:r>
              <a:rPr lang="en-US" b="1"/>
              <a:t>regional landscape </a:t>
            </a:r>
            <a:r>
              <a:rPr lang="en-US" b="1" smtClean="0"/>
              <a:t>fragmentation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937755" cy="118872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NASA-SARI Science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smtClean="0"/>
              <a:t>Will be based on the pre-SARI projects and new projects from</a:t>
            </a:r>
          </a:p>
          <a:p>
            <a:pPr lvl="1"/>
            <a:r>
              <a:rPr lang="en-US" sz="2800" smtClean="0"/>
              <a:t>LCLUC-2015 selections for South Asia </a:t>
            </a:r>
          </a:p>
          <a:p>
            <a:pPr lvl="1"/>
            <a:r>
              <a:rPr lang="en-US" sz="2800" smtClean="0"/>
              <a:t>LCLUC-2016 selections for Southeast Asia</a:t>
            </a:r>
          </a:p>
        </p:txBody>
      </p:sp>
    </p:spTree>
    <p:extLst>
      <p:ext uri="{BB962C8B-B14F-4D97-AF65-F5344CB8AC3E}">
        <p14:creationId xmlns:p14="http://schemas.microsoft.com/office/powerpoint/2010/main" val="39233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901" name="Group 4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384992"/>
              </p:ext>
            </p:extLst>
          </p:nvPr>
        </p:nvGraphicFramePr>
        <p:xfrm>
          <a:off x="590862" y="381000"/>
          <a:ext cx="8001000" cy="5416285"/>
        </p:xfrm>
        <a:graphic>
          <a:graphicData uri="http://schemas.openxmlformats.org/drawingml/2006/table">
            <a:tbl>
              <a:tblPr/>
              <a:tblGrid>
                <a:gridCol w="2133600"/>
                <a:gridCol w="2133600"/>
                <a:gridCol w="228600"/>
                <a:gridCol w="3505200"/>
              </a:tblGrid>
              <a:tr h="623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DeFries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, Ruth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Urban impact on forests (India)</a:t>
                      </a:r>
                    </a:p>
                  </a:txBody>
                  <a:tcPr marT="45675" marB="456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Columbia U.</a:t>
                      </a: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Tropical Deciduous Forests of South Asia: Monitoring Degradation and Assessing Impacts of Urbanization</a:t>
                      </a:r>
                    </a:p>
                  </a:txBody>
                  <a:tcPr marL="12700" marR="12700" marT="1268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Wynne, Randy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Plantations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(India)</a:t>
                      </a:r>
                    </a:p>
                  </a:txBody>
                  <a:tcPr marT="45679" marB="456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Virginia Tech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Spatiotemporal Drivers of Fine-Scale Forest Plantation Establishment in Village-Based Economies of Andhra Pradesh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Fleischman, Forrest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Afforestation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(India)</a:t>
                      </a:r>
                    </a:p>
                  </a:txBody>
                  <a:tcPr marT="45679" marB="456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U. Minnesota</a:t>
                      </a:r>
                      <a:endParaRPr kumimoji="0" lang="en-US" altLang="x-none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Impacts of afforestation  on sustainable livelihoods in rural communities in India.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Jain, </a:t>
                      </a:r>
                      <a:r>
                        <a:rPr kumimoji="0" lang="en-US" altLang="x-none" sz="12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Meha</a:t>
                      </a:r>
                      <a:endParaRPr kumimoji="0" lang="en-US" altLang="x-none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Agriculture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(India)</a:t>
                      </a:r>
                    </a:p>
                  </a:txBody>
                  <a:tcPr marT="45679" marB="456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U. Michigan</a:t>
                      </a:r>
                      <a:endParaRPr kumimoji="0" lang="en-US" altLang="x-none" sz="1100" b="1" i="0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The Future of Food Security in India: Can Farmers Adapt to Environmental Change?</a:t>
                      </a:r>
                      <a:endParaRPr kumimoji="0" lang="en-US" altLang="x-none" sz="1200" b="1" i="0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Townsend, </a:t>
                      </a:r>
                      <a:r>
                        <a:rPr kumimoji="0" lang="en-US" altLang="x-non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Phil -&gt;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-&gt; Aditya Singh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Agricuture</a:t>
                      </a:r>
                      <a:endParaRPr kumimoji="0" lang="en-US" altLang="x-none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(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India)</a:t>
                      </a:r>
                      <a:endParaRPr kumimoji="0" lang="en-US" altLang="x-none" sz="12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U. </a:t>
                      </a:r>
                      <a:r>
                        <a:rPr kumimoji="0" lang="en-US" altLang="x-non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Wisconsin -&gt; U. Florida</a:t>
                      </a:r>
                      <a:endParaRPr kumimoji="0" lang="en-US" altLang="x-none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+mn-cs"/>
                        </a:rPr>
                        <a:t>Landscapes in flux: The influence of demographic change and institutional mechanisms on land cover change, climate</a:t>
                      </a:r>
                    </a:p>
                    <a:p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+mn-cs"/>
                        </a:rPr>
                        <a:t>adaptability and food security in rural India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  <a:cs typeface="+mn-cs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Di, </a:t>
                      </a:r>
                      <a:r>
                        <a:rPr kumimoji="0" lang="en-US" altLang="x-none" sz="12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Liping</a:t>
                      </a:r>
                      <a:endParaRPr kumimoji="0" lang="en-US" altLang="x-none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Agriculture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(India)</a:t>
                      </a:r>
                      <a:endParaRPr kumimoji="0" lang="en-US" altLang="x-none" sz="12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5" marB="456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George Mason U.</a:t>
                      </a: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Understanding changes in agricultural land use and land cover in the breadbasket area of the Ganges Basin 2000-2015: A socioeconomic-ecological analysis</a:t>
                      </a:r>
                      <a:endParaRPr kumimoji="0" lang="en-US" altLang="x-none" sz="12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7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Loboda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, Tatyana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Malaria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(Myanmar)</a:t>
                      </a:r>
                    </a:p>
                  </a:txBody>
                  <a:tcPr marT="45675" marB="456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U. Maryland</a:t>
                      </a:r>
                      <a:endParaRPr kumimoji="0" lang="en-US" altLang="x-none" sz="11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Understanding the role of land cover / land use nexus in malaria transmission under changing socio-economic climate in Myanmar</a:t>
                      </a:r>
                      <a:endParaRPr kumimoji="0" lang="en-US" altLang="x-none" sz="1200" b="1" i="0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39" name="Rectangle 39"/>
          <p:cNvSpPr>
            <a:spLocks noChangeArrowheads="1"/>
          </p:cNvSpPr>
          <p:nvPr/>
        </p:nvSpPr>
        <p:spPr bwMode="auto">
          <a:xfrm>
            <a:off x="838200" y="2286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9pPr>
          </a:lstStyle>
          <a:p>
            <a:pPr algn="ctr" eaLnBrk="1" hangingPunct="1"/>
            <a:r>
              <a:rPr lang="en-US" altLang="x-none" dirty="0" smtClean="0">
                <a:solidFill>
                  <a:schemeClr val="tx2"/>
                </a:solidFill>
                <a:latin typeface="Arial" charset="0"/>
              </a:rPr>
              <a:t>LCLUC-2015: Selections for SARI </a:t>
            </a:r>
            <a:r>
              <a:rPr lang="en-US" altLang="x-none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altLang="x-none" dirty="0">
                <a:solidFill>
                  <a:schemeClr val="tx2"/>
                </a:solidFill>
                <a:latin typeface="Arial" charset="0"/>
              </a:rPr>
            </a:br>
            <a:endParaRPr lang="en-US" altLang="x-none" sz="3600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557803"/>
              </p:ext>
            </p:extLst>
          </p:nvPr>
        </p:nvGraphicFramePr>
        <p:xfrm>
          <a:off x="590862" y="5791200"/>
          <a:ext cx="8001000" cy="1005758"/>
        </p:xfrm>
        <a:graphic>
          <a:graphicData uri="http://schemas.openxmlformats.org/drawingml/2006/table">
            <a:tbl>
              <a:tblPr/>
              <a:tblGrid>
                <a:gridCol w="2133600"/>
                <a:gridCol w="2133600"/>
                <a:gridCol w="228600"/>
                <a:gridCol w="3505200"/>
              </a:tblGrid>
              <a:tr h="623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Leimgruber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, Peter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Deforestation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(Myanmar)</a:t>
                      </a:r>
                      <a:endParaRPr kumimoji="0" lang="en-US" altLang="x-none" sz="12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Smithsonian Institution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Complex Forest Landscapes and Sociopolitical Drivers of Deforestation - The Interplay of Land-use Policies, Armed Conflict, and Human Displacement in Myanmar</a:t>
                      </a:r>
                      <a:endParaRPr kumimoji="0" lang="en-US" altLang="x-non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67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901" name="Group 4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53765"/>
              </p:ext>
            </p:extLst>
          </p:nvPr>
        </p:nvGraphicFramePr>
        <p:xfrm>
          <a:off x="609600" y="686340"/>
          <a:ext cx="8001000" cy="1962573"/>
        </p:xfrm>
        <a:graphic>
          <a:graphicData uri="http://schemas.openxmlformats.org/drawingml/2006/table">
            <a:tbl>
              <a:tblPr/>
              <a:tblGrid>
                <a:gridCol w="2133600"/>
                <a:gridCol w="2133600"/>
                <a:gridCol w="228600"/>
                <a:gridCol w="3505200"/>
              </a:tblGrid>
              <a:tr h="7495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Seto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, Karen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Urban growth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(South Asia)</a:t>
                      </a:r>
                    </a:p>
                  </a:txBody>
                  <a:tcPr marT="45679" marB="456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Yale U.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Urban growth, land-use change, and growing vulnerability in the Greater Himalaya mountain range across India, Nepal, and Bhutan</a:t>
                      </a:r>
                    </a:p>
                  </a:txBody>
                  <a:tcPr marL="12700" marR="12700" marT="1269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Vincent, </a:t>
                      </a:r>
                      <a:r>
                        <a:rPr kumimoji="0" lang="en-US" altLang="x-non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Jeff/</a:t>
                      </a:r>
                      <a:r>
                        <a:rPr kumimoji="0" lang="en-US" altLang="x-none" sz="1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Giri</a:t>
                      </a:r>
                      <a:r>
                        <a:rPr kumimoji="0" lang="en-US" altLang="x-non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, Chandra </a:t>
                      </a:r>
                      <a:endParaRPr kumimoji="0" lang="en-US" altLang="x-none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Mangroves (South Asia)</a:t>
                      </a:r>
                    </a:p>
                  </a:txBody>
                  <a:tcPr marT="45675" marB="456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Duke U</a:t>
                      </a:r>
                      <a:r>
                        <a:rPr kumimoji="0" lang="en-US" altLang="x-non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./EPA</a:t>
                      </a:r>
                      <a:endParaRPr kumimoji="0" lang="en-US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Consequences of changing mangrove forests in South Asia on the provision of global ecosystem goods and services </a:t>
                      </a:r>
                      <a:endParaRPr kumimoji="0" lang="en-US" altLang="x-none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L="12700" marR="12700" marT="1268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82" name="Rectangle 39"/>
          <p:cNvSpPr>
            <a:spLocks noChangeArrowheads="1"/>
          </p:cNvSpPr>
          <p:nvPr/>
        </p:nvSpPr>
        <p:spPr bwMode="auto">
          <a:xfrm>
            <a:off x="838200" y="152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9pPr>
          </a:lstStyle>
          <a:p>
            <a:pPr algn="ctr" eaLnBrk="1" hangingPunct="1"/>
            <a:r>
              <a:rPr lang="en-US" altLang="x-none" smtClean="0">
                <a:solidFill>
                  <a:schemeClr val="tx2"/>
                </a:solidFill>
                <a:latin typeface="Arial" charset="0"/>
              </a:rPr>
              <a:t>LCLUC-2015: Selections for SARI (cont.) </a:t>
            </a:r>
            <a:r>
              <a:rPr lang="en-US" altLang="x-none">
                <a:solidFill>
                  <a:schemeClr val="tx2"/>
                </a:solidFill>
                <a:latin typeface="Arial" charset="0"/>
              </a:rPr>
              <a:t/>
            </a:r>
            <a:br>
              <a:rPr lang="en-US" altLang="x-none">
                <a:solidFill>
                  <a:schemeClr val="tx2"/>
                </a:solidFill>
                <a:latin typeface="Arial" charset="0"/>
              </a:rPr>
            </a:br>
            <a:endParaRPr lang="en-US" altLang="x-none" sz="3600">
              <a:solidFill>
                <a:schemeClr val="tx2"/>
              </a:solidFill>
              <a:latin typeface="Arial" charset="0"/>
            </a:endParaRPr>
          </a:p>
        </p:txBody>
      </p:sp>
      <p:cxnSp>
        <p:nvCxnSpPr>
          <p:cNvPr id="31783" name="Straight Connector 3"/>
          <p:cNvCxnSpPr>
            <a:cxnSpLocks noChangeShapeType="1"/>
          </p:cNvCxnSpPr>
          <p:nvPr/>
        </p:nvCxnSpPr>
        <p:spPr bwMode="auto">
          <a:xfrm>
            <a:off x="2332038" y="1366838"/>
            <a:ext cx="822325" cy="8223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</p:spTree>
    <p:extLst>
      <p:ext uri="{BB962C8B-B14F-4D97-AF65-F5344CB8AC3E}">
        <p14:creationId xmlns:p14="http://schemas.microsoft.com/office/powerpoint/2010/main" val="13503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5937755" cy="1188720"/>
          </a:xfrm>
        </p:spPr>
        <p:txBody>
          <a:bodyPr/>
          <a:lstStyle/>
          <a:p>
            <a:r>
              <a:rPr lang="en-US" dirty="0" smtClean="0"/>
              <a:t>Apr 12: International </a:t>
            </a:r>
            <a:r>
              <a:rPr lang="en-US" dirty="0"/>
              <a:t>Day of Human Space </a:t>
            </a:r>
            <a:r>
              <a:rPr lang="en-US" dirty="0" smtClean="0"/>
              <a:t>Flight!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0200"/>
            <a:ext cx="4495800" cy="4495800"/>
          </a:xfrm>
        </p:spPr>
      </p:pic>
      <p:sp>
        <p:nvSpPr>
          <p:cNvPr id="5" name="TextBox 4"/>
          <p:cNvSpPr txBox="1"/>
          <p:nvPr/>
        </p:nvSpPr>
        <p:spPr>
          <a:xfrm>
            <a:off x="3214480" y="6123982"/>
            <a:ext cx="280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GISTDA Facility</a:t>
            </a:r>
            <a:r>
              <a:rPr lang="en-US" smtClean="0"/>
              <a:t>, Thailand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067186"/>
              </p:ext>
            </p:extLst>
          </p:nvPr>
        </p:nvGraphicFramePr>
        <p:xfrm>
          <a:off x="685800" y="1779942"/>
          <a:ext cx="8001000" cy="1042988"/>
        </p:xfrm>
        <a:graphic>
          <a:graphicData uri="http://schemas.openxmlformats.org/drawingml/2006/table">
            <a:tbl>
              <a:tblPr/>
              <a:tblGrid>
                <a:gridCol w="2133600"/>
                <a:gridCol w="2133600"/>
                <a:gridCol w="228600"/>
                <a:gridCol w="3505200"/>
              </a:tblGrid>
              <a:tr h="1042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Thomas, Valerie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Regionally Specific Drivers of Land-Use Transitions and Future Scenario: Synthesis (US)</a:t>
                      </a:r>
                      <a:endParaRPr kumimoji="0" lang="en-US" altLang="x-none" sz="12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Virginia Tech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Regionally Specific Drivers of Land-Use Transitions and Future Scenarios: A Synthesis Considering the Land Management Influence in the Southeastern US</a:t>
                      </a:r>
                      <a:endParaRPr kumimoji="0" lang="en-US" altLang="x-none" sz="12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59356"/>
              </p:ext>
            </p:extLst>
          </p:nvPr>
        </p:nvGraphicFramePr>
        <p:xfrm>
          <a:off x="685800" y="1066800"/>
          <a:ext cx="8001000" cy="713142"/>
        </p:xfrm>
        <a:graphic>
          <a:graphicData uri="http://schemas.openxmlformats.org/drawingml/2006/table">
            <a:tbl>
              <a:tblPr/>
              <a:tblGrid>
                <a:gridCol w="2133600"/>
                <a:gridCol w="2133600"/>
                <a:gridCol w="228600"/>
                <a:gridCol w="3505200"/>
              </a:tblGrid>
              <a:tr h="712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Walsh, Steve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Islands: 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(global)</a:t>
                      </a:r>
                    </a:p>
                  </a:txBody>
                  <a:tcPr marT="45675" marB="456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U. North Carolina Chapel Hill</a:t>
                      </a: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Synthesis of Drivers, Patterns, and Trajectories of LCLUC in Island Ecosystems</a:t>
                      </a: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793759"/>
              </p:ext>
            </p:extLst>
          </p:nvPr>
        </p:nvGraphicFramePr>
        <p:xfrm>
          <a:off x="685800" y="2819400"/>
          <a:ext cx="8001000" cy="2160942"/>
        </p:xfrm>
        <a:graphic>
          <a:graphicData uri="http://schemas.openxmlformats.org/drawingml/2006/table">
            <a:tbl>
              <a:tblPr/>
              <a:tblGrid>
                <a:gridCol w="2133600"/>
                <a:gridCol w="2133600"/>
                <a:gridCol w="228600"/>
                <a:gridCol w="3505200"/>
              </a:tblGrid>
              <a:tr h="21609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De Bremond, Ariane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Land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“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grabbing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”</a:t>
                      </a:r>
                      <a:endParaRPr kumimoji="0" lang="en-US" altLang="ja-JP" sz="12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(global)</a:t>
                      </a:r>
                      <a:endParaRPr kumimoji="0" lang="en-US" altLang="x-none" sz="12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5" marB="456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U. Maryland</a:t>
                      </a: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The Global Land Rush: A Socio-Environmental Synthesis</a:t>
                      </a: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838200" y="38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9pPr>
          </a:lstStyle>
          <a:p>
            <a:pPr algn="ctr" eaLnBrk="1" hangingPunct="1"/>
            <a:r>
              <a:rPr lang="en-US" altLang="x-none" smtClean="0">
                <a:solidFill>
                  <a:schemeClr val="tx2"/>
                </a:solidFill>
                <a:latin typeface="Arial" charset="0"/>
              </a:rPr>
              <a:t>LCLUC-2015: Selections for Synthesis </a:t>
            </a:r>
            <a:r>
              <a:rPr lang="en-US" altLang="x-none">
                <a:solidFill>
                  <a:schemeClr val="tx2"/>
                </a:solidFill>
                <a:latin typeface="Arial" charset="0"/>
              </a:rPr>
              <a:t/>
            </a:r>
            <a:br>
              <a:rPr lang="en-US" altLang="x-none">
                <a:solidFill>
                  <a:schemeClr val="tx2"/>
                </a:solidFill>
                <a:latin typeface="Arial" charset="0"/>
              </a:rPr>
            </a:br>
            <a:endParaRPr lang="en-US" altLang="x-none" sz="360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5937755" cy="118872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solidFill>
                  <a:schemeClr val="tx1"/>
                </a:solidFill>
                <a:ea typeface="+mj-ea"/>
                <a:cs typeface="+mj-cs"/>
              </a:rPr>
              <a:t>Data Products  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791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i="1">
                <a:latin typeface="Trebuchet MS" charset="0"/>
                <a:ea typeface="ヒラギノ角ゴ Pro W3" charset="0"/>
                <a:cs typeface="ヒラギノ角ゴ Pro W3" charset="0"/>
              </a:rPr>
              <a:t>NASA promotes the free and open sharing of data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i="1">
                <a:latin typeface="Trebuchet MS" charset="0"/>
                <a:ea typeface="ヒラギノ角ゴ Pro W3" charset="0"/>
                <a:cs typeface="ヒラギノ角ゴ Pro W3" charset="0"/>
              </a:rPr>
              <a:t>USGS - Landsat data for free distribution 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b="1">
                <a:latin typeface="Trebuchet MS" charset="0"/>
                <a:ea typeface="ヒラギノ角ゴ Pro W3" charset="0"/>
                <a:cs typeface="ヒラギノ角ゴ Pro W3" charset="0"/>
              </a:rPr>
              <a:t>LCLUC expects its PI</a:t>
            </a:r>
            <a:r>
              <a:rPr lang="ja-JP" altLang="en-US" b="1">
                <a:latin typeface="Trebuchet MS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b="1">
                <a:latin typeface="Trebuchet MS" charset="0"/>
                <a:ea typeface="ヒラギノ角ゴ Pro W3" charset="0"/>
                <a:cs typeface="ヒラギノ角ゴ Pro W3" charset="0"/>
              </a:rPr>
              <a:t>s to make their data and products available to the broader community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Data sharing is </a:t>
            </a:r>
            <a:r>
              <a:rPr lang="en-US" smtClean="0">
                <a:latin typeface="Trebuchet MS" charset="0"/>
                <a:ea typeface="ヒラギノ角ゴ Pro W3" charset="0"/>
                <a:cs typeface="ヒラギノ角ゴ Pro W3" charset="0"/>
              </a:rPr>
              <a:t>strongly encouraged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mtClean="0">
                <a:latin typeface="Trebuchet MS" charset="0"/>
                <a:ea typeface="ヒラギノ角ゴ Pro W3" charset="0"/>
                <a:cs typeface="ヒラギノ角ゴ Pro W3" charset="0"/>
              </a:rPr>
              <a:t>NASA-USGS Landsat Global Land Surveys: GLS-75, -90</a:t>
            </a: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, 2000, 2005, </a:t>
            </a:r>
            <a:r>
              <a:rPr lang="en-US" smtClean="0">
                <a:latin typeface="Trebuchet MS" charset="0"/>
                <a:ea typeface="ヒラギノ角ゴ Pro W3" charset="0"/>
                <a:cs typeface="ヒラギノ角ゴ Pro W3" charset="0"/>
              </a:rPr>
              <a:t>2010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mtClean="0">
                <a:latin typeface="Trebuchet MS" charset="0"/>
                <a:ea typeface="ヒラギノ角ゴ Pro W3" charset="0"/>
                <a:cs typeface="ヒラギノ角ゴ Pro W3" charset="0"/>
              </a:rPr>
              <a:t>WELD mosaics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mtClean="0">
                <a:latin typeface="Trebuchet MS" charset="0"/>
                <a:ea typeface="ヒラギノ角ゴ Pro W3" charset="0"/>
                <a:cs typeface="ヒラギノ角ゴ Pro W3" charset="0"/>
              </a:rPr>
              <a:t>Global Forest/Change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mtClean="0">
                <a:latin typeface="Trebuchet MS" charset="0"/>
                <a:ea typeface="ヒラギノ角ゴ Pro W3" charset="0"/>
                <a:cs typeface="ヒラギノ角ゴ Pro W3" charset="0"/>
              </a:rPr>
              <a:t>Global Mangroves/Change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mtClean="0">
                <a:latin typeface="Trebuchet MS" charset="0"/>
                <a:ea typeface="ヒラギノ角ゴ Pro W3" charset="0"/>
                <a:cs typeface="ヒラギノ角ゴ Pro W3" charset="0"/>
              </a:rPr>
              <a:t>Global Impervious Surfaces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mtClean="0">
                <a:latin typeface="Trebuchet MS" charset="0"/>
                <a:ea typeface="ヒラギノ角ゴ Pro W3" charset="0"/>
                <a:cs typeface="ヒラギノ角ゴ Pro W3" charset="0"/>
              </a:rPr>
              <a:t>Global Agriculture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b="1" smtClean="0">
                <a:latin typeface="Trebuchet MS" charset="0"/>
                <a:ea typeface="ヒラギノ角ゴ Pro W3" charset="0"/>
                <a:cs typeface="ヒラギノ角ゴ Pro W3" charset="0"/>
              </a:rPr>
              <a:t>Metadata </a:t>
            </a:r>
            <a:r>
              <a:rPr lang="en-US" b="1">
                <a:latin typeface="Trebuchet MS" charset="0"/>
                <a:ea typeface="ヒラギノ角ゴ Pro W3" charset="0"/>
                <a:cs typeface="ヒラギノ角ゴ Pro W3" charset="0"/>
              </a:rPr>
              <a:t>page on the LCLUC web </a:t>
            </a:r>
            <a:r>
              <a:rPr lang="en-US" b="1" smtClean="0">
                <a:latin typeface="Trebuchet MS" charset="0"/>
                <a:ea typeface="ヒラギノ角ゴ Pro W3" charset="0"/>
                <a:cs typeface="ヒラギノ角ゴ Pro W3" charset="0"/>
              </a:rPr>
              <a:t>site – only 16 projects represented</a:t>
            </a:r>
            <a:endParaRPr lang="en-US" b="1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endParaRPr lang="en-US" b="1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26"/>
          <p:cNvSpPr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/>
              <a:t>Tree Cover Extent and </a:t>
            </a:r>
          </a:p>
          <a:p>
            <a:pPr algn="ctr"/>
            <a:r>
              <a:rPr lang="en-US" sz="3200"/>
              <a:t>Forest Loss and Gain: 2000-2014</a:t>
            </a:r>
          </a:p>
        </p:txBody>
      </p:sp>
      <p:pic>
        <p:nvPicPr>
          <p:cNvPr id="6451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839788"/>
            <a:ext cx="9145588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146526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5029200"/>
            <a:ext cx="1128713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534150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Courtesy: Matt Hansen, U. Maryland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/>
              <a:t>Mangrove forest cover change 1990-2005</a:t>
            </a:r>
          </a:p>
        </p:txBody>
      </p:sp>
      <p:pic>
        <p:nvPicPr>
          <p:cNvPr id="19459" name="Picture 102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791200"/>
            <a:ext cx="3117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Courtesy: Chandra </a:t>
            </a:r>
            <a:r>
              <a:rPr lang="en-US" err="1" smtClean="0"/>
              <a:t>Giri</a:t>
            </a:r>
            <a:r>
              <a:rPr lang="en-US" smtClean="0"/>
              <a:t>, EPA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1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04362"/>
            <a:ext cx="7315200" cy="1429238"/>
          </a:xfrm>
        </p:spPr>
        <p:txBody>
          <a:bodyPr>
            <a:normAutofit fontScale="90000"/>
          </a:bodyPr>
          <a:lstStyle/>
          <a:p>
            <a:pPr defTabSz="701328">
              <a:spcBef>
                <a:spcPts val="0"/>
              </a:spcBef>
              <a:defRPr/>
            </a:pPr>
            <a:r>
              <a:rPr lang="en-US" sz="2333"/>
              <a:t>Global Impervious Cover From Landsat </a:t>
            </a:r>
            <a:r>
              <a:rPr lang="en-US" sz="1500"/>
              <a:t>		</a:t>
            </a:r>
            <a:r>
              <a:rPr lang="en-US" sz="1500" smtClean="0"/>
              <a:t/>
            </a:r>
            <a:br>
              <a:rPr lang="en-US" sz="1500" smtClean="0"/>
            </a:br>
            <a:r>
              <a:rPr lang="en-US" sz="1500" smtClean="0"/>
              <a:t>E</a:t>
            </a:r>
            <a:r>
              <a:rPr lang="en-US" sz="1500"/>
              <a:t>. Brown de Colstoun</a:t>
            </a:r>
            <a:r>
              <a:rPr lang="en-US" sz="1500" baseline="30000"/>
              <a:t>1</a:t>
            </a:r>
            <a:r>
              <a:rPr lang="en-US" sz="1500"/>
              <a:t>, C. Huang</a:t>
            </a:r>
            <a:r>
              <a:rPr lang="en-US" sz="1500" baseline="30000"/>
              <a:t>2</a:t>
            </a:r>
            <a:r>
              <a:rPr lang="en-US" sz="1500"/>
              <a:t> et al.</a:t>
            </a:r>
            <a:r>
              <a:rPr lang="en-US" sz="667"/>
              <a:t/>
            </a:r>
            <a:br>
              <a:rPr lang="en-US" sz="667"/>
            </a:br>
            <a:r>
              <a:rPr lang="en-US" sz="916"/>
              <a:t/>
            </a:r>
            <a:br>
              <a:rPr lang="en-US" sz="916"/>
            </a:br>
            <a:r>
              <a:rPr lang="en-US" sz="916">
                <a:latin typeface="Arial"/>
                <a:cs typeface="Arial"/>
              </a:rPr>
              <a:t>1 NASA Goddard Space Flight Center, Greenbelt, MD </a:t>
            </a:r>
            <a:br>
              <a:rPr lang="en-US" sz="916">
                <a:latin typeface="Arial"/>
                <a:cs typeface="Arial"/>
              </a:rPr>
            </a:br>
            <a:r>
              <a:rPr lang="en-US" sz="916">
                <a:latin typeface="Arial"/>
                <a:cs typeface="Arial"/>
              </a:rPr>
              <a:t>2 Department of Geographical Sciences, University of Maryland, College Park, MD</a:t>
            </a:r>
            <a:r>
              <a:rPr lang="en-US" sz="1334"/>
              <a:t/>
            </a:r>
            <a:br>
              <a:rPr lang="en-US" sz="1334"/>
            </a:br>
            <a:endParaRPr lang="en-US" sz="2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194380"/>
            <a:ext cx="3722916" cy="3977820"/>
          </a:xfrm>
        </p:spPr>
        <p:txBody>
          <a:bodyPr>
            <a:normAutofit fontScale="92500" lnSpcReduction="20000"/>
          </a:bodyPr>
          <a:lstStyle/>
          <a:p>
            <a:endParaRPr lang="en-US" sz="1500"/>
          </a:p>
          <a:p>
            <a:pPr marL="214313" indent="-214313"/>
            <a:r>
              <a:rPr lang="en-US" sz="1050"/>
              <a:t>Current estimates of urbanization are at scales of ~500-1000m but changes in the urban fabric occur at much finer scales (~15-30m).</a:t>
            </a:r>
          </a:p>
          <a:p>
            <a:pPr marL="214313" indent="-214313"/>
            <a:r>
              <a:rPr lang="en-US" sz="1050"/>
              <a:t>Landsat resolution provides a good balance for global coverage, spatial details and repeatability.</a:t>
            </a:r>
          </a:p>
          <a:p>
            <a:pPr marL="214313" indent="-214313"/>
            <a:r>
              <a:rPr lang="en-US" sz="1050"/>
              <a:t>The GLS-IMP project is producing the first Global 30 m impervious surface products using Global Land Survey (GLS) Data.</a:t>
            </a:r>
          </a:p>
          <a:p>
            <a:pPr marL="214313" indent="-214313"/>
            <a:r>
              <a:rPr lang="en-US" sz="1050"/>
              <a:t>Subpixel estimation is essential since most urban pixels are highly mixed.</a:t>
            </a:r>
          </a:p>
          <a:p>
            <a:pPr marL="214313" indent="-214313"/>
            <a:r>
              <a:rPr lang="en-US" sz="1050"/>
              <a:t>We have derived a very large global training data set from the NGAs non-classified commercial satellite image archive (e.g. </a:t>
            </a:r>
            <a:r>
              <a:rPr lang="en-US" sz="1050" err="1"/>
              <a:t>Quickbird</a:t>
            </a:r>
            <a:r>
              <a:rPr lang="en-US" sz="1050"/>
              <a:t>, Worldview). Access to these free data and global Landsat data are critical.</a:t>
            </a:r>
          </a:p>
          <a:p>
            <a:pPr marL="214313" indent="-214313"/>
            <a:r>
              <a:rPr lang="en-US" sz="1050"/>
              <a:t>Approach is object-based, automated:</a:t>
            </a:r>
          </a:p>
          <a:p>
            <a:pPr marL="514350" lvl="2"/>
            <a:r>
              <a:rPr lang="en-US" sz="900"/>
              <a:t>Surface reflectance provides consistent radiometry.</a:t>
            </a:r>
          </a:p>
          <a:p>
            <a:pPr marL="514350" lvl="2"/>
            <a:r>
              <a:rPr lang="en-US" sz="900"/>
              <a:t>Regression tree algorithm is able to model complex nonlinear relationships and handle massive training set.</a:t>
            </a:r>
          </a:p>
          <a:p>
            <a:pPr marL="514350" lvl="2"/>
            <a:r>
              <a:rPr lang="en-US" sz="900"/>
              <a:t>Image segmentation tools (</a:t>
            </a:r>
            <a:r>
              <a:rPr lang="en-US" sz="900" i="1"/>
              <a:t>Hseg</a:t>
            </a:r>
            <a:r>
              <a:rPr lang="en-US" sz="900"/>
              <a:t>) provide hierarchical image objects for training and for post-processing</a:t>
            </a:r>
          </a:p>
          <a:p>
            <a:pPr marL="214313" indent="-214313"/>
            <a:endParaRPr lang="en-US" sz="1500"/>
          </a:p>
        </p:txBody>
      </p:sp>
      <p:pic>
        <p:nvPicPr>
          <p:cNvPr id="4" name="Picture 28" descr="nasa-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8555" y="5271860"/>
            <a:ext cx="71818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28700"/>
            <a:ext cx="634008" cy="634008"/>
          </a:xfrm>
          <a:prstGeom prst="rect">
            <a:avLst/>
          </a:prstGeom>
        </p:spPr>
      </p:pic>
      <p:pic>
        <p:nvPicPr>
          <p:cNvPr id="8" name="Picture 2" descr="C:\Users\cqhuang\Desktop\lcluc_hungary\results\budapest_png\landsat_cli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2" y="4820035"/>
            <a:ext cx="1520625" cy="12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qhuang\Desktop\lcluc_hungary\results\budapest_png\imp2010_cli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43" y="4820035"/>
            <a:ext cx="1520625" cy="12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600702" y="3250316"/>
            <a:ext cx="1869695" cy="1322007"/>
            <a:chOff x="4876801" y="4416055"/>
            <a:chExt cx="2492927" cy="17626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" b="2344"/>
            <a:stretch/>
          </p:blipFill>
          <p:spPr>
            <a:xfrm>
              <a:off x="4876801" y="4441371"/>
              <a:ext cx="2492927" cy="1737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67970" y="4416055"/>
              <a:ext cx="2247230" cy="284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/>
                <a:t>Global Training Dataset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14904" y="4546684"/>
            <a:ext cx="15185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Landsat image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8146" y="4546684"/>
            <a:ext cx="16900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Percent Imperviousness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500" y="2123582"/>
            <a:ext cx="2743200" cy="10885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2200" y="6175210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beta.www.ciesin.columbia.edu</a:t>
            </a:r>
            <a:r>
              <a:rPr lang="en-US" dirty="0"/>
              <a:t>/mapping/impervious-surfaces/explore-view/</a:t>
            </a:r>
          </a:p>
        </p:txBody>
      </p:sp>
    </p:spTree>
    <p:extLst>
      <p:ext uri="{BB962C8B-B14F-4D97-AF65-F5344CB8AC3E}">
        <p14:creationId xmlns:p14="http://schemas.microsoft.com/office/powerpoint/2010/main" val="63136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521898"/>
          </a:xfrm>
        </p:spPr>
        <p:txBody>
          <a:bodyPr>
            <a:noAutofit/>
          </a:bodyPr>
          <a:lstStyle/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1600" b="1" smtClean="0">
                <a:solidFill>
                  <a:srgbClr val="0000FF"/>
                </a:solidFill>
              </a:rPr>
              <a:t>Mega Urban Change and Impacts </a:t>
            </a:r>
            <a:r>
              <a:rPr lang="en-US" sz="1600" b="1">
                <a:solidFill>
                  <a:srgbClr val="0000FF"/>
                </a:solidFill>
              </a:rPr>
              <a:t>in the Decade of </a:t>
            </a:r>
            <a:r>
              <a:rPr lang="en-US" sz="1600" b="1" smtClean="0">
                <a:solidFill>
                  <a:srgbClr val="0000FF"/>
                </a:solidFill>
              </a:rPr>
              <a:t>the 2000s</a:t>
            </a:r>
            <a:endParaRPr lang="en-US" sz="1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97306"/>
            <a:ext cx="5875166" cy="5460694"/>
          </a:xfrm>
        </p:spPr>
        <p:txBody>
          <a:bodyPr>
            <a:normAutofit fontScale="62500" lnSpcReduction="20000"/>
          </a:bodyPr>
          <a:lstStyle/>
          <a:p>
            <a:pPr marL="228600" indent="-228600"/>
            <a:r>
              <a:rPr lang="en-US" sz="3000" b="1" smtClean="0"/>
              <a:t>Goals:</a:t>
            </a:r>
            <a:r>
              <a:rPr lang="en-US" sz="3000" smtClean="0"/>
              <a:t> Investigate global megacities (&gt;</a:t>
            </a:r>
            <a:r>
              <a:rPr lang="en-US" sz="3000"/>
              <a:t>10 million inhabitants by </a:t>
            </a:r>
            <a:r>
              <a:rPr lang="en-US" sz="3000" smtClean="0"/>
              <a:t>2012) </a:t>
            </a:r>
            <a:r>
              <a:rPr lang="en-US" sz="3000"/>
              <a:t>change </a:t>
            </a:r>
            <a:r>
              <a:rPr lang="en-US" sz="3000" smtClean="0"/>
              <a:t>in the 2000s, and environmental, socioeconomic, and health impacts inside, around, and beyond megacities + others cities requested by the team.</a:t>
            </a:r>
          </a:p>
          <a:p>
            <a:pPr marL="228600" indent="-228600"/>
            <a:r>
              <a:rPr lang="en-US" sz="3000" b="1" smtClean="0"/>
              <a:t>Geographic area: </a:t>
            </a:r>
            <a:r>
              <a:rPr lang="en-US" sz="3000"/>
              <a:t>A</a:t>
            </a:r>
            <a:r>
              <a:rPr lang="en-US" sz="3000" smtClean="0"/>
              <a:t>ll continents except Antarctica.</a:t>
            </a:r>
          </a:p>
          <a:p>
            <a:pPr marL="228600" indent="-228600"/>
            <a:r>
              <a:rPr lang="en-US" sz="3000" b="1"/>
              <a:t>Data </a:t>
            </a:r>
            <a:r>
              <a:rPr lang="en-US" sz="3000" b="1" smtClean="0"/>
              <a:t>used: </a:t>
            </a:r>
            <a:r>
              <a:rPr lang="en-US" sz="3000" err="1" smtClean="0"/>
              <a:t>QuikSCAT</a:t>
            </a:r>
            <a:r>
              <a:rPr lang="en-US" sz="3000" smtClean="0"/>
              <a:t>, Landsat, other satellites, and socioeconomic/demographic/model data.</a:t>
            </a:r>
          </a:p>
          <a:p>
            <a:pPr marL="228600" indent="-228600"/>
            <a:r>
              <a:rPr lang="en-US" sz="3000" b="1" smtClean="0"/>
              <a:t>Advantage of multi-sensor methods:</a:t>
            </a:r>
            <a:r>
              <a:rPr lang="en-US" sz="3000" smtClean="0"/>
              <a:t> This is </a:t>
            </a:r>
            <a:r>
              <a:rPr lang="en-US" sz="3000" u="sng" smtClean="0"/>
              <a:t>imperative</a:t>
            </a:r>
            <a:r>
              <a:rPr lang="en-US" sz="3000" smtClean="0"/>
              <a:t> to address interdisciplinary physical, environmental, and socioeconomic aspects.</a:t>
            </a:r>
          </a:p>
          <a:p>
            <a:pPr marL="228600" indent="-228600"/>
            <a:r>
              <a:rPr lang="en-US" sz="3000" b="1" smtClean="0"/>
              <a:t>Up-to-date progress: </a:t>
            </a:r>
            <a:r>
              <a:rPr lang="en-US" sz="3000" smtClean="0"/>
              <a:t>Completed all 29 megacities and other cities. Results published in peer-review papers, and in many meetings and conferences.</a:t>
            </a:r>
          </a:p>
          <a:p>
            <a:pPr marL="228600" indent="-228600"/>
            <a:r>
              <a:rPr lang="en-US" sz="3000" b="1" smtClean="0"/>
              <a:t>Significance:</a:t>
            </a:r>
            <a:r>
              <a:rPr lang="en-US" sz="3000" smtClean="0"/>
              <a:t>  Provided results and inputs to US Department of State, US Department of Defense, and the Atlantic Council (to prepare Global </a:t>
            </a:r>
            <a:r>
              <a:rPr lang="en-US" sz="3000"/>
              <a:t>Trends 2030, </a:t>
            </a:r>
            <a:r>
              <a:rPr lang="en-US" sz="3000" smtClean="0"/>
              <a:t>produced by the National Intelligence Council as a </a:t>
            </a:r>
            <a:r>
              <a:rPr lang="en-US" sz="3000"/>
              <a:t>basis for long-range strategic policy assessment for the </a:t>
            </a:r>
            <a:r>
              <a:rPr lang="en-US" sz="3000" smtClean="0"/>
              <a:t>White House, 2012). </a:t>
            </a:r>
          </a:p>
          <a:p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5822931" y="3716073"/>
            <a:ext cx="3321068" cy="315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600"/>
              <a:t>3D building volume </a:t>
            </a:r>
            <a:r>
              <a:rPr lang="en-US" sz="1600" smtClean="0"/>
              <a:t>derived </a:t>
            </a:r>
            <a:r>
              <a:rPr lang="en-US" sz="1600"/>
              <a:t>from </a:t>
            </a:r>
            <a:r>
              <a:rPr lang="en-US" sz="1600" smtClean="0"/>
              <a:t>declassified </a:t>
            </a:r>
            <a:r>
              <a:rPr lang="en-US" sz="1600" err="1" smtClean="0"/>
              <a:t>Lidar</a:t>
            </a:r>
            <a:r>
              <a:rPr lang="en-US" sz="1600" smtClean="0"/>
              <a:t> </a:t>
            </a:r>
            <a:r>
              <a:rPr lang="en-US" sz="1600"/>
              <a:t>data and </a:t>
            </a:r>
            <a:r>
              <a:rPr lang="en-US" sz="1600" smtClean="0"/>
              <a:t>from building footprint for Oklahoma </a:t>
            </a:r>
            <a:r>
              <a:rPr lang="en-US" sz="1600"/>
              <a:t>City, which </a:t>
            </a:r>
            <a:r>
              <a:rPr lang="en-US" sz="1600" smtClean="0"/>
              <a:t>is </a:t>
            </a:r>
            <a:r>
              <a:rPr lang="en-US" sz="1600"/>
              <a:t>well correlated </a:t>
            </a:r>
            <a:r>
              <a:rPr lang="en-US" sz="1600" smtClean="0"/>
              <a:t>with </a:t>
            </a:r>
            <a:r>
              <a:rPr lang="en-US" sz="1600"/>
              <a:t>DSM city </a:t>
            </a:r>
            <a:r>
              <a:rPr lang="en-US" sz="1600" smtClean="0"/>
              <a:t>observation in 1-km grid shown in the background map. A key success of this research is the Dense Sampling Method (Patent </a:t>
            </a:r>
            <a:r>
              <a:rPr lang="en-US" sz="1600"/>
              <a:t>US8401793, US20100280756, and WO2010127140A3) </a:t>
            </a:r>
            <a:r>
              <a:rPr lang="en-US" sz="1600" smtClean="0"/>
              <a:t>using decadal satellite </a:t>
            </a:r>
            <a:r>
              <a:rPr lang="en-US" sz="1600" err="1" smtClean="0"/>
              <a:t>scatterometer</a:t>
            </a:r>
            <a:r>
              <a:rPr lang="en-US" sz="1600" smtClean="0"/>
              <a:t> data to monitor global urban change in 3D for both lateral extension and vertical built-up. </a:t>
            </a:r>
            <a:endParaRPr lang="en-US" sz="160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380895"/>
            <a:ext cx="9144000" cy="975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en-US" sz="1800" smtClean="0"/>
              <a:t>PI: S. V. Nghiem/JPL ; Co-Is:  Small/LDEO, Balk/CUNY, Jacobson/Stanford</a:t>
            </a:r>
            <a:br>
              <a:rPr lang="en-US" sz="1800" smtClean="0"/>
            </a:br>
            <a:r>
              <a:rPr lang="en-US" sz="1800" smtClean="0"/>
              <a:t>International collaborators: 28 institutions/agencies from 8 countries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en-US" sz="1800" smtClean="0"/>
              <a:t>Website </a:t>
            </a:r>
            <a:r>
              <a:rPr lang="en-US" sz="1800" smtClean="0">
                <a:solidFill>
                  <a:srgbClr val="0000FF"/>
                </a:solidFill>
              </a:rPr>
              <a:t>https</a:t>
            </a:r>
            <a:r>
              <a:rPr lang="en-US" sz="1800">
                <a:solidFill>
                  <a:srgbClr val="0000FF"/>
                </a:solidFill>
              </a:rPr>
              <a:t>://urban.jpl.nasa.gov</a:t>
            </a:r>
            <a:r>
              <a:rPr lang="en-US" sz="1800" smtClean="0">
                <a:solidFill>
                  <a:srgbClr val="0000FF"/>
                </a:solidFill>
              </a:rPr>
              <a:t>/ </a:t>
            </a:r>
            <a:endParaRPr lang="en-US" sz="180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165" y="1373168"/>
            <a:ext cx="3075036" cy="237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4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88576" y="0"/>
            <a:ext cx="8229600" cy="609600"/>
          </a:xfrm>
          <a:prstGeom prst="rect">
            <a:avLst/>
          </a:prstGeom>
        </p:spPr>
        <p:txBody>
          <a:bodyPr anchor="b"/>
          <a:lstStyle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3600" smtClean="0">
                <a:solidFill>
                  <a:srgbClr val="FFFF00"/>
                </a:solidFill>
              </a:rPr>
              <a:t>Metadata Page on LCLUC website</a:t>
            </a:r>
            <a:endParaRPr lang="en-US" sz="3600">
              <a:solidFill>
                <a:srgbClr val="FFFF00"/>
              </a:solidFill>
            </a:endParaRPr>
          </a:p>
        </p:txBody>
      </p:sp>
      <p:pic>
        <p:nvPicPr>
          <p:cNvPr id="4" name="Picture 3" descr="Screen Shot 2016-03-11 at 7.16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6" y="623047"/>
            <a:ext cx="8090374" cy="61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2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637309" y="132290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Calibri" charset="0"/>
              </a:rPr>
              <a:t>Multi-Source Land Imaging (</a:t>
            </a:r>
            <a:r>
              <a:rPr lang="en-US" sz="3200" err="1" smtClean="0">
                <a:latin typeface="Calibri" charset="0"/>
              </a:rPr>
              <a:t>MuSLI</a:t>
            </a:r>
            <a:r>
              <a:rPr lang="en-US" sz="3200" smtClean="0">
                <a:latin typeface="Calibri" charset="0"/>
              </a:rPr>
              <a:t>) Landsat-Sentinel Team under LCLUC</a:t>
            </a:r>
            <a:endParaRPr lang="en-US" sz="3200">
              <a:latin typeface="Calibri" charset="0"/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28995" y="1416050"/>
            <a:ext cx="3032491" cy="252838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>
              <a:solidFill>
                <a:srgbClr val="000000"/>
              </a:solidFill>
              <a:latin typeface="Constantia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smtClean="0">
                <a:solidFill>
                  <a:srgbClr val="000000"/>
                </a:solidFill>
                <a:latin typeface="Constantia" charset="0"/>
              </a:rPr>
              <a:t>Sentinel-1a: launched Apr 2014</a:t>
            </a:r>
            <a:endParaRPr lang="en-US" sz="1400">
              <a:solidFill>
                <a:srgbClr val="000000"/>
              </a:solidFill>
              <a:latin typeface="Constantia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smtClean="0">
                <a:solidFill>
                  <a:srgbClr val="000000"/>
                </a:solidFill>
                <a:latin typeface="Constantia" charset="0"/>
              </a:rPr>
              <a:t>Sentinel-1b: launched Apr 2016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smtClean="0">
                <a:solidFill>
                  <a:srgbClr val="000000"/>
                </a:solidFill>
                <a:latin typeface="Constantia" charset="0"/>
              </a:rPr>
              <a:t>Sentinel-2a: launched Jun 2015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smtClean="0">
                <a:solidFill>
                  <a:srgbClr val="000000"/>
                </a:solidFill>
                <a:latin typeface="Constantia" charset="0"/>
              </a:rPr>
              <a:t>Sentinel-2b: launched Mar 2017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1400" smtClean="0">
              <a:solidFill>
                <a:srgbClr val="000000"/>
              </a:solidFill>
              <a:latin typeface="Constantia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smtClean="0">
                <a:solidFill>
                  <a:srgbClr val="000000"/>
                </a:solidFill>
                <a:latin typeface="Constantia" charset="0"/>
              </a:rPr>
              <a:t>Landsat-7 &amp; - 8 – nominal operations</a:t>
            </a:r>
            <a:endParaRPr lang="en-US" sz="800" smtClean="0">
              <a:solidFill>
                <a:srgbClr val="000000"/>
              </a:solidFill>
              <a:latin typeface="Constantia" charset="0"/>
              <a:ea typeface="+mn-ea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400" smtClean="0">
              <a:solidFill>
                <a:srgbClr val="000000"/>
              </a:solidFill>
              <a:latin typeface="Constantia" charset="0"/>
              <a:ea typeface="+mn-ea"/>
              <a:cs typeface="+mn-cs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400" smtClean="0">
              <a:solidFill>
                <a:srgbClr val="000000"/>
              </a:solidFill>
              <a:latin typeface="Constantia" charset="0"/>
              <a:ea typeface="+mn-ea"/>
              <a:cs typeface="+mn-cs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>
              <a:solidFill>
                <a:srgbClr val="000000"/>
              </a:solidFill>
              <a:latin typeface="Constantia" charset="0"/>
              <a:ea typeface="+mn-ea"/>
              <a:cs typeface="+mn-cs"/>
            </a:endParaRP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Wingdings 2" charset="0"/>
              <a:buNone/>
              <a:defRPr/>
            </a:pPr>
            <a:endParaRPr lang="en-US" sz="1100" smtClean="0">
              <a:solidFill>
                <a:srgbClr val="000000"/>
              </a:solidFill>
              <a:latin typeface="Constantia" charset="0"/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Constantia" charset="0"/>
              <a:ea typeface="+mn-ea"/>
              <a:cs typeface="+mn-cs"/>
            </a:endParaRPr>
          </a:p>
        </p:txBody>
      </p:sp>
      <p:sp>
        <p:nvSpPr>
          <p:cNvPr id="16387" name="Rectangle 10"/>
          <p:cNvSpPr>
            <a:spLocks noChangeArrowheads="1"/>
          </p:cNvSpPr>
          <p:nvPr/>
        </p:nvSpPr>
        <p:spPr bwMode="auto">
          <a:xfrm>
            <a:off x="5943600" y="1416050"/>
            <a:ext cx="304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err="1"/>
              <a:t>MuSLI</a:t>
            </a:r>
            <a:r>
              <a:rPr lang="en-US" sz="1600"/>
              <a:t> </a:t>
            </a:r>
            <a:r>
              <a:rPr lang="en-US" sz="1600" smtClean="0"/>
              <a:t>NASA Project </a:t>
            </a:r>
            <a:r>
              <a:rPr lang="en-US" sz="1600"/>
              <a:t>Scientist</a:t>
            </a:r>
          </a:p>
          <a:p>
            <a:r>
              <a:rPr lang="en-US" sz="1600"/>
              <a:t>Jeff </a:t>
            </a:r>
            <a:r>
              <a:rPr lang="en-US" sz="1600" err="1" smtClean="0"/>
              <a:t>Masek</a:t>
            </a:r>
            <a:r>
              <a:rPr lang="en-US" sz="1600"/>
              <a:t>, </a:t>
            </a:r>
            <a:r>
              <a:rPr lang="en-US" sz="1600" smtClean="0"/>
              <a:t>NASA</a:t>
            </a:r>
            <a:endParaRPr lang="en-US" sz="1600"/>
          </a:p>
          <a:p>
            <a:r>
              <a:rPr lang="en-US" sz="1600"/>
              <a:t>Landsat-9 Project Scientist</a:t>
            </a:r>
          </a:p>
        </p:txBody>
      </p:sp>
      <p:pic>
        <p:nvPicPr>
          <p:cNvPr id="163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8400"/>
            <a:ext cx="3048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4569652"/>
            <a:ext cx="5136487" cy="1134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mtClean="0">
                <a:solidFill>
                  <a:srgbClr val="000000"/>
                </a:solidFill>
                <a:latin typeface="Constantia" charset="0"/>
              </a:rPr>
              <a:t>Prior </a:t>
            </a:r>
            <a:r>
              <a:rPr lang="en-US">
                <a:solidFill>
                  <a:srgbClr val="000000"/>
                </a:solidFill>
                <a:latin typeface="Constantia" charset="0"/>
              </a:rPr>
              <a:t>efforts to </a:t>
            </a:r>
            <a:r>
              <a:rPr lang="en-US" smtClean="0">
                <a:solidFill>
                  <a:srgbClr val="000000"/>
                </a:solidFill>
                <a:latin typeface="Constantia" charset="0"/>
              </a:rPr>
              <a:t>synergistically use Sentinel </a:t>
            </a:r>
            <a:r>
              <a:rPr lang="en-US">
                <a:solidFill>
                  <a:srgbClr val="000000"/>
                </a:solidFill>
                <a:latin typeface="Constantia" charset="0"/>
              </a:rPr>
              <a:t>data along with Landsat-8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Constantia" charset="0"/>
              </a:rPr>
              <a:t>Joint NASA-UMD-CNES/CESBIO project 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Constantia" charset="0"/>
              </a:rPr>
              <a:t>Sentinel-2 </a:t>
            </a:r>
            <a:r>
              <a:rPr lang="en-US" sz="1600" smtClean="0">
                <a:solidFill>
                  <a:srgbClr val="000000"/>
                </a:solidFill>
                <a:latin typeface="Constantia" charset="0"/>
              </a:rPr>
              <a:t>NASA Data </a:t>
            </a:r>
            <a:r>
              <a:rPr lang="en-US" sz="1600">
                <a:solidFill>
                  <a:srgbClr val="000000"/>
                </a:solidFill>
                <a:latin typeface="Constantia" charset="0"/>
              </a:rPr>
              <a:t>Use Preparation team 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Constantia" charset="0"/>
              </a:rPr>
              <a:t>Cross-Calibration (GSFC)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016991" y="1426113"/>
            <a:ext cx="304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err="1"/>
              <a:t>MuSLI</a:t>
            </a:r>
            <a:r>
              <a:rPr lang="en-US" sz="1600"/>
              <a:t> </a:t>
            </a:r>
            <a:r>
              <a:rPr lang="en-US" sz="1600" smtClean="0"/>
              <a:t>ESA Project </a:t>
            </a:r>
            <a:r>
              <a:rPr lang="en-US" sz="1600"/>
              <a:t>Scientist</a:t>
            </a:r>
          </a:p>
          <a:p>
            <a:r>
              <a:rPr lang="en-US" sz="1600" smtClean="0"/>
              <a:t>Benjamin </a:t>
            </a:r>
            <a:r>
              <a:rPr lang="en-US" sz="1600" err="1" smtClean="0"/>
              <a:t>Koetz</a:t>
            </a:r>
            <a:r>
              <a:rPr lang="en-US" sz="1600" smtClean="0"/>
              <a:t>, ESA</a:t>
            </a:r>
            <a:endParaRPr lang="en-US" sz="1600"/>
          </a:p>
          <a:p>
            <a:r>
              <a:rPr lang="en-US" sz="1600" smtClean="0"/>
              <a:t>Earth Observations Engineer</a:t>
            </a:r>
            <a:endParaRPr lang="en-US" sz="1600"/>
          </a:p>
        </p:txBody>
      </p:sp>
      <p:pic>
        <p:nvPicPr>
          <p:cNvPr id="5" name="Picture 4" descr="ben koet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91" y="2246312"/>
            <a:ext cx="2664900" cy="20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686800" cy="11430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Osaka" charset="-128"/>
              </a:rPr>
              <a:t>MuSLI Science Team: 40+ members</a:t>
            </a:r>
            <a:b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Osaka" charset="-128"/>
              </a:rPr>
            </a:br>
            <a:endParaRPr lang="en-US" altLang="en-US" sz="32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Osaka" charset="-12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365328"/>
              </p:ext>
            </p:extLst>
          </p:nvPr>
        </p:nvGraphicFramePr>
        <p:xfrm>
          <a:off x="381000" y="1295400"/>
          <a:ext cx="2286000" cy="5367042"/>
        </p:xfrm>
        <a:graphic>
          <a:graphicData uri="http://schemas.openxmlformats.org/drawingml/2006/table">
            <a:tbl>
              <a:tblPr/>
              <a:tblGrid>
                <a:gridCol w="2286000"/>
              </a:tblGrid>
              <a:tr h="876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Salas , Applied Geosolutions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Torbick, AG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Lang, U Maryland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Jones, USGS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Huang, UMD (new PI)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Small, Columbia U.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Nghiem, JPL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Greg Yetman, Columbia U.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Friedl, Boston U.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Gray, BU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Melaas, BU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Roy, South Dakota State U.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Kovalskyy, SDSU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Boschetti, U. Idaho</a:t>
                      </a:r>
                      <a:endParaRPr kumimoji="0" lang="en-US" altLang="en-US" sz="12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Hansen, U. Maryland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Potapov, UMD</a:t>
                      </a:r>
                      <a:endParaRPr kumimoji="0" lang="en-US" altLang="en-US" sz="12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34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Townshend, U. Maryland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Sexton, UMD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Feng, UMD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Channan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, UMD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19400" y="1295400"/>
          <a:ext cx="1981200" cy="5408615"/>
        </p:xfrm>
        <a:graphic>
          <a:graphicData uri="http://schemas.openxmlformats.org/drawingml/2006/table">
            <a:tbl>
              <a:tblPr/>
              <a:tblGrid>
                <a:gridCol w="1981200"/>
              </a:tblGrid>
              <a:tr h="928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Hoekman, Wageningen U.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Le Toan, CESBIO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8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Creed, Western U., Canada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Esch, DLR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8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Eklundh, Sweden</a:t>
                      </a:r>
                      <a:endParaRPr kumimoji="0" lang="en-US" altLang="en-US" sz="11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3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Chuvieco, Spain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Tansey, UK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8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Defourny, Belgium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9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Schmullius, Germany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616625"/>
              </p:ext>
            </p:extLst>
          </p:nvPr>
        </p:nvGraphicFramePr>
        <p:xfrm>
          <a:off x="6553200" y="1312863"/>
          <a:ext cx="2514600" cy="5527665"/>
        </p:xfrm>
        <a:graphic>
          <a:graphicData uri="http://schemas.openxmlformats.org/drawingml/2006/table">
            <a:tbl>
              <a:tblPr/>
              <a:tblGrid>
                <a:gridCol w="2514600"/>
              </a:tblGrid>
              <a:tr h="7887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Masek, NASA, MSLI Project Scientist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06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Markham, NASA, calibration team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Helder, SDSU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Czapla-Myers (U. Az)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06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Schott, RIT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DIRSIG model, LST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</a:t>
                      </a:r>
                      <a:endParaRPr kumimoji="0" lang="en-US" altLang="en-US" sz="11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47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Vermote, NASA GSFC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Atm. Corr. Team Claverie, U. MD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95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Woodcock, Boston U.,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clouds/cloud shadows</a:t>
                      </a:r>
                      <a:endParaRPr kumimoji="0" lang="en-US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4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9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Dungan, NASA Ames, NEX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Ganguly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, NASA Ames, NEX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16" name="TextBox 7"/>
          <p:cNvSpPr txBox="1">
            <a:spLocks noChangeArrowheads="1"/>
          </p:cNvSpPr>
          <p:nvPr/>
        </p:nvSpPr>
        <p:spPr bwMode="auto">
          <a:xfrm>
            <a:off x="457200" y="762000"/>
            <a:ext cx="1808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latin typeface="Times New Roman" charset="0"/>
                <a:ea typeface="Osaka" charset="-128"/>
              </a:rPr>
              <a:t>PI and CO-Is</a:t>
            </a:r>
          </a:p>
        </p:txBody>
      </p:sp>
      <p:sp>
        <p:nvSpPr>
          <p:cNvPr id="15417" name="TextBox 8"/>
          <p:cNvSpPr txBox="1">
            <a:spLocks noChangeArrowheads="1"/>
          </p:cNvSpPr>
          <p:nvPr/>
        </p:nvSpPr>
        <p:spPr bwMode="auto">
          <a:xfrm>
            <a:off x="3429000" y="762000"/>
            <a:ext cx="235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latin typeface="Times New Roman" charset="0"/>
                <a:ea typeface="Osaka" charset="-128"/>
              </a:rPr>
              <a:t>Int. Collaborators</a:t>
            </a:r>
          </a:p>
        </p:txBody>
      </p:sp>
      <p:sp>
        <p:nvSpPr>
          <p:cNvPr id="15418" name="TextBox 9"/>
          <p:cNvSpPr txBox="1">
            <a:spLocks noChangeArrowheads="1"/>
          </p:cNvSpPr>
          <p:nvPr/>
        </p:nvSpPr>
        <p:spPr bwMode="auto">
          <a:xfrm>
            <a:off x="6535738" y="838200"/>
            <a:ext cx="2608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>
                <a:latin typeface="Times New Roman" charset="0"/>
                <a:ea typeface="Osaka" charset="-128"/>
              </a:rPr>
              <a:t>Landcover Project Science Office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953000" y="1295400"/>
          <a:ext cx="1447800" cy="4978401"/>
        </p:xfrm>
        <a:graphic>
          <a:graphicData uri="http://schemas.openxmlformats.org/drawingml/2006/table">
            <a:tbl>
              <a:tblPr/>
              <a:tblGrid>
                <a:gridCol w="1447800"/>
              </a:tblGrid>
              <a:tr h="828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Koetz, ESA, Sentinel-2 Projects Coordinator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1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6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Dedieu &amp; Hagolle, CESBIO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77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29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General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Issues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371600" y="1295400"/>
            <a:ext cx="6400800" cy="4495800"/>
          </a:xfrm>
        </p:spPr>
        <p:txBody>
          <a:bodyPr>
            <a:noAutofit/>
          </a:bodyPr>
          <a:lstStyle/>
          <a:p>
            <a:r>
              <a:rPr lang="en-US" altLang="en-US" sz="2400">
                <a:ea typeface="ＭＳ Ｐゴシック" charset="-128"/>
              </a:rPr>
              <a:t>Higher level products depend on preprocessing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Calibration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Cloud detection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Registration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Atmospheric correction</a:t>
            </a:r>
          </a:p>
          <a:p>
            <a:r>
              <a:rPr lang="en-US" altLang="en-US" sz="2400">
                <a:ea typeface="ＭＳ Ｐゴシック" charset="-128"/>
              </a:rPr>
              <a:t>Errors in TOA reflectance due to cloud/cloud shadow contamination propagate to higher level products</a:t>
            </a:r>
          </a:p>
          <a:p>
            <a:r>
              <a:rPr lang="en-US" altLang="en-US" sz="2400" err="1">
                <a:ea typeface="ＭＳ Ｐゴシック" charset="-128"/>
              </a:rPr>
              <a:t>Mis</a:t>
            </a:r>
            <a:r>
              <a:rPr lang="en-US" altLang="en-US" sz="2400">
                <a:ea typeface="ＭＳ Ｐゴシック" charset="-128"/>
              </a:rPr>
              <a:t>-registration is an obstacle in many applications which use pixel-to-pixel colocation</a:t>
            </a:r>
          </a:p>
          <a:p>
            <a:endParaRPr lang="en-US" altLang="en-US" sz="24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294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5937755" cy="1188720"/>
          </a:xfrm>
        </p:spPr>
        <p:txBody>
          <a:bodyPr>
            <a:normAutofit fontScale="90000"/>
          </a:bodyPr>
          <a:lstStyle/>
          <a:p>
            <a:r>
              <a:rPr lang="is-IS" dirty="0" smtClean="0"/>
              <a:t>Earth Scientist, Astronaut Piers Sellers </a:t>
            </a:r>
            <a:br>
              <a:rPr lang="is-IS" dirty="0" smtClean="0"/>
            </a:br>
            <a:r>
              <a:rPr lang="en-US" dirty="0"/>
              <a:t> April 11, </a:t>
            </a:r>
            <a:r>
              <a:rPr lang="en-US" dirty="0" smtClean="0"/>
              <a:t>1955-</a:t>
            </a:r>
            <a:r>
              <a:rPr lang="is-IS" dirty="0" smtClean="0"/>
              <a:t>December </a:t>
            </a:r>
            <a:r>
              <a:rPr lang="is-IS" dirty="0"/>
              <a:t>23, 2016</a:t>
            </a:r>
            <a:endParaRPr lang="en-US" dirty="0"/>
          </a:p>
        </p:txBody>
      </p:sp>
      <p:pic>
        <p:nvPicPr>
          <p:cNvPr id="5" name="Piers Sellers Message To Us All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486400"/>
            <a:ext cx="812800" cy="8128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89852"/>
            <a:ext cx="4800600" cy="478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9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uadroTexto 7"/>
          <p:cNvSpPr txBox="1">
            <a:spLocks noChangeArrowheads="1"/>
          </p:cNvSpPr>
          <p:nvPr/>
        </p:nvSpPr>
        <p:spPr bwMode="auto">
          <a:xfrm>
            <a:off x="1485900" y="1639443"/>
            <a:ext cx="5925741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2000" err="1">
                <a:solidFill>
                  <a:srgbClr val="000000"/>
                </a:solidFill>
                <a:latin typeface="Calibri" charset="0"/>
              </a:rPr>
              <a:t>Merging</a:t>
            </a:r>
            <a:r>
              <a:rPr lang="es-ES_tradnl" sz="2000">
                <a:solidFill>
                  <a:srgbClr val="000000"/>
                </a:solidFill>
                <a:latin typeface="Calibri" charset="0"/>
              </a:rPr>
              <a:t> Sentinel-2 and </a:t>
            </a:r>
            <a:r>
              <a:rPr lang="es-ES_tradnl" sz="2000" err="1">
                <a:solidFill>
                  <a:srgbClr val="000000"/>
                </a:solidFill>
                <a:latin typeface="Calibri" charset="0"/>
              </a:rPr>
              <a:t>Landsat</a:t>
            </a:r>
            <a:r>
              <a:rPr lang="es-ES_tradnl" sz="2000">
                <a:solidFill>
                  <a:srgbClr val="000000"/>
                </a:solidFill>
                <a:latin typeface="Calibri" charset="0"/>
              </a:rPr>
              <a:t> data </a:t>
            </a:r>
            <a:r>
              <a:rPr lang="es-ES_tradnl" sz="2000" err="1">
                <a:solidFill>
                  <a:srgbClr val="000000"/>
                </a:solidFill>
                <a:latin typeface="Calibri" charset="0"/>
              </a:rPr>
              <a:t>streams</a:t>
            </a:r>
            <a:r>
              <a:rPr lang="es-ES_tradnl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2000" err="1">
                <a:solidFill>
                  <a:srgbClr val="000000"/>
                </a:solidFill>
                <a:latin typeface="Calibri" charset="0"/>
              </a:rPr>
              <a:t>could</a:t>
            </a:r>
            <a:r>
              <a:rPr lang="es-ES_tradnl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2000" err="1">
                <a:solidFill>
                  <a:srgbClr val="000000"/>
                </a:solidFill>
                <a:latin typeface="Calibri" charset="0"/>
              </a:rPr>
              <a:t>provide</a:t>
            </a:r>
            <a:r>
              <a:rPr lang="es-ES_tradnl" sz="2000">
                <a:solidFill>
                  <a:srgbClr val="000000"/>
                </a:solidFill>
                <a:latin typeface="Calibri" charset="0"/>
              </a:rPr>
              <a:t> &lt; 5-day </a:t>
            </a:r>
            <a:r>
              <a:rPr lang="es-ES_tradnl" sz="2000" err="1">
                <a:solidFill>
                  <a:srgbClr val="000000"/>
                </a:solidFill>
                <a:latin typeface="Calibri" charset="0"/>
              </a:rPr>
              <a:t>coverage</a:t>
            </a:r>
            <a:r>
              <a:rPr lang="es-ES_tradnl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2000" err="1">
                <a:solidFill>
                  <a:srgbClr val="000000"/>
                </a:solidFill>
                <a:latin typeface="Calibri" charset="0"/>
              </a:rPr>
              <a:t>required</a:t>
            </a:r>
            <a:r>
              <a:rPr lang="es-ES_tradnl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2000" err="1">
                <a:solidFill>
                  <a:srgbClr val="000000"/>
                </a:solidFill>
                <a:latin typeface="Calibri" charset="0"/>
              </a:rPr>
              <a:t>for</a:t>
            </a:r>
            <a:r>
              <a:rPr lang="es-ES_tradnl" sz="2000">
                <a:solidFill>
                  <a:srgbClr val="000000"/>
                </a:solidFill>
                <a:latin typeface="Calibri" charset="0"/>
              </a:rPr>
              <a:t> Ag </a:t>
            </a:r>
            <a:r>
              <a:rPr lang="es-ES_tradnl" sz="2000" err="1">
                <a:solidFill>
                  <a:srgbClr val="000000"/>
                </a:solidFill>
                <a:latin typeface="Calibri" charset="0"/>
              </a:rPr>
              <a:t>monitoring</a:t>
            </a:r>
            <a:endParaRPr lang="es-ES_tradnl" sz="200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s-ES_tradnl" sz="18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800" err="1">
                <a:solidFill>
                  <a:srgbClr val="000000"/>
                </a:solidFill>
                <a:latin typeface="Calibri" charset="0"/>
              </a:rPr>
              <a:t>Both</a:t>
            </a:r>
            <a:r>
              <a:rPr lang="es-ES_tradnl" sz="18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800" err="1">
                <a:solidFill>
                  <a:srgbClr val="000000"/>
                </a:solidFill>
                <a:latin typeface="Calibri" charset="0"/>
              </a:rPr>
              <a:t>sensors</a:t>
            </a:r>
            <a:r>
              <a:rPr lang="es-ES_tradnl" sz="18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800" err="1">
                <a:solidFill>
                  <a:srgbClr val="000000"/>
                </a:solidFill>
                <a:latin typeface="Calibri" charset="0"/>
              </a:rPr>
              <a:t>have</a:t>
            </a:r>
            <a:r>
              <a:rPr lang="es-ES_tradnl" sz="1800">
                <a:solidFill>
                  <a:srgbClr val="000000"/>
                </a:solidFill>
                <a:latin typeface="Calibri" charset="0"/>
              </a:rPr>
              <a:t> 10-30m </a:t>
            </a:r>
            <a:r>
              <a:rPr lang="es-ES_tradnl" sz="1800" err="1">
                <a:solidFill>
                  <a:srgbClr val="000000"/>
                </a:solidFill>
                <a:latin typeface="Calibri" charset="0"/>
              </a:rPr>
              <a:t>coverage</a:t>
            </a:r>
            <a:r>
              <a:rPr lang="es-ES_tradnl" sz="1800">
                <a:solidFill>
                  <a:srgbClr val="000000"/>
                </a:solidFill>
                <a:latin typeface="Calibri" charset="0"/>
              </a:rPr>
              <a:t> in VNIR-SWIR</a:t>
            </a:r>
          </a:p>
          <a:p>
            <a:pPr eaLnBrk="1" hangingPunct="1">
              <a:buFont typeface="Arial" charset="0"/>
              <a:buChar char="•"/>
            </a:pPr>
            <a:r>
              <a:rPr lang="es-ES_tradnl" sz="18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800" err="1">
                <a:solidFill>
                  <a:srgbClr val="000000"/>
                </a:solidFill>
                <a:latin typeface="Calibri" charset="0"/>
              </a:rPr>
              <a:t>Satellite</a:t>
            </a:r>
            <a:r>
              <a:rPr lang="es-ES_tradnl" sz="18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800" err="1">
                <a:solidFill>
                  <a:srgbClr val="000000"/>
                </a:solidFill>
                <a:latin typeface="Calibri" charset="0"/>
              </a:rPr>
              <a:t>orbits</a:t>
            </a:r>
            <a:r>
              <a:rPr lang="es-ES_tradnl" sz="18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800" err="1">
                <a:solidFill>
                  <a:srgbClr val="000000"/>
                </a:solidFill>
                <a:latin typeface="Calibri" charset="0"/>
              </a:rPr>
              <a:t>complementary</a:t>
            </a:r>
            <a:endParaRPr lang="es-ES_tradnl" sz="1800">
              <a:solidFill>
                <a:srgbClr val="000000"/>
              </a:solidFill>
              <a:latin typeface="Calibri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s-ES_tradnl" sz="1600">
                <a:solidFill>
                  <a:srgbClr val="000000"/>
                </a:solidFill>
                <a:latin typeface="Calibri" charset="0"/>
              </a:rPr>
              <a:t> Landsat-7 &amp; -8 8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days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out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of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phase</a:t>
            </a:r>
            <a:endParaRPr lang="es-ES_tradnl" sz="1600">
              <a:solidFill>
                <a:srgbClr val="000000"/>
              </a:solidFill>
              <a:latin typeface="Calibri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s-ES_tradnl" sz="1600">
                <a:solidFill>
                  <a:srgbClr val="000000"/>
                </a:solidFill>
                <a:latin typeface="Calibri" charset="0"/>
              </a:rPr>
              <a:t> Sentinel-2a &amp; 2b  5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days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out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of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phase</a:t>
            </a:r>
            <a:endParaRPr lang="es-ES_tradnl" sz="1600">
              <a:solidFill>
                <a:srgbClr val="000000"/>
              </a:solidFill>
              <a:latin typeface="Calibri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s-ES_tradnl" sz="16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Landsat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and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Sentinel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sun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synch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orbits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precess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relative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to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each</a:t>
            </a:r>
            <a:r>
              <a:rPr lang="es-ES_tradnl" sz="16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600" err="1">
                <a:solidFill>
                  <a:srgbClr val="000000"/>
                </a:solidFill>
                <a:latin typeface="Calibri" charset="0"/>
              </a:rPr>
              <a:t>other</a:t>
            </a:r>
            <a:endParaRPr lang="es-ES_tradnl" sz="160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endParaRPr lang="es-ES_tradnl" sz="1800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endParaRPr lang="es-ES_tradnl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4211" name="CuadroTexto 26"/>
          <p:cNvSpPr txBox="1">
            <a:spLocks noChangeArrowheads="1"/>
          </p:cNvSpPr>
          <p:nvPr/>
        </p:nvSpPr>
        <p:spPr bwMode="auto">
          <a:xfrm>
            <a:off x="3094436" y="5413375"/>
            <a:ext cx="652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  <a:latin typeface="Calibri" charset="0"/>
              </a:rPr>
              <a:t>2013</a:t>
            </a:r>
          </a:p>
        </p:txBody>
      </p:sp>
      <p:sp>
        <p:nvSpPr>
          <p:cNvPr id="94212" name="CuadroTexto 27"/>
          <p:cNvSpPr txBox="1">
            <a:spLocks noChangeArrowheads="1"/>
          </p:cNvSpPr>
          <p:nvPr/>
        </p:nvSpPr>
        <p:spPr bwMode="auto">
          <a:xfrm>
            <a:off x="3698083" y="5413375"/>
            <a:ext cx="652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  <a:latin typeface="Calibri" charset="0"/>
              </a:rPr>
              <a:t>2014</a:t>
            </a:r>
          </a:p>
        </p:txBody>
      </p:sp>
      <p:sp>
        <p:nvSpPr>
          <p:cNvPr id="94213" name="CuadroTexto 28"/>
          <p:cNvSpPr txBox="1">
            <a:spLocks noChangeArrowheads="1"/>
          </p:cNvSpPr>
          <p:nvPr/>
        </p:nvSpPr>
        <p:spPr bwMode="auto">
          <a:xfrm>
            <a:off x="4301730" y="5413375"/>
            <a:ext cx="652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  <a:latin typeface="Calibri" charset="0"/>
              </a:rPr>
              <a:t>2015</a:t>
            </a:r>
          </a:p>
        </p:txBody>
      </p:sp>
      <p:sp>
        <p:nvSpPr>
          <p:cNvPr id="94214" name="CuadroTexto 29"/>
          <p:cNvSpPr txBox="1">
            <a:spLocks noChangeArrowheads="1"/>
          </p:cNvSpPr>
          <p:nvPr/>
        </p:nvSpPr>
        <p:spPr bwMode="auto">
          <a:xfrm>
            <a:off x="4906567" y="5413375"/>
            <a:ext cx="652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  <a:latin typeface="Calibri" charset="0"/>
              </a:rPr>
              <a:t>2016</a:t>
            </a:r>
          </a:p>
        </p:txBody>
      </p:sp>
      <p:sp>
        <p:nvSpPr>
          <p:cNvPr id="94215" name="CuadroTexto 30"/>
          <p:cNvSpPr txBox="1">
            <a:spLocks noChangeArrowheads="1"/>
          </p:cNvSpPr>
          <p:nvPr/>
        </p:nvSpPr>
        <p:spPr bwMode="auto">
          <a:xfrm>
            <a:off x="5510214" y="5413375"/>
            <a:ext cx="652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  <a:latin typeface="Calibri" charset="0"/>
              </a:rPr>
              <a:t>2017</a:t>
            </a:r>
          </a:p>
        </p:txBody>
      </p:sp>
      <p:sp>
        <p:nvSpPr>
          <p:cNvPr id="13" name="Rectángulo 12"/>
          <p:cNvSpPr/>
          <p:nvPr/>
        </p:nvSpPr>
        <p:spPr>
          <a:xfrm flipV="1">
            <a:off x="2945606" y="4080933"/>
            <a:ext cx="3848894" cy="2571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cxnSp>
        <p:nvCxnSpPr>
          <p:cNvPr id="20" name="Conector recto 19"/>
          <p:cNvCxnSpPr/>
          <p:nvPr/>
        </p:nvCxnSpPr>
        <p:spPr>
          <a:xfrm rot="5400000" flipH="1" flipV="1">
            <a:off x="2419946" y="4696024"/>
            <a:ext cx="1357312" cy="11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rot="5400000" flipH="1" flipV="1">
            <a:off x="3020021" y="4696024"/>
            <a:ext cx="1357312" cy="11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rot="5400000" flipH="1" flipV="1">
            <a:off x="3620096" y="4696024"/>
            <a:ext cx="1357312" cy="11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 rot="5400000" flipH="1" flipV="1">
            <a:off x="4220171" y="4696024"/>
            <a:ext cx="1357312" cy="11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rot="5400000" flipH="1" flipV="1">
            <a:off x="4820246" y="4696024"/>
            <a:ext cx="1357312" cy="11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rot="5400000" flipH="1" flipV="1">
            <a:off x="5420321" y="4696024"/>
            <a:ext cx="1357312" cy="11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 flipV="1">
            <a:off x="3213497" y="4452939"/>
            <a:ext cx="3581003" cy="2375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 flipV="1">
            <a:off x="4550635" y="4763558"/>
            <a:ext cx="2332766" cy="1979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 flipV="1">
            <a:off x="5652898" y="5071534"/>
            <a:ext cx="2015728" cy="1889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94226" name="CuadroTexto 34"/>
          <p:cNvSpPr txBox="1">
            <a:spLocks noChangeArrowheads="1"/>
          </p:cNvSpPr>
          <p:nvPr/>
        </p:nvSpPr>
        <p:spPr bwMode="auto">
          <a:xfrm>
            <a:off x="1809751" y="3973058"/>
            <a:ext cx="1100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  <a:latin typeface="Calibri" charset="0"/>
              </a:rPr>
              <a:t>Landsat-7</a:t>
            </a:r>
          </a:p>
        </p:txBody>
      </p:sp>
      <p:sp>
        <p:nvSpPr>
          <p:cNvPr id="94227" name="CuadroTexto 35"/>
          <p:cNvSpPr txBox="1">
            <a:spLocks noChangeArrowheads="1"/>
          </p:cNvSpPr>
          <p:nvPr/>
        </p:nvSpPr>
        <p:spPr bwMode="auto">
          <a:xfrm>
            <a:off x="1809751" y="4300538"/>
            <a:ext cx="1100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  <a:latin typeface="Calibri" charset="0"/>
              </a:rPr>
              <a:t>Landsat-8</a:t>
            </a:r>
          </a:p>
        </p:txBody>
      </p:sp>
      <p:sp>
        <p:nvSpPr>
          <p:cNvPr id="94228" name="CuadroTexto 36"/>
          <p:cNvSpPr txBox="1">
            <a:spLocks noChangeArrowheads="1"/>
          </p:cNvSpPr>
          <p:nvPr/>
        </p:nvSpPr>
        <p:spPr bwMode="auto">
          <a:xfrm>
            <a:off x="1809750" y="4670425"/>
            <a:ext cx="12427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  <a:latin typeface="Calibri" charset="0"/>
              </a:rPr>
              <a:t>Sentinel-2a</a:t>
            </a:r>
          </a:p>
        </p:txBody>
      </p:sp>
      <p:sp>
        <p:nvSpPr>
          <p:cNvPr id="94229" name="CuadroTexto 37"/>
          <p:cNvSpPr txBox="1">
            <a:spLocks noChangeArrowheads="1"/>
          </p:cNvSpPr>
          <p:nvPr/>
        </p:nvSpPr>
        <p:spPr bwMode="auto">
          <a:xfrm>
            <a:off x="1809750" y="5038725"/>
            <a:ext cx="1253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  <a:latin typeface="Calibri" charset="0"/>
              </a:rPr>
              <a:t>Sentinel-2b </a:t>
            </a:r>
          </a:p>
        </p:txBody>
      </p:sp>
      <p:cxnSp>
        <p:nvCxnSpPr>
          <p:cNvPr id="43" name="Conector recto de flecha 42"/>
          <p:cNvCxnSpPr/>
          <p:nvPr/>
        </p:nvCxnSpPr>
        <p:spPr>
          <a:xfrm>
            <a:off x="6260064" y="6400800"/>
            <a:ext cx="5054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32" name="CuadroTexto 46"/>
          <p:cNvSpPr txBox="1">
            <a:spLocks noChangeArrowheads="1"/>
          </p:cNvSpPr>
          <p:nvPr/>
        </p:nvSpPr>
        <p:spPr bwMode="auto">
          <a:xfrm>
            <a:off x="6227585" y="5866497"/>
            <a:ext cx="2367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  <a:latin typeface="Calibri" charset="0"/>
              </a:rPr>
              <a:t>Global ~5 </a:t>
            </a:r>
            <a:r>
              <a:rPr lang="es-ES_tradnl" sz="1800" err="1">
                <a:solidFill>
                  <a:srgbClr val="000000"/>
                </a:solidFill>
                <a:latin typeface="Calibri" charset="0"/>
              </a:rPr>
              <a:t>day</a:t>
            </a:r>
            <a:r>
              <a:rPr lang="es-ES_tradnl" sz="18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s-ES_tradnl" sz="1800" err="1">
                <a:solidFill>
                  <a:srgbClr val="000000"/>
                </a:solidFill>
                <a:latin typeface="Calibri" charset="0"/>
              </a:rPr>
              <a:t>coverage</a:t>
            </a:r>
            <a:endParaRPr lang="es-ES_tradnl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4233" name="CuadroTexto 47"/>
          <p:cNvSpPr txBox="1">
            <a:spLocks noChangeArrowheads="1"/>
          </p:cNvSpPr>
          <p:nvPr/>
        </p:nvSpPr>
        <p:spPr bwMode="auto">
          <a:xfrm>
            <a:off x="6765476" y="6195550"/>
            <a:ext cx="189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  <a:latin typeface="Calibri" charset="0"/>
              </a:rPr>
              <a:t>Global ~2-3 </a:t>
            </a:r>
            <a:r>
              <a:rPr lang="es-ES_tradnl" sz="1800" err="1">
                <a:solidFill>
                  <a:srgbClr val="000000"/>
                </a:solidFill>
                <a:latin typeface="Calibri" charset="0"/>
              </a:rPr>
              <a:t>day</a:t>
            </a:r>
            <a:r>
              <a:rPr lang="es-ES_tradnl" sz="1800">
                <a:solidFill>
                  <a:srgbClr val="000000"/>
                </a:solidFill>
                <a:latin typeface="Calibri" charset="0"/>
              </a:rPr>
              <a:t> </a:t>
            </a:r>
          </a:p>
        </p:txBody>
      </p:sp>
      <p:sp>
        <p:nvSpPr>
          <p:cNvPr id="23584" name="Title 1"/>
          <p:cNvSpPr>
            <a:spLocks noGrp="1"/>
          </p:cNvSpPr>
          <p:nvPr>
            <p:ph type="title"/>
          </p:nvPr>
        </p:nvSpPr>
        <p:spPr>
          <a:xfrm>
            <a:off x="1485900" y="-13227"/>
            <a:ext cx="61722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800" smtClean="0">
                <a:solidFill>
                  <a:srgbClr val="000000"/>
                </a:solidFill>
              </a:rPr>
              <a:t>Current </a:t>
            </a:r>
            <a:r>
              <a:rPr lang="en-US" sz="2800">
                <a:solidFill>
                  <a:srgbClr val="000000"/>
                </a:solidFill>
              </a:rPr>
              <a:t>Prospects: </a:t>
            </a:r>
            <a:br>
              <a:rPr lang="en-US" sz="2800">
                <a:solidFill>
                  <a:srgbClr val="000000"/>
                </a:solidFill>
              </a:rPr>
            </a:br>
            <a:r>
              <a:rPr lang="en-US" sz="2800">
                <a:solidFill>
                  <a:srgbClr val="000000"/>
                </a:solidFill>
              </a:rPr>
              <a:t>Sentinel-2 - Landsat Fusion</a:t>
            </a:r>
          </a:p>
        </p:txBody>
      </p:sp>
      <p:cxnSp>
        <p:nvCxnSpPr>
          <p:cNvPr id="37" name="Conector recto de flecha 42"/>
          <p:cNvCxnSpPr/>
          <p:nvPr/>
        </p:nvCxnSpPr>
        <p:spPr>
          <a:xfrm>
            <a:off x="5232888" y="6024686"/>
            <a:ext cx="929969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"/>
          <p:cNvGraphicFramePr>
            <a:graphicFrameLocks/>
          </p:cNvGraphicFramePr>
          <p:nvPr/>
        </p:nvGraphicFramePr>
        <p:xfrm>
          <a:off x="8308182" y="291573"/>
          <a:ext cx="454819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1" name="Photo Editor Photo" r:id="rId4" imgW="1219099" imgH="1072807" progId="MSPhotoEd.3">
                  <p:embed/>
                </p:oleObj>
              </mc:Choice>
              <mc:Fallback>
                <p:oleObj name="Photo Editor Photo" r:id="rId4" imgW="1219099" imgH="1072807" progId="MSPhotoEd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8182" y="291573"/>
                        <a:ext cx="454819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5943600" y="3973058"/>
            <a:ext cx="850900" cy="143499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vi_cube_sort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48" y="1334415"/>
            <a:ext cx="1190635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ndvi_cube_sort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18" y="1334415"/>
            <a:ext cx="1190635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 descr="ndvi_cube_sort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53" y="1334415"/>
            <a:ext cx="1190635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 descr="ndvi_cube_sort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87" y="1334415"/>
            <a:ext cx="1190635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 descr="ndvi_cube_sort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2" y="1334415"/>
            <a:ext cx="1190635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ndvi-plot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8075" r="4421" b="4314"/>
          <a:stretch/>
        </p:blipFill>
        <p:spPr>
          <a:xfrm>
            <a:off x="1951776" y="3276600"/>
            <a:ext cx="4654271" cy="3129312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2592548" y="4779115"/>
            <a:ext cx="3519488" cy="1220344"/>
          </a:xfrm>
          <a:custGeom>
            <a:avLst/>
            <a:gdLst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971550 w 4692650"/>
              <a:gd name="connsiteY3" fmla="*/ 647479 h 1218979"/>
              <a:gd name="connsiteX4" fmla="*/ 135890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5890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2715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27150 w 4692650"/>
              <a:gd name="connsiteY4" fmla="*/ 495079 h 1218979"/>
              <a:gd name="connsiteX5" fmla="*/ 1708150 w 4692650"/>
              <a:gd name="connsiteY5" fmla="*/ 145829 h 1218979"/>
              <a:gd name="connsiteX6" fmla="*/ 1866900 w 4692650"/>
              <a:gd name="connsiteY6" fmla="*/ 44229 h 1218979"/>
              <a:gd name="connsiteX7" fmla="*/ 2057400 w 4692650"/>
              <a:gd name="connsiteY7" fmla="*/ 12479 h 1218979"/>
              <a:gd name="connsiteX8" fmla="*/ 2330450 w 4692650"/>
              <a:gd name="connsiteY8" fmla="*/ 247429 h 1218979"/>
              <a:gd name="connsiteX9" fmla="*/ 2559050 w 4692650"/>
              <a:gd name="connsiteY9" fmla="*/ 387129 h 1218979"/>
              <a:gd name="connsiteX10" fmla="*/ 2794000 w 4692650"/>
              <a:gd name="connsiteY10" fmla="*/ 431579 h 1218979"/>
              <a:gd name="connsiteX11" fmla="*/ 3009900 w 4692650"/>
              <a:gd name="connsiteY11" fmla="*/ 437929 h 1218979"/>
              <a:gd name="connsiteX12" fmla="*/ 3314700 w 4692650"/>
              <a:gd name="connsiteY12" fmla="*/ 520479 h 1218979"/>
              <a:gd name="connsiteX13" fmla="*/ 3949700 w 4692650"/>
              <a:gd name="connsiteY13" fmla="*/ 704629 h 1218979"/>
              <a:gd name="connsiteX14" fmla="*/ 4692650 w 4692650"/>
              <a:gd name="connsiteY14" fmla="*/ 774479 h 1218979"/>
              <a:gd name="connsiteX0" fmla="*/ 0 w 4692650"/>
              <a:gd name="connsiteY0" fmla="*/ 1220344 h 1220344"/>
              <a:gd name="connsiteX1" fmla="*/ 311150 w 4692650"/>
              <a:gd name="connsiteY1" fmla="*/ 1042544 h 1220344"/>
              <a:gd name="connsiteX2" fmla="*/ 692150 w 4692650"/>
              <a:gd name="connsiteY2" fmla="*/ 731394 h 1220344"/>
              <a:gd name="connsiteX3" fmla="*/ 1028700 w 4692650"/>
              <a:gd name="connsiteY3" fmla="*/ 610744 h 1220344"/>
              <a:gd name="connsiteX4" fmla="*/ 1327150 w 4692650"/>
              <a:gd name="connsiteY4" fmla="*/ 496444 h 1220344"/>
              <a:gd name="connsiteX5" fmla="*/ 1708150 w 4692650"/>
              <a:gd name="connsiteY5" fmla="*/ 147194 h 1220344"/>
              <a:gd name="connsiteX6" fmla="*/ 1866900 w 4692650"/>
              <a:gd name="connsiteY6" fmla="*/ 45594 h 1220344"/>
              <a:gd name="connsiteX7" fmla="*/ 2057400 w 4692650"/>
              <a:gd name="connsiteY7" fmla="*/ 13844 h 1220344"/>
              <a:gd name="connsiteX8" fmla="*/ 2311400 w 4692650"/>
              <a:gd name="connsiteY8" fmla="*/ 267844 h 1220344"/>
              <a:gd name="connsiteX9" fmla="*/ 2559050 w 4692650"/>
              <a:gd name="connsiteY9" fmla="*/ 388494 h 1220344"/>
              <a:gd name="connsiteX10" fmla="*/ 2794000 w 4692650"/>
              <a:gd name="connsiteY10" fmla="*/ 432944 h 1220344"/>
              <a:gd name="connsiteX11" fmla="*/ 3009900 w 4692650"/>
              <a:gd name="connsiteY11" fmla="*/ 439294 h 1220344"/>
              <a:gd name="connsiteX12" fmla="*/ 3314700 w 4692650"/>
              <a:gd name="connsiteY12" fmla="*/ 521844 h 1220344"/>
              <a:gd name="connsiteX13" fmla="*/ 3949700 w 4692650"/>
              <a:gd name="connsiteY13" fmla="*/ 705994 h 1220344"/>
              <a:gd name="connsiteX14" fmla="*/ 4692650 w 4692650"/>
              <a:gd name="connsiteY14" fmla="*/ 775844 h 122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92650" h="1220344">
                <a:moveTo>
                  <a:pt x="0" y="1220344"/>
                </a:moveTo>
                <a:cubicBezTo>
                  <a:pt x="97896" y="1172190"/>
                  <a:pt x="195792" y="1124036"/>
                  <a:pt x="311150" y="1042544"/>
                </a:cubicBezTo>
                <a:cubicBezTo>
                  <a:pt x="426508" y="961052"/>
                  <a:pt x="572558" y="803361"/>
                  <a:pt x="692150" y="731394"/>
                </a:cubicBezTo>
                <a:cubicBezTo>
                  <a:pt x="811742" y="659427"/>
                  <a:pt x="922867" y="649902"/>
                  <a:pt x="1028700" y="610744"/>
                </a:cubicBezTo>
                <a:cubicBezTo>
                  <a:pt x="1134533" y="571586"/>
                  <a:pt x="1213908" y="573702"/>
                  <a:pt x="1327150" y="496444"/>
                </a:cubicBezTo>
                <a:cubicBezTo>
                  <a:pt x="1440392" y="419186"/>
                  <a:pt x="1618192" y="222336"/>
                  <a:pt x="1708150" y="147194"/>
                </a:cubicBezTo>
                <a:cubicBezTo>
                  <a:pt x="1798108" y="72052"/>
                  <a:pt x="1808692" y="67819"/>
                  <a:pt x="1866900" y="45594"/>
                </a:cubicBezTo>
                <a:cubicBezTo>
                  <a:pt x="1925108" y="23369"/>
                  <a:pt x="1983317" y="-23198"/>
                  <a:pt x="2057400" y="13844"/>
                </a:cubicBezTo>
                <a:cubicBezTo>
                  <a:pt x="2131483" y="50886"/>
                  <a:pt x="2227792" y="205402"/>
                  <a:pt x="2311400" y="267844"/>
                </a:cubicBezTo>
                <a:cubicBezTo>
                  <a:pt x="2395008" y="330286"/>
                  <a:pt x="2478617" y="360977"/>
                  <a:pt x="2559050" y="388494"/>
                </a:cubicBezTo>
                <a:cubicBezTo>
                  <a:pt x="2639483" y="416011"/>
                  <a:pt x="2718858" y="424477"/>
                  <a:pt x="2794000" y="432944"/>
                </a:cubicBezTo>
                <a:cubicBezTo>
                  <a:pt x="2869142" y="441411"/>
                  <a:pt x="2923117" y="424477"/>
                  <a:pt x="3009900" y="439294"/>
                </a:cubicBezTo>
                <a:cubicBezTo>
                  <a:pt x="3096683" y="454111"/>
                  <a:pt x="3314700" y="521844"/>
                  <a:pt x="3314700" y="521844"/>
                </a:cubicBezTo>
                <a:cubicBezTo>
                  <a:pt x="3471333" y="566294"/>
                  <a:pt x="3720042" y="663661"/>
                  <a:pt x="3949700" y="705994"/>
                </a:cubicBezTo>
                <a:cubicBezTo>
                  <a:pt x="4179358" y="748327"/>
                  <a:pt x="4692650" y="775844"/>
                  <a:pt x="4692650" y="775844"/>
                </a:cubicBezTo>
              </a:path>
            </a:pathLst>
          </a:custGeom>
          <a:ln>
            <a:solidFill>
              <a:srgbClr val="ABBE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587786" y="3800667"/>
            <a:ext cx="3462338" cy="2255945"/>
          </a:xfrm>
          <a:custGeom>
            <a:avLst/>
            <a:gdLst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841750 w 4552950"/>
              <a:gd name="connsiteY22" fmla="*/ 974598 h 2308098"/>
              <a:gd name="connsiteX23" fmla="*/ 3981450 w 4552950"/>
              <a:gd name="connsiteY23" fmla="*/ 885698 h 2308098"/>
              <a:gd name="connsiteX24" fmla="*/ 40894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841750 w 4552950"/>
              <a:gd name="connsiteY22" fmla="*/ 974598 h 2308098"/>
              <a:gd name="connsiteX23" fmla="*/ 3943350 w 4552950"/>
              <a:gd name="connsiteY23" fmla="*/ 860298 h 2308098"/>
              <a:gd name="connsiteX24" fmla="*/ 40894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778250 w 4552950"/>
              <a:gd name="connsiteY22" fmla="*/ 1012698 h 2308098"/>
              <a:gd name="connsiteX23" fmla="*/ 3943350 w 4552950"/>
              <a:gd name="connsiteY23" fmla="*/ 860298 h 2308098"/>
              <a:gd name="connsiteX24" fmla="*/ 40894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778250 w 4552950"/>
              <a:gd name="connsiteY22" fmla="*/ 1012698 h 2308098"/>
              <a:gd name="connsiteX23" fmla="*/ 3943350 w 4552950"/>
              <a:gd name="connsiteY23" fmla="*/ 860298 h 2308098"/>
              <a:gd name="connsiteX24" fmla="*/ 41148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778250 w 4552950"/>
              <a:gd name="connsiteY22" fmla="*/ 1012698 h 2308098"/>
              <a:gd name="connsiteX23" fmla="*/ 3943350 w 4552950"/>
              <a:gd name="connsiteY23" fmla="*/ 860298 h 2308098"/>
              <a:gd name="connsiteX24" fmla="*/ 41148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6272 h 2306272"/>
              <a:gd name="connsiteX1" fmla="*/ 590550 w 4552950"/>
              <a:gd name="connsiteY1" fmla="*/ 1556972 h 2306272"/>
              <a:gd name="connsiteX2" fmla="*/ 952500 w 4552950"/>
              <a:gd name="connsiteY2" fmla="*/ 1423622 h 2306272"/>
              <a:gd name="connsiteX3" fmla="*/ 1384300 w 4552950"/>
              <a:gd name="connsiteY3" fmla="*/ 648922 h 2306272"/>
              <a:gd name="connsiteX4" fmla="*/ 1511300 w 4552950"/>
              <a:gd name="connsiteY4" fmla="*/ 388572 h 2306272"/>
              <a:gd name="connsiteX5" fmla="*/ 1727200 w 4552950"/>
              <a:gd name="connsiteY5" fmla="*/ 369522 h 2306272"/>
              <a:gd name="connsiteX6" fmla="*/ 1993900 w 4552950"/>
              <a:gd name="connsiteY6" fmla="*/ 71072 h 2306272"/>
              <a:gd name="connsiteX7" fmla="*/ 2171700 w 4552950"/>
              <a:gd name="connsiteY7" fmla="*/ 159972 h 2306272"/>
              <a:gd name="connsiteX8" fmla="*/ 2247900 w 4552950"/>
              <a:gd name="connsiteY8" fmla="*/ 1175972 h 2306272"/>
              <a:gd name="connsiteX9" fmla="*/ 2279650 w 4552950"/>
              <a:gd name="connsiteY9" fmla="*/ 1131522 h 2306272"/>
              <a:gd name="connsiteX10" fmla="*/ 2355850 w 4552950"/>
              <a:gd name="connsiteY10" fmla="*/ 585422 h 2306272"/>
              <a:gd name="connsiteX11" fmla="*/ 2571750 w 4552950"/>
              <a:gd name="connsiteY11" fmla="*/ 255222 h 2306272"/>
              <a:gd name="connsiteX12" fmla="*/ 2819400 w 4552950"/>
              <a:gd name="connsiteY12" fmla="*/ 204422 h 2306272"/>
              <a:gd name="connsiteX13" fmla="*/ 2844800 w 4552950"/>
              <a:gd name="connsiteY13" fmla="*/ 1188672 h 2306272"/>
              <a:gd name="connsiteX14" fmla="*/ 2876550 w 4552950"/>
              <a:gd name="connsiteY14" fmla="*/ 1036272 h 2306272"/>
              <a:gd name="connsiteX15" fmla="*/ 2971800 w 4552950"/>
              <a:gd name="connsiteY15" fmla="*/ 547322 h 2306272"/>
              <a:gd name="connsiteX16" fmla="*/ 3086100 w 4552950"/>
              <a:gd name="connsiteY16" fmla="*/ 134572 h 2306272"/>
              <a:gd name="connsiteX17" fmla="*/ 3289300 w 4552950"/>
              <a:gd name="connsiteY17" fmla="*/ 58372 h 2306272"/>
              <a:gd name="connsiteX18" fmla="*/ 3333750 w 4552950"/>
              <a:gd name="connsiteY18" fmla="*/ 109172 h 2306272"/>
              <a:gd name="connsiteX19" fmla="*/ 3397250 w 4552950"/>
              <a:gd name="connsiteY19" fmla="*/ 1309322 h 2306272"/>
              <a:gd name="connsiteX20" fmla="*/ 3479800 w 4552950"/>
              <a:gd name="connsiteY20" fmla="*/ 1201372 h 2306272"/>
              <a:gd name="connsiteX21" fmla="*/ 3600450 w 4552950"/>
              <a:gd name="connsiteY21" fmla="*/ 1017222 h 2306272"/>
              <a:gd name="connsiteX22" fmla="*/ 3778250 w 4552950"/>
              <a:gd name="connsiteY22" fmla="*/ 1010872 h 2306272"/>
              <a:gd name="connsiteX23" fmla="*/ 3943350 w 4552950"/>
              <a:gd name="connsiteY23" fmla="*/ 858472 h 2306272"/>
              <a:gd name="connsiteX24" fmla="*/ 4114800 w 4552950"/>
              <a:gd name="connsiteY24" fmla="*/ 845772 h 2306272"/>
              <a:gd name="connsiteX25" fmla="*/ 4552950 w 4552950"/>
              <a:gd name="connsiteY25" fmla="*/ 1296622 h 2306272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819400 w 4552950"/>
              <a:gd name="connsiteY12" fmla="*/ 171413 h 2273263"/>
              <a:gd name="connsiteX13" fmla="*/ 2844800 w 4552950"/>
              <a:gd name="connsiteY13" fmla="*/ 11556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44800 w 4552950"/>
              <a:gd name="connsiteY13" fmla="*/ 11556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2095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57756 h 2257756"/>
              <a:gd name="connsiteX1" fmla="*/ 590550 w 4552950"/>
              <a:gd name="connsiteY1" fmla="*/ 1508456 h 2257756"/>
              <a:gd name="connsiteX2" fmla="*/ 952500 w 4552950"/>
              <a:gd name="connsiteY2" fmla="*/ 1375106 h 2257756"/>
              <a:gd name="connsiteX3" fmla="*/ 1384300 w 4552950"/>
              <a:gd name="connsiteY3" fmla="*/ 600406 h 2257756"/>
              <a:gd name="connsiteX4" fmla="*/ 1511300 w 4552950"/>
              <a:gd name="connsiteY4" fmla="*/ 340056 h 2257756"/>
              <a:gd name="connsiteX5" fmla="*/ 1727200 w 4552950"/>
              <a:gd name="connsiteY5" fmla="*/ 321006 h 2257756"/>
              <a:gd name="connsiteX6" fmla="*/ 1993900 w 4552950"/>
              <a:gd name="connsiteY6" fmla="*/ 22556 h 2257756"/>
              <a:gd name="connsiteX7" fmla="*/ 2171700 w 4552950"/>
              <a:gd name="connsiteY7" fmla="*/ 149556 h 2257756"/>
              <a:gd name="connsiteX8" fmla="*/ 2247900 w 4552950"/>
              <a:gd name="connsiteY8" fmla="*/ 1127456 h 2257756"/>
              <a:gd name="connsiteX9" fmla="*/ 2279650 w 4552950"/>
              <a:gd name="connsiteY9" fmla="*/ 1083006 h 2257756"/>
              <a:gd name="connsiteX10" fmla="*/ 2355850 w 4552950"/>
              <a:gd name="connsiteY10" fmla="*/ 536906 h 2257756"/>
              <a:gd name="connsiteX11" fmla="*/ 2571750 w 4552950"/>
              <a:gd name="connsiteY11" fmla="*/ 206706 h 2257756"/>
              <a:gd name="connsiteX12" fmla="*/ 2794000 w 4552950"/>
              <a:gd name="connsiteY12" fmla="*/ 194006 h 2257756"/>
              <a:gd name="connsiteX13" fmla="*/ 2857500 w 4552950"/>
              <a:gd name="connsiteY13" fmla="*/ 1114756 h 2257756"/>
              <a:gd name="connsiteX14" fmla="*/ 2876550 w 4552950"/>
              <a:gd name="connsiteY14" fmla="*/ 987756 h 2257756"/>
              <a:gd name="connsiteX15" fmla="*/ 2971800 w 4552950"/>
              <a:gd name="connsiteY15" fmla="*/ 498806 h 2257756"/>
              <a:gd name="connsiteX16" fmla="*/ 3086100 w 4552950"/>
              <a:gd name="connsiteY16" fmla="*/ 86056 h 2257756"/>
              <a:gd name="connsiteX17" fmla="*/ 3289300 w 4552950"/>
              <a:gd name="connsiteY17" fmla="*/ 9856 h 2257756"/>
              <a:gd name="connsiteX18" fmla="*/ 3333750 w 4552950"/>
              <a:gd name="connsiteY18" fmla="*/ 232106 h 2257756"/>
              <a:gd name="connsiteX19" fmla="*/ 3397250 w 4552950"/>
              <a:gd name="connsiteY19" fmla="*/ 1260806 h 2257756"/>
              <a:gd name="connsiteX20" fmla="*/ 3479800 w 4552950"/>
              <a:gd name="connsiteY20" fmla="*/ 1152856 h 2257756"/>
              <a:gd name="connsiteX21" fmla="*/ 3600450 w 4552950"/>
              <a:gd name="connsiteY21" fmla="*/ 968706 h 2257756"/>
              <a:gd name="connsiteX22" fmla="*/ 3778250 w 4552950"/>
              <a:gd name="connsiteY22" fmla="*/ 962356 h 2257756"/>
              <a:gd name="connsiteX23" fmla="*/ 3943350 w 4552950"/>
              <a:gd name="connsiteY23" fmla="*/ 809956 h 2257756"/>
              <a:gd name="connsiteX24" fmla="*/ 4114800 w 4552950"/>
              <a:gd name="connsiteY24" fmla="*/ 797256 h 2257756"/>
              <a:gd name="connsiteX25" fmla="*/ 4552950 w 4552950"/>
              <a:gd name="connsiteY25" fmla="*/ 12481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127456 h 2257756"/>
              <a:gd name="connsiteX9" fmla="*/ 2279650 w 4616450"/>
              <a:gd name="connsiteY9" fmla="*/ 108300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127456 h 2257756"/>
              <a:gd name="connsiteX9" fmla="*/ 2292350 w 4616450"/>
              <a:gd name="connsiteY9" fmla="*/ 94330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12745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09570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09570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49556 h 2257756"/>
              <a:gd name="connsiteX8" fmla="*/ 2247900 w 4616450"/>
              <a:gd name="connsiteY8" fmla="*/ 109570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49556 h 2257756"/>
              <a:gd name="connsiteX8" fmla="*/ 2190750 w 4616450"/>
              <a:gd name="connsiteY8" fmla="*/ 23845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190750 w 4616450"/>
              <a:gd name="connsiteY8" fmla="*/ 23845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321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321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702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702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84300 w 4616450"/>
              <a:gd name="connsiteY3" fmla="*/ 59859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16150 w 4616450"/>
              <a:gd name="connsiteY8" fmla="*/ 2683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71600 w 4616450"/>
              <a:gd name="connsiteY3" fmla="*/ 59224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16150 w 4616450"/>
              <a:gd name="connsiteY8" fmla="*/ 2683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71600 w 4616450"/>
              <a:gd name="connsiteY3" fmla="*/ 59224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28850 w 4616450"/>
              <a:gd name="connsiteY8" fmla="*/ 2048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71600 w 4616450"/>
              <a:gd name="connsiteY3" fmla="*/ 59224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28850 w 4616450"/>
              <a:gd name="connsiteY8" fmla="*/ 2048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16450" h="2255945">
                <a:moveTo>
                  <a:pt x="0" y="2255945"/>
                </a:moveTo>
                <a:cubicBezTo>
                  <a:pt x="215900" y="1954849"/>
                  <a:pt x="431800" y="1653753"/>
                  <a:pt x="590550" y="1506645"/>
                </a:cubicBezTo>
                <a:cubicBezTo>
                  <a:pt x="749300" y="1359537"/>
                  <a:pt x="822325" y="1525695"/>
                  <a:pt x="952500" y="1373295"/>
                </a:cubicBezTo>
                <a:cubicBezTo>
                  <a:pt x="1082675" y="1220895"/>
                  <a:pt x="1278467" y="764753"/>
                  <a:pt x="1371600" y="592245"/>
                </a:cubicBezTo>
                <a:cubicBezTo>
                  <a:pt x="1464733" y="419737"/>
                  <a:pt x="1450975" y="377403"/>
                  <a:pt x="1511300" y="338245"/>
                </a:cubicBezTo>
                <a:cubicBezTo>
                  <a:pt x="1571625" y="299087"/>
                  <a:pt x="1652058" y="403862"/>
                  <a:pt x="1733550" y="357295"/>
                </a:cubicBezTo>
                <a:cubicBezTo>
                  <a:pt x="1815042" y="310728"/>
                  <a:pt x="1927225" y="101178"/>
                  <a:pt x="2000250" y="58845"/>
                </a:cubicBezTo>
                <a:cubicBezTo>
                  <a:pt x="2073275" y="16512"/>
                  <a:pt x="2133600" y="78954"/>
                  <a:pt x="2171700" y="103295"/>
                </a:cubicBezTo>
                <a:cubicBezTo>
                  <a:pt x="2209800" y="127637"/>
                  <a:pt x="2203450" y="142452"/>
                  <a:pt x="2228850" y="204894"/>
                </a:cubicBezTo>
                <a:cubicBezTo>
                  <a:pt x="2241550" y="362586"/>
                  <a:pt x="2239433" y="978537"/>
                  <a:pt x="2247900" y="1093895"/>
                </a:cubicBezTo>
                <a:cubicBezTo>
                  <a:pt x="2256367" y="1209253"/>
                  <a:pt x="2261658" y="990178"/>
                  <a:pt x="2279650" y="897045"/>
                </a:cubicBezTo>
                <a:cubicBezTo>
                  <a:pt x="2297642" y="803912"/>
                  <a:pt x="2307167" y="650453"/>
                  <a:pt x="2355850" y="535095"/>
                </a:cubicBezTo>
                <a:cubicBezTo>
                  <a:pt x="2404533" y="419737"/>
                  <a:pt x="2498725" y="262045"/>
                  <a:pt x="2571750" y="204895"/>
                </a:cubicBezTo>
                <a:cubicBezTo>
                  <a:pt x="2644775" y="147745"/>
                  <a:pt x="2746375" y="40853"/>
                  <a:pt x="2794000" y="192195"/>
                </a:cubicBezTo>
                <a:cubicBezTo>
                  <a:pt x="2841625" y="343537"/>
                  <a:pt x="2843742" y="980653"/>
                  <a:pt x="2857500" y="1112945"/>
                </a:cubicBezTo>
                <a:cubicBezTo>
                  <a:pt x="2871258" y="1245237"/>
                  <a:pt x="2857500" y="1088603"/>
                  <a:pt x="2876550" y="985945"/>
                </a:cubicBezTo>
                <a:cubicBezTo>
                  <a:pt x="2895600" y="883287"/>
                  <a:pt x="2936875" y="647278"/>
                  <a:pt x="2971800" y="496995"/>
                </a:cubicBezTo>
                <a:cubicBezTo>
                  <a:pt x="3006725" y="346712"/>
                  <a:pt x="3033183" y="165737"/>
                  <a:pt x="3086100" y="84245"/>
                </a:cubicBezTo>
                <a:cubicBezTo>
                  <a:pt x="3139017" y="2753"/>
                  <a:pt x="3243792" y="-12063"/>
                  <a:pt x="3289300" y="8045"/>
                </a:cubicBezTo>
                <a:cubicBezTo>
                  <a:pt x="3334808" y="28153"/>
                  <a:pt x="3341158" y="-3597"/>
                  <a:pt x="3359150" y="204895"/>
                </a:cubicBezTo>
                <a:cubicBezTo>
                  <a:pt x="3377142" y="413387"/>
                  <a:pt x="3377142" y="1101303"/>
                  <a:pt x="3397250" y="1258995"/>
                </a:cubicBezTo>
                <a:cubicBezTo>
                  <a:pt x="3417358" y="1416687"/>
                  <a:pt x="3445933" y="1199728"/>
                  <a:pt x="3479800" y="1151045"/>
                </a:cubicBezTo>
                <a:cubicBezTo>
                  <a:pt x="3513667" y="1102362"/>
                  <a:pt x="3550708" y="998645"/>
                  <a:pt x="3600450" y="966895"/>
                </a:cubicBezTo>
                <a:cubicBezTo>
                  <a:pt x="3650192" y="935145"/>
                  <a:pt x="3721100" y="987003"/>
                  <a:pt x="3778250" y="960545"/>
                </a:cubicBezTo>
                <a:cubicBezTo>
                  <a:pt x="3835400" y="934087"/>
                  <a:pt x="3887258" y="835662"/>
                  <a:pt x="3943350" y="808145"/>
                </a:cubicBezTo>
                <a:cubicBezTo>
                  <a:pt x="3999442" y="780628"/>
                  <a:pt x="4002617" y="705487"/>
                  <a:pt x="4114800" y="795445"/>
                </a:cubicBezTo>
                <a:cubicBezTo>
                  <a:pt x="4226983" y="885403"/>
                  <a:pt x="4432300" y="1156866"/>
                  <a:pt x="4616450" y="1347895"/>
                </a:cubicBezTo>
              </a:path>
            </a:pathLst>
          </a:custGeom>
          <a:ln>
            <a:solidFill>
              <a:srgbClr val="FF9F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268948" y="369271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11861" y="373716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21436" y="375621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51777" y="2921928"/>
            <a:ext cx="1788451" cy="77078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176701" y="2954223"/>
            <a:ext cx="1516026" cy="737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63424" y="2954223"/>
            <a:ext cx="427325" cy="737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935455" y="2954221"/>
            <a:ext cx="614690" cy="7562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389798" y="2935172"/>
            <a:ext cx="1336928" cy="7562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550145" y="5577327"/>
            <a:ext cx="1002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00FF"/>
                </a:solidFill>
                <a:latin typeface="Helvetica"/>
                <a:cs typeface="Helvetica"/>
              </a:rPr>
              <a:t>Grassland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87227" y="4294627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30000"/>
                </a:solidFill>
                <a:latin typeface="Helvetica"/>
                <a:cs typeface="Helvetica"/>
              </a:rPr>
              <a:t>Alfalfa</a:t>
            </a:r>
          </a:p>
        </p:txBody>
      </p:sp>
      <p:sp>
        <p:nvSpPr>
          <p:cNvPr id="39" name="Diamond 38"/>
          <p:cNvSpPr/>
          <p:nvPr/>
        </p:nvSpPr>
        <p:spPr>
          <a:xfrm>
            <a:off x="2698128" y="3985593"/>
            <a:ext cx="99113" cy="132151"/>
          </a:xfrm>
          <a:prstGeom prst="diamond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22013" y="4076152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Helvetica"/>
                <a:cs typeface="Helvetica"/>
              </a:rPr>
              <a:t>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19400" y="3973143"/>
            <a:ext cx="1108597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chemeClr val="bg1"/>
                </a:solidFill>
                <a:latin typeface="Helvetica"/>
                <a:cs typeface="Helvetica"/>
              </a:rPr>
              <a:t>Sentinel-2</a:t>
            </a:r>
            <a:br>
              <a:rPr lang="en-US" sz="160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sz="1600">
                <a:solidFill>
                  <a:schemeClr val="bg1"/>
                </a:solidFill>
                <a:latin typeface="Helvetica"/>
                <a:cs typeface="Helvetica"/>
              </a:rPr>
              <a:t>Landsat-8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00250" y="152400"/>
            <a:ext cx="59671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"/>
                <a:cs typeface="Helvetica"/>
              </a:rPr>
              <a:t>Harmonized Landsat / Sentinel-2 Products</a:t>
            </a:r>
          </a:p>
          <a:p>
            <a:r>
              <a:rPr lang="en-US">
                <a:latin typeface="Helvetica"/>
                <a:cs typeface="Helvetica"/>
              </a:rPr>
              <a:t>Laramie County, WY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847081" y="4858607"/>
            <a:ext cx="67488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latin typeface="Helvetica"/>
                <a:cs typeface="Helvetica"/>
              </a:rPr>
              <a:t>NDVI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99644" y="6233323"/>
            <a:ext cx="124565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Helvetica"/>
                <a:cs typeface="Helvetica"/>
              </a:rPr>
              <a:t>Day of Year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732811" y="5670536"/>
            <a:ext cx="841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rgbClr val="C30000"/>
                </a:solidFill>
                <a:latin typeface="Helvetica"/>
                <a:cs typeface="Helvetica"/>
              </a:rPr>
              <a:t>mowing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227254" y="1446511"/>
            <a:ext cx="392909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36778" y="1422926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>
                    <a:lumMod val="95000"/>
                  </a:schemeClr>
                </a:solidFill>
                <a:latin typeface="Helvetica"/>
                <a:cs typeface="Helvetica"/>
              </a:rPr>
              <a:t>3km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14451" y="1066802"/>
            <a:ext cx="1172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800000"/>
                </a:solidFill>
                <a:latin typeface="Helvetica"/>
                <a:cs typeface="Helvetica"/>
              </a:rPr>
              <a:t>May 4, 2016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500238" y="1066802"/>
            <a:ext cx="89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800000"/>
                </a:solidFill>
                <a:latin typeface="Helvetica"/>
                <a:cs typeface="Helvetica"/>
              </a:rPr>
              <a:t>August 8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714600" y="1066802"/>
            <a:ext cx="9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800000"/>
                </a:solidFill>
                <a:latin typeface="Helvetica"/>
                <a:cs typeface="Helvetica"/>
              </a:rPr>
              <a:t>August 17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890861" y="1066802"/>
            <a:ext cx="121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800000"/>
                </a:solidFill>
                <a:latin typeface="Helvetica"/>
                <a:cs typeface="Helvetica"/>
              </a:rPr>
              <a:t>September 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076647" y="1066802"/>
            <a:ext cx="107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800000"/>
                </a:solidFill>
                <a:latin typeface="Helvetica"/>
                <a:cs typeface="Helvetica"/>
              </a:rPr>
              <a:t>October 20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6561" y="2483711"/>
            <a:ext cx="963296" cy="161218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7459822" y="2644929"/>
            <a:ext cx="1535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800000"/>
                </a:solidFill>
                <a:latin typeface="Helvetica"/>
                <a:cs typeface="Helvetica"/>
              </a:rPr>
              <a:t>0.1       NDVI      0.9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6974179" y="3163604"/>
            <a:ext cx="1828800" cy="353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269875" marR="269875" defTabSz="913843" eaLnBrk="0" hangingPunct="0">
              <a:lnSpc>
                <a:spcPts val="15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800" i="1">
                <a:latin typeface="Arial" panose="020B0604020202020204" pitchFamily="34" charset="0"/>
                <a:cs typeface="Arial" panose="020B0604020202020204" pitchFamily="34" charset="0"/>
              </a:rPr>
              <a:t>Seasonal phenology (greening) for natural grassland (blue line)  and irrigated alfalfa fields (red line) near Cheyenne Wyoming observed from Harmonized Landsat/Sentinel-2 data products.  The high temporal density of observations allows individual mowing events to be detected within alfalfa fields.  HLS Products available from </a:t>
            </a:r>
            <a:r>
              <a:rPr lang="en-US" sz="800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https://hls.gsfc.nasa.gov</a:t>
            </a:r>
            <a:endParaRPr lang="en-US" sz="800" i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370" y="6503859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Courtesy: Jeff </a:t>
            </a:r>
            <a:r>
              <a:rPr lang="en-US" err="1" smtClean="0"/>
              <a:t>Masek</a:t>
            </a:r>
            <a:r>
              <a:rPr lang="en-US" smtClean="0"/>
              <a:t>, NASA GSFC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8563877" cy="4343400"/>
          </a:xfrm>
        </p:spPr>
      </p:pic>
      <p:sp>
        <p:nvSpPr>
          <p:cNvPr id="7" name="Rectangle 6"/>
          <p:cNvSpPr/>
          <p:nvPr/>
        </p:nvSpPr>
        <p:spPr>
          <a:xfrm>
            <a:off x="1066799" y="5473005"/>
            <a:ext cx="7039877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effectLst/>
                <a:latin typeface="-webkit-standard" charset="0"/>
              </a:rPr>
              <a:t>In the spirit of Open Science ESA funds with the support of Elsevier the open access for up to 24 papers accepted within this Sentinel-2 special issue.</a:t>
            </a:r>
            <a:br>
              <a:rPr lang="en-US" sz="1400" b="0" i="0" dirty="0" smtClean="0">
                <a:effectLst/>
                <a:latin typeface="-webkit-standard" charset="0"/>
              </a:rPr>
            </a:br>
            <a:r>
              <a:rPr lang="en-US" sz="1400" b="0" i="0" dirty="0" smtClean="0">
                <a:effectLst/>
                <a:latin typeface="-webkit-standard" charset="0"/>
              </a:rPr>
              <a:t/>
            </a:r>
            <a:br>
              <a:rPr lang="en-US" sz="1400" b="0" i="0" dirty="0" smtClean="0">
                <a:effectLst/>
                <a:latin typeface="-webkit-standard" charset="0"/>
              </a:rPr>
            </a:br>
            <a:r>
              <a:rPr lang="en-US" sz="1400" b="0" i="0" dirty="0" smtClean="0">
                <a:effectLst/>
                <a:latin typeface="-webkit-standard" charset="0"/>
              </a:rPr>
              <a:t>Submissions are </a:t>
            </a:r>
            <a:r>
              <a:rPr lang="en-US" sz="1400" b="0" i="0" dirty="0" smtClean="0">
                <a:effectLst/>
                <a:latin typeface="-webkit-standard" charset="0"/>
                <a:hlinkClick r:id="rId3" action="ppaction://hlinkfile"/>
              </a:rPr>
              <a:t>due by September 30th, 2017</a:t>
            </a:r>
            <a:r>
              <a:rPr lang="en-US" sz="1400" b="0" i="0" dirty="0" smtClean="0">
                <a:effectLst/>
                <a:latin typeface="-webkit-standard" charset="0"/>
              </a:rPr>
              <a:t>. Please see the below link for details on the call: </a:t>
            </a:r>
          </a:p>
          <a:p>
            <a:r>
              <a:rPr lang="en-US" sz="1400" b="0" i="0" dirty="0" smtClean="0">
                <a:effectLst/>
                <a:latin typeface="-webkit-standard" charset="0"/>
                <a:hlinkClick r:id="rId4"/>
              </a:rPr>
              <a:t>https://www.journals.elsevier.com/remote-sensing-of-environment/call-for-papers/science-and-applications-with-sentinel-2</a:t>
            </a:r>
            <a:endParaRPr lang="en-US" sz="1400" b="0" i="0" dirty="0">
              <a:effectLst/>
              <a:latin typeface="-webkit-stand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08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22" y="508129"/>
            <a:ext cx="5937755" cy="1188720"/>
          </a:xfrm>
        </p:spPr>
        <p:txBody>
          <a:bodyPr>
            <a:normAutofit/>
          </a:bodyPr>
          <a:lstStyle/>
          <a:p>
            <a:r>
              <a:rPr lang="en-US" sz="4000" smtClean="0"/>
              <a:t>TRIBUTE TO EO-1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044" y="2259008"/>
            <a:ext cx="5937755" cy="3101983"/>
          </a:xfrm>
        </p:spPr>
        <p:txBody>
          <a:bodyPr/>
          <a:lstStyle/>
          <a:p>
            <a:r>
              <a:rPr lang="en-US" b="1"/>
              <a:t>From: </a:t>
            </a:r>
            <a:r>
              <a:rPr lang="en-US"/>
              <a:t>NASA Executive News </a:t>
            </a:r>
            <a:r>
              <a:rPr lang="en-US" smtClean="0"/>
              <a:t>Briefing:</a:t>
            </a:r>
            <a:endParaRPr lang="en-US" b="1" u="sng" smtClean="0">
              <a:solidFill>
                <a:schemeClr val="tx1"/>
              </a:solidFill>
              <a:hlinkClick r:id="rId2"/>
            </a:endParaRPr>
          </a:p>
          <a:p>
            <a:r>
              <a:rPr lang="en-US" b="1" u="sng" smtClean="0">
                <a:solidFill>
                  <a:schemeClr val="tx1"/>
                </a:solidFill>
                <a:hlinkClick r:id="rId2"/>
              </a:rPr>
              <a:t>The </a:t>
            </a:r>
            <a:r>
              <a:rPr lang="en-US" b="1" u="sng">
                <a:solidFill>
                  <a:schemeClr val="tx1"/>
                </a:solidFill>
                <a:hlinkClick r:id="rId2"/>
              </a:rPr>
              <a:t>Journey of NASA's </a:t>
            </a:r>
            <a:r>
              <a:rPr lang="en-US" b="1" u="sng" smtClean="0">
                <a:solidFill>
                  <a:schemeClr val="tx1"/>
                </a:solidFill>
                <a:hlinkClick r:id="rId2"/>
              </a:rPr>
              <a:t>Smartest </a:t>
            </a:r>
            <a:r>
              <a:rPr lang="en-US" b="1" u="sng">
                <a:solidFill>
                  <a:schemeClr val="tx1"/>
                </a:solidFill>
                <a:hlinkClick r:id="rId2"/>
              </a:rPr>
              <a:t>Satellite Finally Comes to an </a:t>
            </a:r>
            <a:r>
              <a:rPr lang="en-US" b="1" u="sng" smtClean="0">
                <a:solidFill>
                  <a:schemeClr val="tx1"/>
                </a:solidFill>
                <a:hlinkClick r:id="rId2"/>
              </a:rPr>
              <a:t>End</a:t>
            </a:r>
            <a:endParaRPr lang="en-US" b="1" u="sng" smtClean="0">
              <a:solidFill>
                <a:schemeClr val="tx1"/>
              </a:solidFill>
            </a:endParaRPr>
          </a:p>
          <a:p>
            <a:r>
              <a:rPr lang="en-US" smtClean="0"/>
              <a:t>NASA's </a:t>
            </a:r>
            <a:r>
              <a:rPr lang="en-US"/>
              <a:t>highly experimental Earth Observing-1 satellite mission was supposed to last just a year. It did that, and then survived 16 more-all the while testing NASA's riskiest, oddball ideas.</a:t>
            </a:r>
          </a:p>
        </p:txBody>
      </p:sp>
      <p:pic>
        <p:nvPicPr>
          <p:cNvPr id="4" name="Picture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65" y="4497812"/>
            <a:ext cx="2590800" cy="210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6226"/>
            <a:ext cx="2669691" cy="2222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124" y="4520034"/>
            <a:ext cx="3305075" cy="20821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15198" y="4724400"/>
            <a:ext cx="17552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ea typeface="Calibri" charset="0"/>
              </a:rPr>
              <a:t>‘The Little Engine That Could’</a:t>
            </a:r>
            <a:r>
              <a:rPr lang="en-US"/>
              <a:t> </a:t>
            </a:r>
            <a:r>
              <a:rPr lang="en-US" smtClean="0"/>
              <a:t>(Betsy Middleton, NASA)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58664"/>
            <a:ext cx="5169027" cy="1188720"/>
          </a:xfrm>
        </p:spPr>
        <p:txBody>
          <a:bodyPr/>
          <a:lstStyle/>
          <a:p>
            <a:r>
              <a:rPr lang="en-US" smtClean="0"/>
              <a:t>EO-1 Launch</a:t>
            </a:r>
            <a:br>
              <a:rPr lang="en-US" smtClean="0"/>
            </a:br>
            <a:r>
              <a:rPr lang="en-US" sz="2000" smtClean="0">
                <a:latin typeface="Arial Unicode MS" charset="0"/>
                <a:ea typeface="ＭＳ Ｐゴシック" charset="0"/>
                <a:cs typeface="ＭＳ Ｐゴシック" charset="0"/>
              </a:rPr>
              <a:t>11/21/2000</a:t>
            </a:r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27" y="0"/>
            <a:ext cx="3365373" cy="6858000"/>
          </a:xfrm>
          <a:prstGeom prst="rect">
            <a:avLst/>
          </a:prstGeom>
        </p:spPr>
      </p:pic>
      <p:pic>
        <p:nvPicPr>
          <p:cNvPr id="5" name="EO-1Launch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610612"/>
            <a:ext cx="5663184" cy="42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9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042" y="152400"/>
            <a:ext cx="5937755" cy="1188720"/>
          </a:xfrm>
        </p:spPr>
        <p:txBody>
          <a:bodyPr/>
          <a:lstStyle/>
          <a:p>
            <a:r>
              <a:rPr lang="en-US" dirty="0" smtClean="0"/>
              <a:t>EO-1 Legacy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790" y="1828800"/>
            <a:ext cx="3956555" cy="4495800"/>
          </a:xfrm>
        </p:spPr>
        <p:txBody>
          <a:bodyPr>
            <a:noAutofit/>
          </a:bodyPr>
          <a:lstStyle/>
          <a:p>
            <a:r>
              <a:rPr lang="en-US" dirty="0" smtClean="0"/>
              <a:t>Demonstrating </a:t>
            </a:r>
            <a:r>
              <a:rPr lang="en-US" dirty="0"/>
              <a:t>the </a:t>
            </a:r>
            <a:r>
              <a:rPr lang="en-US" dirty="0" err="1"/>
              <a:t>pushbroom</a:t>
            </a:r>
            <a:r>
              <a:rPr lang="en-US" dirty="0"/>
              <a:t> technology for land imaging– as predecessor for Landsat 8 and 9</a:t>
            </a:r>
          </a:p>
          <a:p>
            <a:r>
              <a:rPr lang="en-US" dirty="0" smtClean="0"/>
              <a:t>Pointing </a:t>
            </a:r>
            <a:r>
              <a:rPr lang="en-US" dirty="0"/>
              <a:t>ability – very useful feature for looking at the disaster event once it was </a:t>
            </a:r>
            <a:r>
              <a:rPr lang="en-US" dirty="0" smtClean="0"/>
              <a:t>identified</a:t>
            </a:r>
          </a:p>
          <a:p>
            <a:pPr lvl="1"/>
            <a:r>
              <a:rPr lang="en-US" dirty="0" smtClean="0"/>
              <a:t>ability </a:t>
            </a:r>
            <a:r>
              <a:rPr lang="en-US" dirty="0"/>
              <a:t>to increase collections (up to 5 in 16 days) for disaster </a:t>
            </a:r>
            <a:r>
              <a:rPr lang="en-US" dirty="0" smtClean="0"/>
              <a:t>support</a:t>
            </a:r>
            <a:endParaRPr lang="en-US" dirty="0"/>
          </a:p>
          <a:p>
            <a:pPr lvl="1"/>
            <a:r>
              <a:rPr lang="en-US" dirty="0" smtClean="0"/>
              <a:t>led </a:t>
            </a:r>
            <a:r>
              <a:rPr lang="en-US" dirty="0"/>
              <a:t>the disaster constellation, with automatic network connections to task among satellites  </a:t>
            </a:r>
          </a:p>
          <a:p>
            <a:r>
              <a:rPr lang="en-US" dirty="0" smtClean="0"/>
              <a:t>Discriminating </a:t>
            </a:r>
            <a:r>
              <a:rPr lang="en-US" dirty="0"/>
              <a:t>among crops, C3 vs C4 plants, with the first hyperspectral instrument in space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45" y="3657600"/>
            <a:ext cx="4693014" cy="3026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47800"/>
            <a:ext cx="2133600" cy="216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Near-Term Plans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332" y="2514600"/>
            <a:ext cx="6805179" cy="3651504"/>
          </a:xfrm>
        </p:spPr>
        <p:txBody>
          <a:bodyPr>
            <a:normAutofit/>
          </a:bodyPr>
          <a:lstStyle/>
          <a:p>
            <a:r>
              <a:rPr lang="en-US" sz="2400" smtClean="0"/>
              <a:t>LCLUC-2017 solicitation</a:t>
            </a:r>
          </a:p>
          <a:p>
            <a:pPr lvl="1"/>
            <a:r>
              <a:rPr lang="en-US" sz="2000" smtClean="0"/>
              <a:t>Type1: </a:t>
            </a:r>
            <a:r>
              <a:rPr lang="en-US" sz="2000"/>
              <a:t>D</a:t>
            </a:r>
            <a:r>
              <a:rPr lang="en-US" sz="2000" smtClean="0"/>
              <a:t>eliver </a:t>
            </a:r>
            <a:r>
              <a:rPr lang="en-US" sz="2000"/>
              <a:t>continental or global-scale land science products, derived from multiple, international sources of </a:t>
            </a:r>
            <a:r>
              <a:rPr lang="en-US" sz="2000" smtClean="0"/>
              <a:t>data</a:t>
            </a:r>
            <a:r>
              <a:rPr lang="en-US" sz="2000"/>
              <a:t> </a:t>
            </a:r>
            <a:r>
              <a:rPr lang="en-US" sz="2000" smtClean="0"/>
              <a:t>over land surfaces including </a:t>
            </a:r>
            <a:r>
              <a:rPr lang="en-US" sz="2000"/>
              <a:t>inland and coastal </a:t>
            </a:r>
            <a:r>
              <a:rPr lang="en-US" sz="2000" smtClean="0"/>
              <a:t>waters</a:t>
            </a:r>
          </a:p>
          <a:p>
            <a:pPr lvl="1"/>
            <a:r>
              <a:rPr lang="en-US" sz="2000" smtClean="0"/>
              <a:t>Type2: Prototyping novel data products using </a:t>
            </a:r>
            <a:r>
              <a:rPr lang="en-US" sz="2000"/>
              <a:t>multiple sensing </a:t>
            </a:r>
            <a:r>
              <a:rPr lang="en-US" sz="2000" smtClean="0"/>
              <a:t>systems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663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458200" cy="1524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Education and Outreach</a:t>
            </a:r>
            <a:endParaRPr lang="en-US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562094" cy="571500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  <a:defRPr/>
            </a:pPr>
            <a:endParaRPr lang="en-US" sz="2800" dirty="0">
              <a:latin typeface="Constantia" charset="0"/>
            </a:endParaRPr>
          </a:p>
          <a:p>
            <a:pPr eaLnBrk="1" hangingPunct="1">
              <a:defRPr/>
            </a:pPr>
            <a:r>
              <a:rPr lang="en-US" sz="2800" b="1" dirty="0" smtClean="0">
                <a:latin typeface="Constantia" charset="0"/>
              </a:rPr>
              <a:t>E-Newsletters</a:t>
            </a:r>
            <a:endParaRPr lang="en-US" sz="2800" b="1" dirty="0">
              <a:latin typeface="Constantia" charset="0"/>
            </a:endParaRPr>
          </a:p>
          <a:p>
            <a:pPr eaLnBrk="1" hangingPunct="1">
              <a:defRPr/>
            </a:pPr>
            <a:r>
              <a:rPr lang="en-US" sz="2800" b="1" dirty="0" smtClean="0">
                <a:latin typeface="Constantia" charset="0"/>
              </a:rPr>
              <a:t>Webinars</a:t>
            </a:r>
          </a:p>
          <a:p>
            <a:pPr eaLnBrk="1" hangingPunct="1">
              <a:defRPr/>
            </a:pPr>
            <a:r>
              <a:rPr lang="en-US" sz="2800" b="1" dirty="0" smtClean="0">
                <a:latin typeface="Constantia" charset="0"/>
              </a:rPr>
              <a:t>One-pagers</a:t>
            </a:r>
          </a:p>
          <a:p>
            <a:pPr eaLnBrk="1" hangingPunct="1">
              <a:defRPr/>
            </a:pPr>
            <a:r>
              <a:rPr lang="en-US" sz="2800" b="1" dirty="0" smtClean="0">
                <a:latin typeface="Constantia"/>
                <a:ea typeface="ヒラギノ角ゴ Pro W3" charset="0"/>
                <a:cs typeface="Constantia"/>
              </a:rPr>
              <a:t>Statistics: Information on </a:t>
            </a:r>
            <a:r>
              <a:rPr lang="en-US" sz="2800" b="1" dirty="0">
                <a:latin typeface="Constantia"/>
                <a:ea typeface="ヒラギノ角ゴ Pro W3" charset="0"/>
                <a:cs typeface="Constantia"/>
              </a:rPr>
              <a:t>students graduating </a:t>
            </a:r>
            <a:r>
              <a:rPr lang="en-US" sz="2800" b="1" dirty="0" smtClean="0">
                <a:latin typeface="Constantia"/>
                <a:ea typeface="ヒラギノ角ゴ Pro W3" charset="0"/>
                <a:cs typeface="Constantia"/>
              </a:rPr>
              <a:t>in LCLUC is needed</a:t>
            </a:r>
          </a:p>
          <a:p>
            <a:pPr>
              <a:defRPr/>
            </a:pPr>
            <a:r>
              <a:rPr lang="en-US" sz="2800" b="1">
                <a:latin typeface="Constantia" charset="0"/>
              </a:rPr>
              <a:t>LCLUC website and Facebook page</a:t>
            </a:r>
          </a:p>
          <a:p>
            <a:pPr eaLnBrk="1" hangingPunct="1">
              <a:defRPr/>
            </a:pPr>
            <a:endParaRPr lang="en-US" sz="2800" dirty="0">
              <a:latin typeface="Constantia" charset="0"/>
            </a:endParaRPr>
          </a:p>
          <a:p>
            <a:pPr lvl="1" eaLnBrk="1" hangingPunct="1">
              <a:defRPr/>
            </a:pPr>
            <a:endParaRPr lang="en-US" sz="3200" b="1" dirty="0">
              <a:latin typeface="Constantia" charset="0"/>
            </a:endParaRPr>
          </a:p>
          <a:p>
            <a:pPr lvl="1" eaLnBrk="1" hangingPunct="1">
              <a:defRPr/>
            </a:pPr>
            <a:endParaRPr lang="en-US" sz="2000" dirty="0">
              <a:latin typeface="Constantia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800" dirty="0">
              <a:latin typeface="Constantia" charset="0"/>
            </a:endParaRPr>
          </a:p>
          <a:p>
            <a:pPr eaLnBrk="1" hangingPunct="1">
              <a:defRPr/>
            </a:pPr>
            <a:endParaRPr lang="en-US" sz="2800" dirty="0">
              <a:latin typeface="Constanti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44252" y="5068433"/>
            <a:ext cx="40088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defRPr/>
            </a:pPr>
            <a:r>
              <a:rPr lang="en-US">
                <a:latin typeface="Constantia" charset="0"/>
              </a:rPr>
              <a:t>LCLUC Webinars </a:t>
            </a:r>
            <a:r>
              <a:rPr lang="en-US" smtClean="0">
                <a:latin typeface="Constantia" charset="0"/>
              </a:rPr>
              <a:t>series </a:t>
            </a:r>
          </a:p>
          <a:p>
            <a:pPr marL="742950" lvl="1" indent="-285750" eaLnBrk="1" hangingPunct="1">
              <a:buFont typeface="Arial"/>
              <a:buChar char="•"/>
              <a:defRPr/>
            </a:pPr>
            <a:r>
              <a:rPr lang="en-US" sz="1600">
                <a:latin typeface="Constantia" charset="0"/>
              </a:rPr>
              <a:t>P</a:t>
            </a:r>
            <a:r>
              <a:rPr lang="en-US" sz="1600" smtClean="0">
                <a:latin typeface="Constantia" charset="0"/>
              </a:rPr>
              <a:t>rojects </a:t>
            </a:r>
            <a:r>
              <a:rPr lang="en-US" sz="1600">
                <a:latin typeface="Constantia" charset="0"/>
              </a:rPr>
              <a:t>have been </a:t>
            </a:r>
            <a:r>
              <a:rPr lang="en-US" sz="1600" smtClean="0">
                <a:latin typeface="Constantia" charset="0"/>
              </a:rPr>
              <a:t>presented during 2014-16 (Urban, Urban-Ag transitions, Ag)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96" y="1483842"/>
            <a:ext cx="4791404" cy="354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7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receiving </a:t>
            </a:r>
            <a:r>
              <a:rPr lang="en-US" sz="1800" dirty="0"/>
              <a:t>the 'Outstanding Contributions in Remote Sensing Award' from the Remote Sensing Specialty Group of the Association of American </a:t>
            </a:r>
            <a:r>
              <a:rPr lang="en-US" sz="1800" dirty="0" smtClean="0"/>
              <a:t>Geographers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17" y="2638425"/>
            <a:ext cx="4802316" cy="3101975"/>
          </a:xfrm>
        </p:spPr>
      </p:pic>
      <p:sp>
        <p:nvSpPr>
          <p:cNvPr id="5" name="Rectangle 4"/>
          <p:cNvSpPr/>
          <p:nvPr/>
        </p:nvSpPr>
        <p:spPr>
          <a:xfrm>
            <a:off x="2288921" y="5902247"/>
            <a:ext cx="468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At </a:t>
            </a:r>
            <a:r>
              <a:rPr lang="en-US"/>
              <a:t>the Annual AAG Meeting 2017, in Boston.</a:t>
            </a:r>
          </a:p>
        </p:txBody>
      </p:sp>
    </p:spTree>
    <p:extLst>
      <p:ext uri="{BB962C8B-B14F-4D97-AF65-F5344CB8AC3E}">
        <p14:creationId xmlns:p14="http://schemas.microsoft.com/office/powerpoint/2010/main" val="724488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6"/>
          <p:cNvSpPr>
            <a:spLocks noChangeArrowheads="1"/>
          </p:cNvSpPr>
          <p:nvPr/>
        </p:nvSpPr>
        <p:spPr bwMode="auto">
          <a:xfrm>
            <a:off x="2286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/>
              <a:t>Educational </a:t>
            </a:r>
            <a:r>
              <a:rPr lang="en-US" sz="3200" smtClean="0"/>
              <a:t>Component</a:t>
            </a:r>
            <a:r>
              <a:rPr lang="ru-RU" sz="3200" smtClean="0"/>
              <a:t>:</a:t>
            </a:r>
            <a:r>
              <a:rPr lang="en-US" sz="3200" smtClean="0"/>
              <a:t> NASA</a:t>
            </a:r>
            <a:r>
              <a:rPr lang="en-US" sz="3200"/>
              <a:t>-MSU </a:t>
            </a:r>
            <a:r>
              <a:rPr lang="en-US" sz="3200" smtClean="0"/>
              <a:t>IALE</a:t>
            </a:r>
            <a:endParaRPr lang="en-US" sz="3200"/>
          </a:p>
        </p:txBody>
      </p:sp>
      <p:pic>
        <p:nvPicPr>
          <p:cNvPr id="40962" name="Picture 1" descr="100_03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IALE-2004-Las Veg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44900"/>
            <a:ext cx="740251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894" y="885264"/>
            <a:ext cx="571500" cy="57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900" y="885264"/>
            <a:ext cx="571500" cy="571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276" y="885264"/>
            <a:ext cx="571500" cy="57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500" y="880782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425273631"/>
              </p:ext>
            </p:extLst>
          </p:nvPr>
        </p:nvGraphicFramePr>
        <p:xfrm>
          <a:off x="308428" y="256949"/>
          <a:ext cx="8674875" cy="6431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3970" name="Rectangle 6"/>
          <p:cNvSpPr>
            <a:spLocks noChangeArrowheads="1"/>
          </p:cNvSpPr>
          <p:nvPr/>
        </p:nvSpPr>
        <p:spPr bwMode="auto">
          <a:xfrm>
            <a:off x="3228975" y="6288088"/>
            <a:ext cx="3198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000"/>
              <a:t>http://lcluc.hq.nasa.gov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582025" y="6356350"/>
            <a:ext cx="561975" cy="365125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fld id="{7FA37494-D0DE-E945-AC99-D8EACBE0FE46}" type="slidenum">
              <a:rPr lang="en-US" sz="1200">
                <a:solidFill>
                  <a:srgbClr val="898989"/>
                </a:solidFill>
                <a:latin typeface="Calibri" charset="0"/>
                <a:ea typeface="ヒラギノ角ゴ Pro W3" charset="0"/>
                <a:cs typeface="ヒラギノ角ゴ Pro W3" charset="0"/>
              </a:rPr>
              <a:pPr algn="l" eaLnBrk="1" hangingPunct="1">
                <a:defRPr/>
              </a:pPr>
              <a:t>4</a:t>
            </a:fld>
            <a:endParaRPr lang="en-US" sz="1200">
              <a:solidFill>
                <a:srgbClr val="898989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026"/>
          <p:cNvSpPr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/>
              <a:t>Educational Component: </a:t>
            </a:r>
          </a:p>
          <a:p>
            <a:pPr algn="ctr"/>
            <a:r>
              <a:rPr lang="en-US" sz="3200"/>
              <a:t>Trans-Atlantic Training (TAT)</a:t>
            </a:r>
          </a:p>
        </p:txBody>
      </p:sp>
      <p:pic>
        <p:nvPicPr>
          <p:cNvPr id="41986" name="Picture 4" descr="TAT + be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58938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Content Placeholder 4" descr="P10200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 bwMode="auto">
          <a:xfrm>
            <a:off x="-609600" y="1676400"/>
            <a:ext cx="5588000" cy="30718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533400" y="4837113"/>
            <a:ext cx="3533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3333"/>
                </a:solidFill>
              </a:rPr>
              <a:t>LCLUC Training in Latvia - 2010: </a:t>
            </a:r>
          </a:p>
          <a:p>
            <a:pPr eaLnBrk="1" hangingPunct="1"/>
            <a:r>
              <a:rPr lang="en-US" sz="1800">
                <a:solidFill>
                  <a:srgbClr val="333333"/>
                </a:solidFill>
              </a:rPr>
              <a:t>Czech trainees </a:t>
            </a:r>
          </a:p>
        </p:txBody>
      </p:sp>
      <p:sp>
        <p:nvSpPr>
          <p:cNvPr id="41989" name="TextBox 6"/>
          <p:cNvSpPr txBox="1">
            <a:spLocks noChangeArrowheads="1"/>
          </p:cNvSpPr>
          <p:nvPr/>
        </p:nvSpPr>
        <p:spPr bwMode="auto">
          <a:xfrm>
            <a:off x="4464050" y="5114925"/>
            <a:ext cx="4235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3333"/>
                </a:solidFill>
              </a:rPr>
              <a:t>Agreeing on the TAT: Prague, Dec 2011 </a:t>
            </a:r>
          </a:p>
        </p:txBody>
      </p:sp>
      <p:pic>
        <p:nvPicPr>
          <p:cNvPr id="4199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4039850"/>
            <a:ext cx="2387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4331950"/>
            <a:ext cx="3436938" cy="1476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14192250"/>
            <a:ext cx="2387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14484350"/>
            <a:ext cx="3436938" cy="1476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3488" y="5432425"/>
            <a:ext cx="96361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19600"/>
            <a:ext cx="1387475" cy="596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4344650"/>
            <a:ext cx="2387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14497050"/>
            <a:ext cx="2387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267200"/>
            <a:ext cx="9413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Rectangle 7"/>
          <p:cNvSpPr>
            <a:spLocks noChangeArrowheads="1"/>
          </p:cNvSpPr>
          <p:nvPr/>
        </p:nvSpPr>
        <p:spPr bwMode="auto">
          <a:xfrm>
            <a:off x="4343400" y="5427663"/>
            <a:ext cx="480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b="1">
                <a:solidFill>
                  <a:srgbClr val="333333"/>
                </a:solidFill>
                <a:latin typeface="Times New Roman" charset="0"/>
                <a:cs typeface="Times New Roman" charset="0"/>
              </a:rPr>
              <a:t>NASA-ESA regular training sessions in Eastern Europe for students +3 years June 2013 in Prague, Czech Rep.</a:t>
            </a:r>
          </a:p>
          <a:p>
            <a:r>
              <a:rPr lang="en-US" sz="1100" b="1">
                <a:solidFill>
                  <a:srgbClr val="333333"/>
                </a:solidFill>
                <a:latin typeface="Times New Roman" charset="0"/>
                <a:cs typeface="Times New Roman" charset="0"/>
              </a:rPr>
              <a:t>June 2014 in Krakow, Poland</a:t>
            </a:r>
          </a:p>
          <a:p>
            <a:r>
              <a:rPr lang="en-US" sz="1100" b="1">
                <a:solidFill>
                  <a:srgbClr val="333333"/>
                </a:solidFill>
                <a:latin typeface="Times New Roman" charset="0"/>
                <a:cs typeface="Times New Roman" charset="0"/>
              </a:rPr>
              <a:t>April 2015 in Prague, Czech Rep.</a:t>
            </a:r>
          </a:p>
          <a:p>
            <a:r>
              <a:rPr lang="en-US" sz="1100" b="1">
                <a:solidFill>
                  <a:srgbClr val="333333"/>
                </a:solidFill>
                <a:latin typeface="Times New Roman" charset="0"/>
                <a:cs typeface="Times New Roman" charset="0"/>
              </a:rPr>
              <a:t>July 2016 in </a:t>
            </a:r>
            <a:r>
              <a:rPr lang="en-US" sz="1100" b="1" err="1">
                <a:solidFill>
                  <a:srgbClr val="333333"/>
                </a:solidFill>
                <a:latin typeface="Times New Roman" charset="0"/>
                <a:cs typeface="Times New Roman" charset="0"/>
              </a:rPr>
              <a:t>Zvolen</a:t>
            </a:r>
            <a:r>
              <a:rPr lang="en-US" sz="1100" b="1">
                <a:solidFill>
                  <a:srgbClr val="333333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sz="1100" b="1" smtClean="0">
                <a:solidFill>
                  <a:srgbClr val="333333"/>
                </a:solidFill>
                <a:latin typeface="Times New Roman" charset="0"/>
                <a:cs typeface="Times New Roman" charset="0"/>
              </a:rPr>
              <a:t>Slovakia</a:t>
            </a:r>
          </a:p>
          <a:p>
            <a:r>
              <a:rPr lang="en-US" sz="1100" b="1" smtClean="0">
                <a:solidFill>
                  <a:srgbClr val="333333"/>
                </a:solidFill>
                <a:latin typeface="Times New Roman" charset="0"/>
                <a:cs typeface="Times New Roman" charset="0"/>
              </a:rPr>
              <a:t>June 2017 in Pecs, Hungary</a:t>
            </a:r>
            <a:endParaRPr lang="en-US" sz="1100" b="1">
              <a:solidFill>
                <a:srgbClr val="333333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Coordinated Efforts on Capacity Building Activities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006390"/>
              </p:ext>
            </p:extLst>
          </p:nvPr>
        </p:nvGraphicFramePr>
        <p:xfrm>
          <a:off x="1066800" y="2438400"/>
          <a:ext cx="6858000" cy="4038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113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Thanks go to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045" y="2638045"/>
            <a:ext cx="5937755" cy="638555"/>
          </a:xfrm>
        </p:spPr>
        <p:txBody>
          <a:bodyPr>
            <a:noAutofit/>
          </a:bodyPr>
          <a:lstStyle/>
          <a:p>
            <a:r>
              <a:rPr lang="en-US" sz="2000" smtClean="0"/>
              <a:t>Organizers: C. J. and Co.</a:t>
            </a:r>
          </a:p>
          <a:p>
            <a:endParaRPr lang="en-US" sz="2000" smtClean="0"/>
          </a:p>
          <a:p>
            <a:endParaRPr lang="en-US" sz="2000"/>
          </a:p>
          <a:p>
            <a:endParaRPr lang="en-US" sz="2000" smtClean="0"/>
          </a:p>
          <a:p>
            <a:endParaRPr lang="en-US" sz="2000"/>
          </a:p>
          <a:p>
            <a:endParaRPr lang="en-US" sz="2000" smtClean="0"/>
          </a:p>
          <a:p>
            <a:r>
              <a:rPr lang="en-US" sz="2000"/>
              <a:t>Sponsors: SGT, Inc</a:t>
            </a:r>
            <a:r>
              <a:rPr lang="en-US" sz="2000" smtClean="0"/>
              <a:t>.</a:t>
            </a:r>
            <a:endParaRPr lang="en-US" sz="2000"/>
          </a:p>
          <a:p>
            <a:endParaRPr lang="en-US" sz="2000"/>
          </a:p>
          <a:p>
            <a:endParaRPr lang="en-US" sz="2000" smtClean="0"/>
          </a:p>
          <a:p>
            <a:endParaRPr lang="en-US" sz="2000"/>
          </a:p>
          <a:p>
            <a:endParaRPr lang="en-US" sz="200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6000"/>
            <a:ext cx="4114800" cy="2720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02" y="5638800"/>
            <a:ext cx="538079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2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20638"/>
            <a:ext cx="750887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93956" y="0"/>
            <a:ext cx="5456494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To All </a:t>
            </a:r>
            <a:r>
              <a:rPr lang="en-US" sz="540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LCLUCers</a:t>
            </a:r>
            <a:r>
              <a:rPr lang="en-US" sz="5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:</a:t>
            </a:r>
            <a:endParaRPr lang="en-US" sz="54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algn="ctr">
              <a:defRPr/>
            </a:pPr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Enjoy </a:t>
            </a:r>
          </a:p>
          <a:p>
            <a:pPr algn="ctr">
              <a:defRPr/>
            </a:pPr>
            <a:r>
              <a:rPr lang="en-US" sz="5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Spring </a:t>
            </a:r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Blossoms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LCLUC Science Program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LCLUC Globally and Regionally</a:t>
            </a:r>
          </a:p>
          <a:p>
            <a:pPr lvl="1"/>
            <a:r>
              <a:rPr lang="en-US" dirty="0" smtClean="0"/>
              <a:t>Socio-economic component as an integral part of projects</a:t>
            </a:r>
          </a:p>
          <a:p>
            <a:pPr lvl="1"/>
            <a:r>
              <a:rPr lang="en-US" dirty="0" smtClean="0"/>
              <a:t>Remote sensing component</a:t>
            </a:r>
          </a:p>
          <a:p>
            <a:pPr lvl="1"/>
            <a:r>
              <a:rPr lang="en-US" dirty="0" err="1" smtClean="0"/>
              <a:t>MuSLI</a:t>
            </a:r>
            <a:r>
              <a:rPr lang="en-US" dirty="0" smtClean="0"/>
              <a:t> (Multi-Source Land Imaging) component</a:t>
            </a:r>
          </a:p>
          <a:p>
            <a:pPr lvl="2"/>
            <a:r>
              <a:rPr lang="en-US" dirty="0" smtClean="0"/>
              <a:t>Social science is not required</a:t>
            </a:r>
          </a:p>
          <a:p>
            <a:pPr lvl="2"/>
            <a:r>
              <a:rPr lang="en-US" dirty="0" smtClean="0"/>
              <a:t>Multiple sensor 10-30m resolution data are to be used</a:t>
            </a:r>
          </a:p>
          <a:p>
            <a:pPr lvl="1"/>
            <a:r>
              <a:rPr lang="en-US" dirty="0" smtClean="0"/>
              <a:t>Capacity Building/Education 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87053D9-79C1-DB4D-AE43-0584D8C7AB23}" type="slidenum">
              <a:rPr lang="en-US" sz="1200" smtClean="0">
                <a:solidFill>
                  <a:srgbClr val="BCBCBC"/>
                </a:solidFill>
              </a:rPr>
              <a:pPr eaLnBrk="1" hangingPunct="1">
                <a:defRPr/>
              </a:pPr>
              <a:t>6</a:t>
            </a:fld>
            <a:endParaRPr lang="en-US" sz="1200" smtClean="0">
              <a:solidFill>
                <a:srgbClr val="BCBCBC"/>
              </a:solidFill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LCLUC Science Team Meetings</a:t>
            </a:r>
          </a:p>
        </p:txBody>
      </p:sp>
      <p:sp>
        <p:nvSpPr>
          <p:cNvPr id="506883" name="Rectangle 3"/>
          <p:cNvSpPr>
            <a:spLocks noChangeArrowheads="1"/>
          </p:cNvSpPr>
          <p:nvPr/>
        </p:nvSpPr>
        <p:spPr bwMode="auto">
          <a:xfrm>
            <a:off x="152400" y="990600"/>
            <a:ext cx="4183063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400">
                <a:solidFill>
                  <a:srgbClr val="000000"/>
                </a:solidFill>
              </a:rPr>
              <a:t>	Washington: </a:t>
            </a:r>
            <a:r>
              <a:rPr lang="en-US" sz="1600">
                <a:solidFill>
                  <a:srgbClr val="000000"/>
                </a:solidFill>
              </a:rPr>
              <a:t>Spring Blossom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</a:rPr>
              <a:t>	2007: Climate/Carbon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</a:rPr>
              <a:t>	2008: Joint CC&amp;E Focus Area meeting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</a:rPr>
              <a:t>	2009: LCLUC impacts on climate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</a:rPr>
              <a:t>	2010: GLS LCLUC products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</a:rPr>
              <a:t>	2011: 15</a:t>
            </a:r>
            <a:r>
              <a:rPr lang="en-US" sz="1400" baseline="30000">
                <a:solidFill>
                  <a:srgbClr val="000000"/>
                </a:solidFill>
              </a:rPr>
              <a:t>th</a:t>
            </a:r>
            <a:r>
              <a:rPr lang="en-US" sz="1400">
                <a:solidFill>
                  <a:srgbClr val="000000"/>
                </a:solidFill>
              </a:rPr>
              <a:t> Anniversary (review/update)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</a:rPr>
              <a:t>	2011/9: Agriculture (Joint CC&amp;E FA)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</a:rPr>
              <a:t>	2012: Urban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 i="1">
                <a:solidFill>
                  <a:srgbClr val="000000"/>
                </a:solidFill>
              </a:rPr>
              <a:t>	</a:t>
            </a:r>
            <a:r>
              <a:rPr lang="en-US" sz="1400">
                <a:solidFill>
                  <a:srgbClr val="000000"/>
                </a:solidFill>
              </a:rPr>
              <a:t>2013:  Wetlands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</a:rPr>
              <a:t>	2014: Urban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</a:rPr>
              <a:t>	2015: Early Career Scientists (Joint CC&amp;E FA)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</a:rPr>
              <a:t>	2016: 20</a:t>
            </a:r>
            <a:r>
              <a:rPr lang="en-US" sz="1400" baseline="30000">
                <a:solidFill>
                  <a:srgbClr val="000000"/>
                </a:solidFill>
              </a:rPr>
              <a:t>th</a:t>
            </a:r>
            <a:r>
              <a:rPr lang="en-US" sz="1400">
                <a:solidFill>
                  <a:srgbClr val="000000"/>
                </a:solidFill>
              </a:rPr>
              <a:t> Anniversary/Industrial </a:t>
            </a:r>
            <a:r>
              <a:rPr lang="en-US" sz="1400" smtClean="0">
                <a:solidFill>
                  <a:srgbClr val="000000"/>
                </a:solidFill>
              </a:rPr>
              <a:t>Forests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 smtClean="0">
                <a:solidFill>
                  <a:srgbClr val="000000"/>
                </a:solidFill>
              </a:rPr>
              <a:t>	2017: Mountains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40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 smtClean="0">
                <a:solidFill>
                  <a:srgbClr val="000000"/>
                </a:solidFill>
              </a:rPr>
              <a:t> </a:t>
            </a:r>
            <a:endParaRPr lang="en-US" sz="140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40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40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40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 i="1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506885" name="Picture 5" descr="100_36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958850"/>
            <a:ext cx="4259262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Urumqi 05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33813"/>
            <a:ext cx="4259262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khon kaen-night 0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3833813"/>
            <a:ext cx="426720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6200" y="4311650"/>
            <a:ext cx="45720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sz="2000" smtClean="0">
                <a:solidFill>
                  <a:srgbClr val="000000"/>
                </a:solidFill>
              </a:rPr>
              <a:t>International</a:t>
            </a: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2000" smtClean="0">
                <a:solidFill>
                  <a:srgbClr val="000000"/>
                </a:solidFill>
              </a:rPr>
              <a:t>Regional</a:t>
            </a:r>
            <a:endParaRPr lang="en-US" sz="2000">
              <a:solidFill>
                <a:srgbClr val="000000"/>
              </a:solidFill>
            </a:endParaRPr>
          </a:p>
          <a:p>
            <a:pPr lvl="1"/>
            <a:r>
              <a:rPr lang="en-US" sz="1400">
                <a:solidFill>
                  <a:srgbClr val="000000"/>
                </a:solidFill>
              </a:rPr>
              <a:t>2007/9: NEESPI/MAIRS  Urumqi, China</a:t>
            </a:r>
          </a:p>
          <a:p>
            <a:pPr lvl="1"/>
            <a:r>
              <a:rPr lang="en-US" sz="1400">
                <a:solidFill>
                  <a:srgbClr val="000000"/>
                </a:solidFill>
              </a:rPr>
              <a:t>2009/1: MAIRS  Kohn </a:t>
            </a:r>
            <a:r>
              <a:rPr lang="en-US" sz="1400" err="1">
                <a:solidFill>
                  <a:srgbClr val="000000"/>
                </a:solidFill>
              </a:rPr>
              <a:t>Kaen,Thailand</a:t>
            </a:r>
            <a:endParaRPr lang="en-US" sz="1400">
              <a:solidFill>
                <a:srgbClr val="000000"/>
              </a:solidFill>
            </a:endParaRPr>
          </a:p>
          <a:p>
            <a:pPr lvl="1"/>
            <a:r>
              <a:rPr lang="en-US" sz="1400">
                <a:solidFill>
                  <a:srgbClr val="000000"/>
                </a:solidFill>
              </a:rPr>
              <a:t>2009/9:MAIRS/NEESPI  Almaty, Kazakhstan</a:t>
            </a:r>
          </a:p>
          <a:p>
            <a:pPr lvl="1"/>
            <a:r>
              <a:rPr lang="en-US" sz="1400">
                <a:solidFill>
                  <a:srgbClr val="000000"/>
                </a:solidFill>
              </a:rPr>
              <a:t>2010/8: NEESPI  Tartu, Estonia</a:t>
            </a:r>
          </a:p>
          <a:p>
            <a:pPr lvl="1"/>
            <a:r>
              <a:rPr lang="en-US" sz="1400">
                <a:solidFill>
                  <a:srgbClr val="000000"/>
                </a:solidFill>
              </a:rPr>
              <a:t>2011</a:t>
            </a:r>
            <a:r>
              <a:rPr lang="en-US" sz="1400" smtClean="0">
                <a:solidFill>
                  <a:srgbClr val="000000"/>
                </a:solidFill>
              </a:rPr>
              <a:t>/11: </a:t>
            </a:r>
            <a:r>
              <a:rPr lang="en-US" sz="1400">
                <a:solidFill>
                  <a:srgbClr val="000000"/>
                </a:solidFill>
              </a:rPr>
              <a:t>MAIRS   Hanoi, Vietnam</a:t>
            </a:r>
          </a:p>
          <a:p>
            <a:pPr lvl="1"/>
            <a:r>
              <a:rPr lang="en-US" sz="1400">
                <a:solidFill>
                  <a:srgbClr val="000000"/>
                </a:solidFill>
              </a:rPr>
              <a:t>2013/1: MAIRS  Coimbatore, India</a:t>
            </a:r>
          </a:p>
          <a:p>
            <a:pPr lvl="1"/>
            <a:r>
              <a:rPr lang="en-US" sz="1400">
                <a:solidFill>
                  <a:srgbClr val="000000"/>
                </a:solidFill>
              </a:rPr>
              <a:t>2013</a:t>
            </a:r>
            <a:r>
              <a:rPr lang="en-US" sz="1400" smtClean="0">
                <a:solidFill>
                  <a:srgbClr val="000000"/>
                </a:solidFill>
              </a:rPr>
              <a:t>/11: </a:t>
            </a:r>
            <a:r>
              <a:rPr lang="en-US" sz="1400">
                <a:solidFill>
                  <a:srgbClr val="000000"/>
                </a:solidFill>
              </a:rPr>
              <a:t>NEESPI/MAIRS Tashkent, Uzbekistan</a:t>
            </a:r>
          </a:p>
          <a:p>
            <a:pPr lvl="1"/>
            <a:r>
              <a:rPr lang="en-US" sz="1400">
                <a:solidFill>
                  <a:srgbClr val="000000"/>
                </a:solidFill>
              </a:rPr>
              <a:t>2014/10: NEESPI: Sopron, Hungary</a:t>
            </a:r>
          </a:p>
          <a:p>
            <a:pPr lvl="1"/>
            <a:r>
              <a:rPr lang="en-US" sz="1400">
                <a:solidFill>
                  <a:srgbClr val="000000"/>
                </a:solidFill>
              </a:rPr>
              <a:t>2016/1: </a:t>
            </a:r>
            <a:r>
              <a:rPr lang="en-US" sz="1400" smtClean="0">
                <a:solidFill>
                  <a:srgbClr val="000000"/>
                </a:solidFill>
              </a:rPr>
              <a:t>SARI/MAIRS: </a:t>
            </a:r>
            <a:r>
              <a:rPr lang="en-US" sz="1400">
                <a:solidFill>
                  <a:srgbClr val="000000"/>
                </a:solidFill>
              </a:rPr>
              <a:t>Yangon, Burma/</a:t>
            </a:r>
            <a:r>
              <a:rPr lang="en-US" sz="1400" smtClean="0">
                <a:solidFill>
                  <a:srgbClr val="000000"/>
                </a:solidFill>
              </a:rPr>
              <a:t>Myanmar</a:t>
            </a:r>
          </a:p>
          <a:p>
            <a:pPr lvl="1"/>
            <a:r>
              <a:rPr lang="en-US" sz="1400" i="1" smtClean="0">
                <a:solidFill>
                  <a:srgbClr val="000000"/>
                </a:solidFill>
              </a:rPr>
              <a:t>2017/7: SARI/MAIRS: Chiang Mai, Thailand </a:t>
            </a:r>
            <a:endParaRPr lang="en-US" sz="1400" i="1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1" name="Picture 20" descr="P112076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98900"/>
            <a:ext cx="4259262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Tartu-6-26 00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927475"/>
            <a:ext cx="42560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104084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94125"/>
            <a:ext cx="42672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102029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59200"/>
            <a:ext cx="413067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registan-group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86200"/>
            <a:ext cx="43148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P1000176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59200"/>
            <a:ext cx="42164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P1020446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4281488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6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0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06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06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06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06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06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06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06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06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068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068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068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068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5068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0688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2"/>
          <p:cNvGrpSpPr>
            <a:grpSpLocks noChangeAspect="1"/>
          </p:cNvGrpSpPr>
          <p:nvPr/>
        </p:nvGrpSpPr>
        <p:grpSpPr bwMode="auto">
          <a:xfrm>
            <a:off x="228600" y="152400"/>
            <a:ext cx="8305800" cy="4152900"/>
            <a:chOff x="144" y="96"/>
            <a:chExt cx="5232" cy="2616"/>
          </a:xfrm>
        </p:grpSpPr>
        <p:sp>
          <p:nvSpPr>
            <p:cNvPr id="2254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5232" cy="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22542" name="_s277508"/>
            <p:cNvCxnSpPr>
              <a:cxnSpLocks noChangeShapeType="1"/>
              <a:stCxn id="22552" idx="0"/>
              <a:endCxn id="277513" idx="2"/>
            </p:cNvCxnSpPr>
            <p:nvPr/>
          </p:nvCxnSpPr>
          <p:spPr bwMode="auto">
            <a:xfrm rot="16200000" flipV="1">
              <a:off x="3863" y="615"/>
              <a:ext cx="524" cy="157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3" name="_s277509"/>
            <p:cNvCxnSpPr>
              <a:cxnSpLocks noChangeShapeType="1"/>
              <a:stCxn id="22551" idx="0"/>
              <a:endCxn id="277513" idx="2"/>
            </p:cNvCxnSpPr>
            <p:nvPr/>
          </p:nvCxnSpPr>
          <p:spPr bwMode="auto">
            <a:xfrm rot="16200000" flipV="1">
              <a:off x="3325" y="1153"/>
              <a:ext cx="524" cy="50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4" name="_s277510"/>
            <p:cNvCxnSpPr>
              <a:cxnSpLocks noChangeShapeType="1"/>
              <a:stCxn id="22550" idx="0"/>
            </p:cNvCxnSpPr>
            <p:nvPr/>
          </p:nvCxnSpPr>
          <p:spPr bwMode="auto">
            <a:xfrm flipV="1">
              <a:off x="2761" y="1440"/>
              <a:ext cx="0" cy="22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5" name="_s277511"/>
            <p:cNvCxnSpPr>
              <a:cxnSpLocks noChangeShapeType="1"/>
              <a:stCxn id="22549" idx="0"/>
              <a:endCxn id="277513" idx="2"/>
            </p:cNvCxnSpPr>
            <p:nvPr/>
          </p:nvCxnSpPr>
          <p:spPr bwMode="auto">
            <a:xfrm rot="5400000" flipH="1" flipV="1">
              <a:off x="2248" y="577"/>
              <a:ext cx="524" cy="165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6" name="_s277512"/>
            <p:cNvCxnSpPr>
              <a:cxnSpLocks noChangeShapeType="1"/>
              <a:stCxn id="22548" idx="0"/>
              <a:endCxn id="277513" idx="2"/>
            </p:cNvCxnSpPr>
            <p:nvPr/>
          </p:nvCxnSpPr>
          <p:spPr bwMode="auto">
            <a:xfrm rot="5400000" flipH="1" flipV="1">
              <a:off x="1709" y="39"/>
              <a:ext cx="524" cy="273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7513" name="_s277513"/>
            <p:cNvSpPr>
              <a:spLocks noChangeArrowheads="1"/>
            </p:cNvSpPr>
            <p:nvPr/>
          </p:nvSpPr>
          <p:spPr bwMode="auto">
            <a:xfrm>
              <a:off x="1824" y="96"/>
              <a:ext cx="3024" cy="104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charset="0"/>
                </a:rPr>
                <a:t>Carbon Cycle </a:t>
              </a:r>
            </a:p>
            <a:p>
              <a:pPr algn="ctr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charset="0"/>
                </a:rPr>
                <a:t> and Ecosystems </a:t>
              </a:r>
            </a:p>
            <a:p>
              <a:pPr algn="ctr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charset="0"/>
                </a:rPr>
                <a:t> Focus Research </a:t>
              </a:r>
            </a:p>
            <a:p>
              <a:pPr algn="ctr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charset="0"/>
                </a:rPr>
                <a:t>Area</a:t>
              </a:r>
            </a:p>
            <a:p>
              <a:pPr algn="ctr">
                <a:defRPr/>
              </a:pPr>
              <a:endParaRPr lang="en-US" sz="19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endParaRPr>
            </a:p>
          </p:txBody>
        </p:sp>
        <p:sp>
          <p:nvSpPr>
            <p:cNvPr id="22548" name="_s277514"/>
            <p:cNvSpPr>
              <a:spLocks noChangeArrowheads="1"/>
            </p:cNvSpPr>
            <p:nvPr/>
          </p:nvSpPr>
          <p:spPr bwMode="auto">
            <a:xfrm>
              <a:off x="144" y="1666"/>
              <a:ext cx="923" cy="104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200">
                  <a:latin typeface="Times" charset="0"/>
                </a:rPr>
                <a:t>Terrestrial Ecosystems</a:t>
              </a:r>
            </a:p>
            <a:p>
              <a:pPr algn="ctr"/>
              <a:r>
                <a:rPr lang="en-US" sz="1200">
                  <a:latin typeface="Times" charset="0"/>
                </a:rPr>
                <a:t>Program</a:t>
              </a:r>
            </a:p>
          </p:txBody>
        </p:sp>
        <p:sp>
          <p:nvSpPr>
            <p:cNvPr id="22549" name="_s277515"/>
            <p:cNvSpPr>
              <a:spLocks noChangeArrowheads="1"/>
            </p:cNvSpPr>
            <p:nvPr/>
          </p:nvSpPr>
          <p:spPr bwMode="auto">
            <a:xfrm>
              <a:off x="1221" y="1666"/>
              <a:ext cx="924" cy="104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200">
                  <a:latin typeface="Times" charset="0"/>
                </a:rPr>
                <a:t>Ocean Biology</a:t>
              </a:r>
            </a:p>
            <a:p>
              <a:pPr algn="ctr"/>
              <a:r>
                <a:rPr lang="en-US" sz="1200">
                  <a:latin typeface="Times" charset="0"/>
                </a:rPr>
                <a:t>Program</a:t>
              </a:r>
            </a:p>
          </p:txBody>
        </p:sp>
        <p:sp>
          <p:nvSpPr>
            <p:cNvPr id="22550" name="_s277516"/>
            <p:cNvSpPr>
              <a:spLocks noChangeArrowheads="1"/>
            </p:cNvSpPr>
            <p:nvPr/>
          </p:nvSpPr>
          <p:spPr bwMode="auto">
            <a:xfrm>
              <a:off x="2299" y="1666"/>
              <a:ext cx="923" cy="104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200">
                  <a:latin typeface="Times" charset="0"/>
                </a:rPr>
                <a:t>Biodiversity</a:t>
              </a:r>
            </a:p>
            <a:p>
              <a:pPr algn="ctr"/>
              <a:r>
                <a:rPr lang="en-US" sz="1200">
                  <a:latin typeface="Times" charset="0"/>
                </a:rPr>
                <a:t>Program</a:t>
              </a:r>
            </a:p>
          </p:txBody>
        </p:sp>
        <p:sp>
          <p:nvSpPr>
            <p:cNvPr id="22551" name="_s277517"/>
            <p:cNvSpPr>
              <a:spLocks noChangeArrowheads="1"/>
            </p:cNvSpPr>
            <p:nvPr/>
          </p:nvSpPr>
          <p:spPr bwMode="auto">
            <a:xfrm>
              <a:off x="3376" y="1666"/>
              <a:ext cx="923" cy="104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endParaRPr lang="en-US" sz="1100">
                <a:latin typeface="Times" charset="0"/>
              </a:endParaRPr>
            </a:p>
            <a:p>
              <a:pPr algn="ctr"/>
              <a:r>
                <a:rPr lang="en-US" sz="1200">
                  <a:latin typeface="Times" charset="0"/>
                </a:rPr>
                <a:t>Applications</a:t>
              </a:r>
            </a:p>
            <a:p>
              <a:pPr algn="ctr"/>
              <a:r>
                <a:rPr lang="en-US" sz="1200">
                  <a:latin typeface="Times" charset="0"/>
                </a:rPr>
                <a:t>Program</a:t>
              </a:r>
            </a:p>
            <a:p>
              <a:pPr algn="ctr"/>
              <a:r>
                <a:rPr lang="en-US" sz="1000">
                  <a:latin typeface="Times" charset="0"/>
                </a:rPr>
                <a:t>Carbon Management</a:t>
              </a:r>
            </a:p>
            <a:p>
              <a:pPr algn="ctr"/>
              <a:r>
                <a:rPr lang="en-US" sz="1000">
                  <a:latin typeface="Times" charset="0"/>
                </a:rPr>
                <a:t>Coastal Management</a:t>
              </a:r>
            </a:p>
            <a:p>
              <a:pPr algn="ctr"/>
              <a:r>
                <a:rPr lang="en-US" sz="1000">
                  <a:latin typeface="Times" charset="0"/>
                </a:rPr>
                <a:t>Water Management</a:t>
              </a:r>
            </a:p>
            <a:p>
              <a:pPr algn="ctr"/>
              <a:r>
                <a:rPr lang="en-US" sz="1000">
                  <a:latin typeface="Times" charset="0"/>
                </a:rPr>
                <a:t>Agri. Management</a:t>
              </a:r>
            </a:p>
            <a:p>
              <a:pPr algn="ctr"/>
              <a:endParaRPr lang="en-US" sz="1200">
                <a:latin typeface="Times" charset="0"/>
              </a:endParaRPr>
            </a:p>
            <a:p>
              <a:pPr algn="ctr"/>
              <a:endParaRPr lang="en-US" sz="1100">
                <a:latin typeface="Times" charset="0"/>
              </a:endParaRPr>
            </a:p>
          </p:txBody>
        </p:sp>
        <p:sp>
          <p:nvSpPr>
            <p:cNvPr id="22552" name="_s277518"/>
            <p:cNvSpPr>
              <a:spLocks noChangeArrowheads="1"/>
            </p:cNvSpPr>
            <p:nvPr/>
          </p:nvSpPr>
          <p:spPr bwMode="auto">
            <a:xfrm>
              <a:off x="4453" y="1666"/>
              <a:ext cx="923" cy="104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200" b="1">
                  <a:latin typeface="Times" charset="0"/>
                </a:rPr>
                <a:t>Land-Cover/Land-Use</a:t>
              </a:r>
            </a:p>
            <a:p>
              <a:pPr algn="ctr"/>
              <a:r>
                <a:rPr lang="en-US" sz="1200" b="1">
                  <a:latin typeface="Times" charset="0"/>
                </a:rPr>
                <a:t>Change Program</a:t>
              </a:r>
            </a:p>
          </p:txBody>
        </p:sp>
      </p:grpSp>
      <p:grpSp>
        <p:nvGrpSpPr>
          <p:cNvPr id="22530" name="Group 15"/>
          <p:cNvGrpSpPr>
            <a:grpSpLocks noChangeAspect="1"/>
          </p:cNvGrpSpPr>
          <p:nvPr/>
        </p:nvGrpSpPr>
        <p:grpSpPr bwMode="auto">
          <a:xfrm>
            <a:off x="3200400" y="5448300"/>
            <a:ext cx="2514600" cy="1257300"/>
            <a:chOff x="1152" y="1296"/>
            <a:chExt cx="864" cy="288"/>
          </a:xfrm>
        </p:grpSpPr>
        <p:sp>
          <p:nvSpPr>
            <p:cNvPr id="22539" name="AutoShape 16"/>
            <p:cNvSpPr>
              <a:spLocks noChangeAspect="1" noChangeArrowheads="1" noTextEdit="1"/>
            </p:cNvSpPr>
            <p:nvPr/>
          </p:nvSpPr>
          <p:spPr bwMode="auto">
            <a:xfrm>
              <a:off x="1152" y="1296"/>
              <a:ext cx="8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21" name="_s277521"/>
            <p:cNvSpPr>
              <a:spLocks noChangeArrowheads="1"/>
            </p:cNvSpPr>
            <p:nvPr/>
          </p:nvSpPr>
          <p:spPr bwMode="auto">
            <a:xfrm>
              <a:off x="1152" y="129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900">
                  <a:solidFill>
                    <a:srgbClr val="FFFF00"/>
                  </a:solidFill>
                  <a:latin typeface="Times" charset="0"/>
                </a:rPr>
                <a:t>Water and Energy Cycle</a:t>
              </a:r>
            </a:p>
            <a:p>
              <a:pPr algn="ctr">
                <a:defRPr/>
              </a:pPr>
              <a:r>
                <a:rPr lang="en-US" sz="1900">
                  <a:solidFill>
                    <a:srgbClr val="FFFF00"/>
                  </a:solidFill>
                  <a:latin typeface="Times" charset="0"/>
                </a:rPr>
                <a:t>Focus Research Area </a:t>
              </a:r>
            </a:p>
            <a:p>
              <a:pPr algn="ctr">
                <a:defRPr/>
              </a:pPr>
              <a:r>
                <a:rPr lang="en-US" sz="1900" i="1">
                  <a:solidFill>
                    <a:srgbClr val="FFFF00"/>
                  </a:solidFill>
                  <a:latin typeface="Times" charset="0"/>
                </a:rPr>
                <a:t>Terrestrial Hydrology</a:t>
              </a:r>
            </a:p>
          </p:txBody>
        </p:sp>
      </p:grpSp>
      <p:sp>
        <p:nvSpPr>
          <p:cNvPr id="22531" name="Freeform 18"/>
          <p:cNvSpPr>
            <a:spLocks/>
          </p:cNvSpPr>
          <p:nvPr/>
        </p:nvSpPr>
        <p:spPr bwMode="auto">
          <a:xfrm>
            <a:off x="5715000" y="4267200"/>
            <a:ext cx="2514600" cy="1295400"/>
          </a:xfrm>
          <a:custGeom>
            <a:avLst/>
            <a:gdLst>
              <a:gd name="T0" fmla="*/ 2147483647 w 1256"/>
              <a:gd name="T1" fmla="*/ 0 h 864"/>
              <a:gd name="T2" fmla="*/ 2147483647 w 1256"/>
              <a:gd name="T3" fmla="*/ 2147483647 h 864"/>
              <a:gd name="T4" fmla="*/ 0 w 1256"/>
              <a:gd name="T5" fmla="*/ 2147483647 h 864"/>
              <a:gd name="T6" fmla="*/ 0 60000 65536"/>
              <a:gd name="T7" fmla="*/ 0 60000 65536"/>
              <a:gd name="T8" fmla="*/ 0 60000 65536"/>
              <a:gd name="T9" fmla="*/ 0 w 1256"/>
              <a:gd name="T10" fmla="*/ 0 h 864"/>
              <a:gd name="T11" fmla="*/ 1256 w 1256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6" h="864">
                <a:moveTo>
                  <a:pt x="1200" y="0"/>
                </a:moveTo>
                <a:cubicBezTo>
                  <a:pt x="1228" y="192"/>
                  <a:pt x="1256" y="384"/>
                  <a:pt x="1056" y="528"/>
                </a:cubicBezTo>
                <a:cubicBezTo>
                  <a:pt x="856" y="672"/>
                  <a:pt x="176" y="808"/>
                  <a:pt x="0" y="8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Freeform 19"/>
          <p:cNvSpPr>
            <a:spLocks/>
          </p:cNvSpPr>
          <p:nvPr/>
        </p:nvSpPr>
        <p:spPr bwMode="auto">
          <a:xfrm>
            <a:off x="1295400" y="4343400"/>
            <a:ext cx="6781800" cy="990600"/>
          </a:xfrm>
          <a:custGeom>
            <a:avLst/>
            <a:gdLst>
              <a:gd name="T0" fmla="*/ 2147483647 w 4032"/>
              <a:gd name="T1" fmla="*/ 0 h 480"/>
              <a:gd name="T2" fmla="*/ 2147483647 w 4032"/>
              <a:gd name="T3" fmla="*/ 2147483647 h 480"/>
              <a:gd name="T4" fmla="*/ 0 w 4032"/>
              <a:gd name="T5" fmla="*/ 0 h 480"/>
              <a:gd name="T6" fmla="*/ 0 60000 65536"/>
              <a:gd name="T7" fmla="*/ 0 60000 65536"/>
              <a:gd name="T8" fmla="*/ 0 60000 65536"/>
              <a:gd name="T9" fmla="*/ 0 w 4032"/>
              <a:gd name="T10" fmla="*/ 0 h 480"/>
              <a:gd name="T11" fmla="*/ 4032 w 4032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32" h="480">
                <a:moveTo>
                  <a:pt x="4032" y="0"/>
                </a:moveTo>
                <a:cubicBezTo>
                  <a:pt x="2904" y="240"/>
                  <a:pt x="1776" y="480"/>
                  <a:pt x="1104" y="480"/>
                </a:cubicBezTo>
                <a:cubicBezTo>
                  <a:pt x="432" y="480"/>
                  <a:pt x="184" y="8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Freeform 20"/>
          <p:cNvSpPr>
            <a:spLocks/>
          </p:cNvSpPr>
          <p:nvPr/>
        </p:nvSpPr>
        <p:spPr bwMode="auto">
          <a:xfrm>
            <a:off x="4495800" y="4343400"/>
            <a:ext cx="2971800" cy="457200"/>
          </a:xfrm>
          <a:custGeom>
            <a:avLst/>
            <a:gdLst>
              <a:gd name="T0" fmla="*/ 2147483647 w 1872"/>
              <a:gd name="T1" fmla="*/ 0 h 288"/>
              <a:gd name="T2" fmla="*/ 2147483647 w 1872"/>
              <a:gd name="T3" fmla="*/ 2147483647 h 288"/>
              <a:gd name="T4" fmla="*/ 0 w 1872"/>
              <a:gd name="T5" fmla="*/ 0 h 288"/>
              <a:gd name="T6" fmla="*/ 0 60000 65536"/>
              <a:gd name="T7" fmla="*/ 0 60000 65536"/>
              <a:gd name="T8" fmla="*/ 0 60000 65536"/>
              <a:gd name="T9" fmla="*/ 0 w 1872"/>
              <a:gd name="T10" fmla="*/ 0 h 288"/>
              <a:gd name="T11" fmla="*/ 1872 w 1872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288">
                <a:moveTo>
                  <a:pt x="1872" y="0"/>
                </a:moveTo>
                <a:cubicBezTo>
                  <a:pt x="1452" y="144"/>
                  <a:pt x="1032" y="288"/>
                  <a:pt x="720" y="288"/>
                </a:cubicBezTo>
                <a:cubicBezTo>
                  <a:pt x="408" y="288"/>
                  <a:pt x="112" y="4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Freeform 21"/>
          <p:cNvSpPr>
            <a:spLocks/>
          </p:cNvSpPr>
          <p:nvPr/>
        </p:nvSpPr>
        <p:spPr bwMode="auto">
          <a:xfrm>
            <a:off x="6400800" y="4343400"/>
            <a:ext cx="838200" cy="152400"/>
          </a:xfrm>
          <a:custGeom>
            <a:avLst/>
            <a:gdLst>
              <a:gd name="T0" fmla="*/ 2147483647 w 528"/>
              <a:gd name="T1" fmla="*/ 0 h 96"/>
              <a:gd name="T2" fmla="*/ 2147483647 w 528"/>
              <a:gd name="T3" fmla="*/ 2147483647 h 96"/>
              <a:gd name="T4" fmla="*/ 0 w 528"/>
              <a:gd name="T5" fmla="*/ 0 h 96"/>
              <a:gd name="T6" fmla="*/ 0 60000 65536"/>
              <a:gd name="T7" fmla="*/ 0 60000 65536"/>
              <a:gd name="T8" fmla="*/ 0 60000 65536"/>
              <a:gd name="T9" fmla="*/ 0 w 528"/>
              <a:gd name="T10" fmla="*/ 0 h 96"/>
              <a:gd name="T11" fmla="*/ 528 w 528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96">
                <a:moveTo>
                  <a:pt x="528" y="0"/>
                </a:moveTo>
                <a:cubicBezTo>
                  <a:pt x="404" y="48"/>
                  <a:pt x="280" y="96"/>
                  <a:pt x="192" y="96"/>
                </a:cubicBezTo>
                <a:cubicBezTo>
                  <a:pt x="104" y="96"/>
                  <a:pt x="32" y="1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Freeform 23"/>
          <p:cNvSpPr>
            <a:spLocks/>
          </p:cNvSpPr>
          <p:nvPr/>
        </p:nvSpPr>
        <p:spPr bwMode="auto">
          <a:xfrm>
            <a:off x="2743200" y="4343400"/>
            <a:ext cx="5029200" cy="609600"/>
          </a:xfrm>
          <a:custGeom>
            <a:avLst/>
            <a:gdLst>
              <a:gd name="T0" fmla="*/ 2147483647 w 1872"/>
              <a:gd name="T1" fmla="*/ 0 h 288"/>
              <a:gd name="T2" fmla="*/ 2147483647 w 1872"/>
              <a:gd name="T3" fmla="*/ 2147483647 h 288"/>
              <a:gd name="T4" fmla="*/ 0 w 1872"/>
              <a:gd name="T5" fmla="*/ 0 h 288"/>
              <a:gd name="T6" fmla="*/ 0 60000 65536"/>
              <a:gd name="T7" fmla="*/ 0 60000 65536"/>
              <a:gd name="T8" fmla="*/ 0 60000 65536"/>
              <a:gd name="T9" fmla="*/ 0 w 1872"/>
              <a:gd name="T10" fmla="*/ 0 h 288"/>
              <a:gd name="T11" fmla="*/ 1872 w 1872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288">
                <a:moveTo>
                  <a:pt x="1872" y="0"/>
                </a:moveTo>
                <a:cubicBezTo>
                  <a:pt x="1452" y="144"/>
                  <a:pt x="1032" y="288"/>
                  <a:pt x="720" y="288"/>
                </a:cubicBezTo>
                <a:cubicBezTo>
                  <a:pt x="408" y="288"/>
                  <a:pt x="112" y="4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529" name="_s1033"/>
          <p:cNvSpPr>
            <a:spLocks noChangeArrowheads="1"/>
          </p:cNvSpPr>
          <p:nvPr/>
        </p:nvSpPr>
        <p:spPr bwMode="auto">
          <a:xfrm>
            <a:off x="7391400" y="5195888"/>
            <a:ext cx="1465263" cy="16621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900">
                <a:solidFill>
                  <a:srgbClr val="FFFF00"/>
                </a:solidFill>
                <a:latin typeface="Times New Roman" charset="0"/>
              </a:rPr>
              <a:t>Atmospheric</a:t>
            </a:r>
          </a:p>
          <a:p>
            <a:pPr algn="ctr">
              <a:defRPr/>
            </a:pPr>
            <a:r>
              <a:rPr lang="en-US" sz="1900">
                <a:solidFill>
                  <a:srgbClr val="FFFF00"/>
                </a:solidFill>
                <a:latin typeface="Times New Roman" charset="0"/>
              </a:rPr>
              <a:t>Composition</a:t>
            </a:r>
          </a:p>
          <a:p>
            <a:pPr algn="ctr">
              <a:defRPr/>
            </a:pPr>
            <a:r>
              <a:rPr lang="en-US" sz="1900">
                <a:solidFill>
                  <a:srgbClr val="FFFF00"/>
                </a:solidFill>
                <a:latin typeface="Times New Roman" charset="0"/>
              </a:rPr>
              <a:t>Focus Area</a:t>
            </a:r>
          </a:p>
          <a:p>
            <a:pPr algn="ctr">
              <a:defRPr/>
            </a:pPr>
            <a:r>
              <a:rPr lang="en-US" sz="1900" i="1">
                <a:solidFill>
                  <a:srgbClr val="FFFF00"/>
                </a:solidFill>
                <a:latin typeface="Times New Roman" charset="0"/>
              </a:rPr>
              <a:t>Radiation </a:t>
            </a:r>
          </a:p>
          <a:p>
            <a:pPr algn="ctr">
              <a:defRPr/>
            </a:pPr>
            <a:r>
              <a:rPr lang="en-US" sz="1900" i="1">
                <a:solidFill>
                  <a:srgbClr val="FFFF00"/>
                </a:solidFill>
                <a:latin typeface="Times New Roman" charset="0"/>
              </a:rPr>
              <a:t>Science</a:t>
            </a:r>
          </a:p>
          <a:p>
            <a:pPr algn="ctr">
              <a:defRPr/>
            </a:pPr>
            <a:endParaRPr lang="en-US" sz="1900"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  <p:sp>
        <p:nvSpPr>
          <p:cNvPr id="22537" name="Freeform 26"/>
          <p:cNvSpPr>
            <a:spLocks/>
          </p:cNvSpPr>
          <p:nvPr/>
        </p:nvSpPr>
        <p:spPr bwMode="auto">
          <a:xfrm>
            <a:off x="8305800" y="4267200"/>
            <a:ext cx="152400" cy="914400"/>
          </a:xfrm>
          <a:custGeom>
            <a:avLst/>
            <a:gdLst>
              <a:gd name="T0" fmla="*/ 2147483647 w 1256"/>
              <a:gd name="T1" fmla="*/ 0 h 864"/>
              <a:gd name="T2" fmla="*/ 2147483647 w 1256"/>
              <a:gd name="T3" fmla="*/ 2147483647 h 864"/>
              <a:gd name="T4" fmla="*/ 0 w 1256"/>
              <a:gd name="T5" fmla="*/ 2147483647 h 864"/>
              <a:gd name="T6" fmla="*/ 0 60000 65536"/>
              <a:gd name="T7" fmla="*/ 0 60000 65536"/>
              <a:gd name="T8" fmla="*/ 0 60000 65536"/>
              <a:gd name="T9" fmla="*/ 0 w 1256"/>
              <a:gd name="T10" fmla="*/ 0 h 864"/>
              <a:gd name="T11" fmla="*/ 1256 w 1256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6" h="864">
                <a:moveTo>
                  <a:pt x="1200" y="0"/>
                </a:moveTo>
                <a:cubicBezTo>
                  <a:pt x="1228" y="192"/>
                  <a:pt x="1256" y="384"/>
                  <a:pt x="1056" y="528"/>
                </a:cubicBezTo>
                <a:cubicBezTo>
                  <a:pt x="856" y="672"/>
                  <a:pt x="176" y="808"/>
                  <a:pt x="0" y="8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57200" y="533400"/>
            <a:ext cx="3192463" cy="1143000"/>
          </a:xfrm>
          <a:prstGeom prst="rect">
            <a:avLst/>
          </a:prstGeom>
        </p:spPr>
        <p:txBody>
          <a:bodyPr lIns="45720" tIns="0" rIns="45720" bIns="0" anchor="b">
            <a:normAutofit fontScale="82500" lnSpcReduction="20000"/>
          </a:bodyPr>
          <a:lstStyle/>
          <a:p>
            <a:pPr defTabSz="914400" fontAlgn="auto">
              <a:spcAft>
                <a:spcPts val="0"/>
              </a:spcAft>
              <a:defRPr/>
            </a:pPr>
            <a:r>
              <a:rPr lang="en-US" sz="3800" b="1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800000"/>
                </a:solidFill>
                <a:latin typeface="+mj-lt"/>
                <a:ea typeface="+mj-ea"/>
                <a:cs typeface="+mj-cs"/>
              </a:rPr>
              <a:t>Internal Linkages</a:t>
            </a:r>
          </a:p>
          <a:p>
            <a:pPr defTabSz="914400" fontAlgn="auto">
              <a:spcAft>
                <a:spcPts val="0"/>
              </a:spcAft>
              <a:defRPr/>
            </a:pPr>
            <a:r>
              <a:rPr lang="en-US" sz="3800" b="1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800000"/>
                </a:solidFill>
                <a:latin typeface="+mj-lt"/>
                <a:ea typeface="+mj-ea"/>
                <a:cs typeface="+mj-cs"/>
              </a:rPr>
              <a:t>@ NASA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526922" y="184228"/>
            <a:ext cx="5937755" cy="11887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1"/>
                </a:solidFill>
                <a:ea typeface="+mj-ea"/>
                <a:cs typeface="+mj-cs"/>
              </a:rPr>
              <a:t>External Linkages: National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0" y="1341718"/>
            <a:ext cx="8991600" cy="5516282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b="1" dirty="0">
              <a:effectLst/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effectLst/>
                <a:latin typeface="Trebuchet MS" charset="0"/>
                <a:ea typeface="ヒラギノ角ゴ Pro W3" charset="0"/>
                <a:cs typeface="ヒラギノ角ゴ Pro W3" charset="0"/>
              </a:rPr>
              <a:t>USGS</a:t>
            </a:r>
            <a:endParaRPr lang="en-US" b="1" dirty="0">
              <a:effectLst/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lvl="1">
              <a:lnSpc>
                <a:spcPct val="80000"/>
              </a:lnSpc>
            </a:pPr>
            <a:r>
              <a:rPr lang="en-US" b="1" dirty="0" smtClean="0">
                <a:latin typeface="Trebuchet MS" charset="0"/>
                <a:ea typeface="ヒラギノ角ゴ Pro W3" charset="0"/>
                <a:cs typeface="ヒラギノ角ゴ Pro W3" charset="0"/>
              </a:rPr>
              <a:t>Merge of the next round Landsat </a:t>
            </a:r>
            <a:r>
              <a:rPr lang="en-US" b="1" dirty="0">
                <a:latin typeface="Trebuchet MS" charset="0"/>
                <a:ea typeface="ヒラギノ角ゴ Pro W3" charset="0"/>
                <a:cs typeface="ヒラギノ角ゴ Pro W3" charset="0"/>
              </a:rPr>
              <a:t>&amp; </a:t>
            </a:r>
            <a:r>
              <a:rPr lang="en-US" b="1" dirty="0" err="1" smtClean="0">
                <a:latin typeface="Trebuchet MS" charset="0"/>
                <a:ea typeface="ヒラギノ角ゴ Pro W3" charset="0"/>
                <a:cs typeface="ヒラギノ角ゴ Pro W3" charset="0"/>
              </a:rPr>
              <a:t>MuSLI</a:t>
            </a:r>
            <a:r>
              <a:rPr lang="en-US" b="1" dirty="0" smtClean="0">
                <a:latin typeface="Trebuchet MS" charset="0"/>
                <a:ea typeface="ヒラギノ角ゴ Pro W3" charset="0"/>
                <a:cs typeface="ヒラギノ角ゴ Pro W3" charset="0"/>
              </a:rPr>
              <a:t> Science Teams</a:t>
            </a:r>
            <a:endParaRPr lang="en-US" b="1" dirty="0" smtClean="0">
              <a:effectLst/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effectLst/>
                <a:latin typeface="Trebuchet MS" charset="0"/>
                <a:ea typeface="ヒラギノ角ゴ Pro W3" charset="0"/>
                <a:cs typeface="ヒラギノ角ゴ Pro W3" charset="0"/>
              </a:rPr>
              <a:t>USAID</a:t>
            </a:r>
            <a:endParaRPr lang="en-US" b="1" dirty="0">
              <a:effectLst/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1" dirty="0" smtClean="0">
                <a:effectLst/>
                <a:latin typeface="Trebuchet MS" charset="0"/>
                <a:ea typeface="ヒラギノ角ゴ Pro W3" charset="0"/>
                <a:cs typeface="ヒラギノ角ゴ Pro W3" charset="0"/>
              </a:rPr>
              <a:t>SERVIR </a:t>
            </a:r>
            <a:r>
              <a:rPr lang="en-US" b="1" dirty="0">
                <a:effectLst/>
                <a:latin typeface="Trebuchet MS" charset="0"/>
                <a:ea typeface="ヒラギノ角ゴ Pro W3" charset="0"/>
                <a:cs typeface="ヒラギノ角ゴ Pro W3" charset="0"/>
              </a:rPr>
              <a:t>(</a:t>
            </a:r>
            <a:r>
              <a:rPr lang="en-US" b="1" dirty="0">
                <a:effectLst/>
                <a:latin typeface="Trebuchet MS" charset="0"/>
                <a:cs typeface="Trebuchet MS" charset="0"/>
              </a:rPr>
              <a:t>acronym standing for Mesoamerican Regional Visualization and Monitoring System in </a:t>
            </a:r>
            <a:r>
              <a:rPr lang="en-US" b="1" dirty="0" smtClean="0">
                <a:effectLst/>
                <a:latin typeface="Trebuchet MS" charset="0"/>
                <a:cs typeface="Trebuchet MS" charset="0"/>
              </a:rPr>
              <a:t>Spanish)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dirty="0" smtClean="0">
                <a:effectLst/>
                <a:latin typeface="Trebuchet MS" charset="0"/>
                <a:ea typeface="ヒラギノ角ゴ Pro W3" charset="0"/>
                <a:cs typeface="ヒラギノ角ゴ Pro W3" charset="0"/>
              </a:rPr>
              <a:t>PEER </a:t>
            </a:r>
            <a:r>
              <a:rPr lang="en-US" b="1" dirty="0">
                <a:effectLst/>
                <a:latin typeface="Trebuchet MS" charset="0"/>
                <a:ea typeface="ヒラギノ角ゴ Pro W3" charset="0"/>
                <a:cs typeface="ヒラギノ角ゴ Pro W3" charset="0"/>
              </a:rPr>
              <a:t>(</a:t>
            </a:r>
            <a:r>
              <a:rPr lang="en-US" b="1" dirty="0">
                <a:effectLst/>
                <a:latin typeface="Trebuchet MS" charset="0"/>
                <a:cs typeface="Trebuchet MS" charset="0"/>
              </a:rPr>
              <a:t>Partnerships for Enhanced Engagement in Research)</a:t>
            </a:r>
            <a:r>
              <a:rPr lang="en-US" b="1" dirty="0">
                <a:effectLst/>
                <a:latin typeface="Trebuchet MS" charset="0"/>
                <a:ea typeface="ヒラギノ角ゴ Pro W3" charset="0"/>
                <a:cs typeface="ヒラギノ角ゴ Pro W3" charset="0"/>
              </a:rPr>
              <a:t> </a:t>
            </a:r>
            <a:endParaRPr lang="en-US" b="1" dirty="0" smtClean="0">
              <a:effectLst/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latin typeface="Trebuchet MS" charset="0"/>
                <a:ea typeface="ヒラギノ角ゴ Pro W3" charset="0"/>
                <a:cs typeface="ヒラギノ角ゴ Pro W3" charset="0"/>
              </a:rPr>
              <a:t>USFS</a:t>
            </a:r>
          </a:p>
          <a:p>
            <a:pPr lvl="1">
              <a:lnSpc>
                <a:spcPct val="80000"/>
              </a:lnSpc>
            </a:pPr>
            <a:r>
              <a:rPr lang="en-US" b="1" dirty="0" smtClean="0">
                <a:effectLst/>
                <a:latin typeface="Trebuchet MS" charset="0"/>
                <a:ea typeface="ヒラギノ角ゴ Pro W3" charset="0"/>
                <a:cs typeface="ヒラギノ角ゴ Pro W3" charset="0"/>
              </a:rPr>
              <a:t>Global Forest Observations Initiative (GFOI) </a:t>
            </a:r>
            <a:endParaRPr lang="en-US" b="1" dirty="0">
              <a:effectLst/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1"/>
                </a:solidFill>
                <a:ea typeface="+mj-ea"/>
                <a:cs typeface="+mj-cs"/>
              </a:rPr>
              <a:t>External Linkages: International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-76200" y="1524000"/>
            <a:ext cx="4724400" cy="5791200"/>
          </a:xfrm>
        </p:spPr>
        <p:txBody>
          <a:bodyPr>
            <a:normAutofit/>
          </a:bodyPr>
          <a:lstStyle/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>
                <a:solidFill>
                  <a:srgbClr val="000000"/>
                </a:solidFill>
                <a:latin typeface="Constantia"/>
                <a:cs typeface="Constantia"/>
              </a:rPr>
              <a:t>GOFC-GOLD</a:t>
            </a: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endParaRPr lang="en-US" sz="1600" b="1" smtClean="0">
              <a:latin typeface="Constantia"/>
              <a:ea typeface="ヒラギノ角ゴ Pro W3" charset="0"/>
              <a:cs typeface="Constantia"/>
            </a:endParaRP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endParaRPr lang="en-US" b="1">
              <a:latin typeface="Constantia"/>
              <a:ea typeface="ヒラギノ角ゴ Pro W3" charset="0"/>
              <a:cs typeface="Constantia"/>
            </a:endParaRP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600" b="1" smtClean="0">
                <a:latin typeface="Constantia"/>
                <a:ea typeface="ヒラギノ角ゴ Pro W3" charset="0"/>
                <a:cs typeface="Constantia"/>
              </a:rPr>
              <a:t>CEOS/GEO</a:t>
            </a:r>
            <a:endParaRPr lang="en-US" sz="1600" b="1">
              <a:latin typeface="Constantia"/>
              <a:ea typeface="ヒラギノ角ゴ Pro W3" charset="0"/>
              <a:cs typeface="Constantia"/>
            </a:endParaRP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endParaRPr lang="en-US" sz="1600" b="1" smtClean="0">
              <a:latin typeface="Constantia"/>
              <a:ea typeface="ヒラギノ角ゴ Pro W3" charset="0"/>
              <a:cs typeface="Constantia"/>
            </a:endParaRP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endParaRPr lang="en-US" b="1">
              <a:latin typeface="Constantia"/>
              <a:ea typeface="ヒラギノ角ゴ Pro W3" charset="0"/>
              <a:cs typeface="Constantia"/>
            </a:endParaRP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endParaRPr lang="en-US" sz="1600" b="1" smtClean="0">
              <a:latin typeface="Constantia"/>
              <a:ea typeface="ヒラギノ角ゴ Pro W3" charset="0"/>
              <a:cs typeface="Constantia"/>
            </a:endParaRP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600" b="1" smtClean="0">
                <a:latin typeface="Constantia"/>
                <a:ea typeface="ヒラギノ角ゴ Pro W3" charset="0"/>
                <a:cs typeface="Constantia"/>
              </a:rPr>
              <a:t>Future Earth</a:t>
            </a:r>
            <a:endParaRPr lang="en-US" sz="1600" b="1">
              <a:latin typeface="Constantia"/>
              <a:ea typeface="ヒラギノ角ゴ Pro W3" charset="0"/>
              <a:cs typeface="Constantia"/>
            </a:endParaRP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endParaRPr lang="en-US" sz="1600" b="1" smtClean="0">
              <a:latin typeface="Constantia"/>
              <a:ea typeface="ヒラギノ角ゴ Pro W3" charset="0"/>
              <a:cs typeface="Constantia"/>
            </a:endParaRP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600" b="1" smtClean="0">
                <a:latin typeface="Constantia"/>
                <a:ea typeface="ヒラギノ角ゴ Pro W3" charset="0"/>
                <a:cs typeface="Constantia"/>
              </a:rPr>
              <a:t>SERVIR</a:t>
            </a: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endParaRPr lang="en-US" b="1">
              <a:latin typeface="Constantia"/>
              <a:ea typeface="ヒラギノ角ゴ Pro W3" charset="0"/>
              <a:cs typeface="Constantia"/>
            </a:endParaRP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600" b="1" err="1" smtClean="0">
                <a:latin typeface="Constantia"/>
                <a:ea typeface="ヒラギノ角ゴ Pro W3" charset="0"/>
                <a:cs typeface="Constantia"/>
              </a:rPr>
              <a:t>EARSeL</a:t>
            </a:r>
            <a:r>
              <a:rPr lang="en-US" sz="1600" b="1" smtClean="0">
                <a:latin typeface="Constantia"/>
                <a:ea typeface="ヒラギノ角ゴ Pro W3" charset="0"/>
                <a:cs typeface="Constantia"/>
              </a:rPr>
              <a:t> LULC Special Interest Group</a:t>
            </a: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endParaRPr lang="en-US" sz="1600" b="1" smtClean="0">
              <a:latin typeface="Constantia"/>
              <a:ea typeface="ヒラギノ角ゴ Pro W3" charset="0"/>
              <a:cs typeface="Constantia"/>
            </a:endParaRPr>
          </a:p>
          <a:p>
            <a:pPr lvl="1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600" b="1" smtClean="0">
                <a:latin typeface="Constantia"/>
                <a:ea typeface="ヒラギノ角ゴ Pro W3" charset="0"/>
                <a:cs typeface="Constantia"/>
              </a:rPr>
              <a:t>ESA and EU institutions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endParaRPr lang="en-US" sz="1400" b="1">
              <a:latin typeface="Constantia"/>
              <a:ea typeface="ヒラギノ角ゴ Pro W3" charset="0"/>
              <a:cs typeface="Constantia"/>
            </a:endParaRP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endParaRPr lang="en-US" sz="1600" b="1">
              <a:latin typeface="Constantia"/>
              <a:ea typeface="ヒラギノ角ゴ Pro W3" charset="0"/>
              <a:cs typeface="Constant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62400" y="15240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>
                <a:latin typeface="Constantia"/>
                <a:ea typeface="ヒラギノ角ゴ Pro W3" charset="0"/>
                <a:cs typeface="Constantia"/>
              </a:rPr>
              <a:t>Fire </a:t>
            </a: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IT office </a:t>
            </a:r>
            <a:r>
              <a:rPr lang="en-US" sz="1400" b="1">
                <a:latin typeface="Constantia"/>
                <a:ea typeface="ヒラギノ角ゴ Pro W3" charset="0"/>
                <a:cs typeface="Constantia"/>
              </a:rPr>
              <a:t>at </a:t>
            </a: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UMD</a:t>
            </a:r>
          </a:p>
          <a:p>
            <a:pPr lvl="2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>
                <a:latin typeface="Constantia"/>
                <a:ea typeface="ヒラギノ角ゴ Pro W3" charset="0"/>
                <a:cs typeface="Constantia"/>
              </a:rPr>
              <a:t> </a:t>
            </a: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START Inc. activities</a:t>
            </a:r>
            <a:endParaRPr lang="en-US" sz="1400" b="1">
              <a:latin typeface="Constantia"/>
              <a:ea typeface="ヒラギノ角ゴ Pro W3" charset="0"/>
              <a:cs typeface="Constantia"/>
            </a:endParaRPr>
          </a:p>
          <a:p>
            <a:pPr lvl="2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>
                <a:latin typeface="Constantia"/>
                <a:ea typeface="ヒラギノ角ゴ Pro W3" charset="0"/>
                <a:cs typeface="Constantia"/>
              </a:rPr>
              <a:t>Regional Information </a:t>
            </a: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Networks</a:t>
            </a:r>
            <a:endParaRPr lang="en-US" sz="1400" b="1">
              <a:latin typeface="Constantia"/>
              <a:ea typeface="ヒラギノ角ゴ Pro W3" charset="0"/>
              <a:cs typeface="Constanti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62400" y="2703971"/>
            <a:ext cx="502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fontAlgn="auto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 CEOS </a:t>
            </a:r>
            <a:r>
              <a:rPr lang="en-US" sz="1400" b="1">
                <a:latin typeface="Constantia"/>
                <a:ea typeface="ヒラギノ角ゴ Pro W3" charset="0"/>
                <a:cs typeface="Constantia"/>
              </a:rPr>
              <a:t>on </a:t>
            </a: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Cal/Val WG</a:t>
            </a:r>
          </a:p>
          <a:p>
            <a:pPr lvl="2" fontAlgn="auto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 CEOS LSI Constellation WG</a:t>
            </a:r>
            <a:endParaRPr lang="en-US" sz="1400" b="1">
              <a:latin typeface="Constantia"/>
              <a:ea typeface="ヒラギノ角ゴ Pro W3" charset="0"/>
              <a:cs typeface="Constantia"/>
            </a:endParaRPr>
          </a:p>
          <a:p>
            <a:pPr lvl="2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 smtClean="0">
                <a:latin typeface="Constantia"/>
                <a:cs typeface="Constantia"/>
              </a:rPr>
              <a:t> GEO Tasks (SB-02 </a:t>
            </a:r>
            <a:r>
              <a:rPr lang="en-US" sz="1400" b="1">
                <a:latin typeface="Constantia"/>
                <a:cs typeface="Constantia"/>
              </a:rPr>
              <a:t>C1 </a:t>
            </a:r>
            <a:r>
              <a:rPr lang="en-US" sz="1400" b="1" smtClean="0">
                <a:latin typeface="Constantia"/>
                <a:cs typeface="Constantia"/>
              </a:rPr>
              <a:t>)</a:t>
            </a:r>
            <a:r>
              <a:rPr lang="en-US" sz="1400" b="1">
                <a:latin typeface="Constantia"/>
                <a:cs typeface="Constantia"/>
              </a:rPr>
              <a:t> </a:t>
            </a:r>
            <a:r>
              <a:rPr lang="en-US" sz="1400" b="1" smtClean="0">
                <a:latin typeface="Constantia"/>
                <a:cs typeface="Constantia"/>
              </a:rPr>
              <a:t>on Global </a:t>
            </a:r>
            <a:r>
              <a:rPr lang="en-US" sz="1400" b="1" err="1" smtClean="0">
                <a:latin typeface="Constantia"/>
                <a:cs typeface="Constantia"/>
              </a:rPr>
              <a:t>Landcover</a:t>
            </a:r>
            <a:endParaRPr lang="en-US" sz="1400" b="1">
              <a:latin typeface="Constantia"/>
              <a:cs typeface="Constantia"/>
            </a:endParaRPr>
          </a:p>
          <a:p>
            <a:pPr lvl="2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 smtClean="0">
                <a:latin typeface="Constantia"/>
                <a:cs typeface="Constantia"/>
              </a:rPr>
              <a:t> GEO WG on </a:t>
            </a:r>
            <a:r>
              <a:rPr lang="en-US" sz="1400" b="1">
                <a:latin typeface="Constantia"/>
                <a:cs typeface="Constantia"/>
              </a:rPr>
              <a:t>Land Cover Africa</a:t>
            </a:r>
          </a:p>
          <a:p>
            <a:pPr lvl="2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 smtClean="0">
                <a:latin typeface="Constantia"/>
                <a:cs typeface="Constantia"/>
              </a:rPr>
              <a:t> GFOI</a:t>
            </a:r>
          </a:p>
          <a:p>
            <a:pPr lvl="2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 smtClean="0">
                <a:latin typeface="Constantia"/>
                <a:cs typeface="Constantia"/>
              </a:rPr>
              <a:t> </a:t>
            </a:r>
            <a:r>
              <a:rPr lang="en-US" sz="1400" b="1">
                <a:latin typeface="Constantia"/>
                <a:cs typeface="Constantia"/>
              </a:rPr>
              <a:t>GEOGLAM</a:t>
            </a:r>
          </a:p>
        </p:txBody>
      </p:sp>
      <p:sp>
        <p:nvSpPr>
          <p:cNvPr id="4" name="Rectangle 3"/>
          <p:cNvSpPr/>
          <p:nvPr/>
        </p:nvSpPr>
        <p:spPr>
          <a:xfrm>
            <a:off x="3966148" y="415799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 Global </a:t>
            </a:r>
            <a:r>
              <a:rPr lang="en-US" sz="1400" b="1">
                <a:latin typeface="Constantia"/>
                <a:ea typeface="ヒラギノ角ゴ Pro W3" charset="0"/>
                <a:cs typeface="Constantia"/>
              </a:rPr>
              <a:t>Land Project (GLP)</a:t>
            </a:r>
          </a:p>
          <a:p>
            <a:pPr lvl="2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 NEFI</a:t>
            </a:r>
          </a:p>
          <a:p>
            <a:pPr lvl="2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Future </a:t>
            </a:r>
            <a:r>
              <a:rPr lang="en-US" sz="1400" b="1">
                <a:latin typeface="Constantia"/>
                <a:ea typeface="ヒラギノ角ゴ Pro W3" charset="0"/>
                <a:cs typeface="Constantia"/>
              </a:rPr>
              <a:t>Asia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8600" y="4648200"/>
            <a:ext cx="4166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buFont typeface="Calisto MT" pitchFamily="18" charset="0"/>
              <a:buChar char="•"/>
              <a:defRPr/>
            </a:pPr>
            <a:endParaRPr lang="en-US" sz="1400" b="1" smtClean="0">
              <a:latin typeface="Constantia"/>
              <a:ea typeface="ヒラギノ角ゴ Pro W3" charset="0"/>
              <a:cs typeface="Constantia"/>
            </a:endParaRPr>
          </a:p>
          <a:p>
            <a:pPr lvl="2">
              <a:buFont typeface="Calisto MT" pitchFamily="18" charset="0"/>
              <a:buChar char="•"/>
              <a:defRPr/>
            </a:pP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 SARI (Himalaya and Mekong hubs)</a:t>
            </a:r>
            <a:endParaRPr lang="en-US" sz="1400" b="1">
              <a:latin typeface="Constantia"/>
              <a:ea typeface="ヒラギノ角ゴ Pro W3" charset="0"/>
              <a:cs typeface="Constant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5559623"/>
            <a:ext cx="3256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buFont typeface="Calisto MT" pitchFamily="18" charset="0"/>
              <a:buChar char="•"/>
              <a:defRPr/>
            </a:pP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 Joint biennial </a:t>
            </a:r>
            <a:r>
              <a:rPr lang="en-US" sz="1400" b="1">
                <a:latin typeface="Constantia"/>
                <a:ea typeface="ヒラギノ角ゴ Pro W3" charset="0"/>
                <a:cs typeface="Constantia"/>
              </a:rPr>
              <a:t>workshop</a:t>
            </a:r>
          </a:p>
        </p:txBody>
      </p:sp>
      <p:sp>
        <p:nvSpPr>
          <p:cNvPr id="8" name="Rectangle 7"/>
          <p:cNvSpPr/>
          <p:nvPr/>
        </p:nvSpPr>
        <p:spPr>
          <a:xfrm>
            <a:off x="3993630" y="6290846"/>
            <a:ext cx="49979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400" b="1" smtClean="0">
                <a:latin typeface="Constantia"/>
                <a:ea typeface="ヒラギノ角ゴ Pro W3" charset="0"/>
                <a:cs typeface="Constantia"/>
              </a:rPr>
              <a:t> Landsat-Sentinel </a:t>
            </a:r>
            <a:r>
              <a:rPr lang="en-US" sz="1400" b="1">
                <a:latin typeface="Constantia"/>
                <a:ea typeface="ヒラギノ角ゴ Pro W3" charset="0"/>
                <a:cs typeface="Constantia"/>
              </a:rPr>
              <a:t>products under </a:t>
            </a:r>
            <a:r>
              <a:rPr lang="en-US" sz="1400" b="1" err="1" smtClean="0">
                <a:latin typeface="Constantia"/>
                <a:ea typeface="ヒラギノ角ゴ Pro W3" charset="0"/>
                <a:cs typeface="Constantia"/>
              </a:rPr>
              <a:t>MuSLI</a:t>
            </a:r>
            <a:endParaRPr lang="en-US" sz="1400" b="1">
              <a:latin typeface="Constantia"/>
              <a:ea typeface="ヒラギノ角ゴ Pro W3" charset="0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80493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82803</TotalTime>
  <Words>2561</Words>
  <Application>Microsoft Macintosh PowerPoint</Application>
  <PresentationFormat>On-screen Show (4:3)</PresentationFormat>
  <Paragraphs>520</Paragraphs>
  <Slides>43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-webkit-standard</vt:lpstr>
      <vt:lpstr>Arial Unicode MS</vt:lpstr>
      <vt:lpstr>Calibri</vt:lpstr>
      <vt:lpstr>Calisto MT</vt:lpstr>
      <vt:lpstr>Constantia</vt:lpstr>
      <vt:lpstr>Gill Sans MT</vt:lpstr>
      <vt:lpstr>Helvetica</vt:lpstr>
      <vt:lpstr>ＭＳ Ｐゴシック</vt:lpstr>
      <vt:lpstr>Osaka</vt:lpstr>
      <vt:lpstr>Times</vt:lpstr>
      <vt:lpstr>Times New Roman</vt:lpstr>
      <vt:lpstr>Trebuchet MS</vt:lpstr>
      <vt:lpstr>Wingdings</vt:lpstr>
      <vt:lpstr>Wingdings 2</vt:lpstr>
      <vt:lpstr>ヒラギノ角ゴ Pro W3</vt:lpstr>
      <vt:lpstr>Arial</vt:lpstr>
      <vt:lpstr>Parcel</vt:lpstr>
      <vt:lpstr>Photo Editor Photo</vt:lpstr>
      <vt:lpstr>LCLUC Program: update</vt:lpstr>
      <vt:lpstr>Apr 12: International Day of Human Space Flight!</vt:lpstr>
      <vt:lpstr>Earth Scientist, Astronaut Piers Sellers   April 11, 1955-December 23, 2016</vt:lpstr>
      <vt:lpstr>PowerPoint Presentation</vt:lpstr>
      <vt:lpstr>LCLUC Science Program Structure</vt:lpstr>
      <vt:lpstr>PowerPoint Presentation</vt:lpstr>
      <vt:lpstr>PowerPoint Presentation</vt:lpstr>
      <vt:lpstr>External Linkages: National</vt:lpstr>
      <vt:lpstr>External Linkages: International</vt:lpstr>
      <vt:lpstr>The Role of Social Science in LCLUC Program</vt:lpstr>
      <vt:lpstr>International Regional Initiatives</vt:lpstr>
      <vt:lpstr>NEESPI: 10 years of science</vt:lpstr>
      <vt:lpstr>NEESPI-LCLUC Books</vt:lpstr>
      <vt:lpstr>PowerPoint Presentation</vt:lpstr>
      <vt:lpstr>Pre-SARI Synthesis Projects</vt:lpstr>
      <vt:lpstr>What We Have Learned From  Pre-sari Projects</vt:lpstr>
      <vt:lpstr>NASA-SARI Science </vt:lpstr>
      <vt:lpstr>PowerPoint Presentation</vt:lpstr>
      <vt:lpstr>PowerPoint Presentation</vt:lpstr>
      <vt:lpstr>PowerPoint Presentation</vt:lpstr>
      <vt:lpstr>Data Products  </vt:lpstr>
      <vt:lpstr>PowerPoint Presentation</vt:lpstr>
      <vt:lpstr>PowerPoint Presentation</vt:lpstr>
      <vt:lpstr>Global Impervious Cover From Landsat    E. Brown de Colstoun1, C. Huang2 et al.  1 NASA Goddard Space Flight Center, Greenbelt, MD  2 Department of Geographical Sciences, University of Maryland, College Park, MD </vt:lpstr>
      <vt:lpstr>Mega Urban Change and Impacts in the Decade of the 2000s</vt:lpstr>
      <vt:lpstr>PowerPoint Presentation</vt:lpstr>
      <vt:lpstr>Multi-Source Land Imaging (MuSLI) Landsat-Sentinel Team under LCLUC</vt:lpstr>
      <vt:lpstr>MuSLI Science Team: 40+ members </vt:lpstr>
      <vt:lpstr>General Issues</vt:lpstr>
      <vt:lpstr>Current Prospects:  Sentinel-2 - Landsat Fusion</vt:lpstr>
      <vt:lpstr>PowerPoint Presentation</vt:lpstr>
      <vt:lpstr>PowerPoint Presentation</vt:lpstr>
      <vt:lpstr>TRIBUTE TO EO-1</vt:lpstr>
      <vt:lpstr>EO-1 Launch 11/21/2000</vt:lpstr>
      <vt:lpstr>EO-1 Legacy</vt:lpstr>
      <vt:lpstr>Near-Term Plans</vt:lpstr>
      <vt:lpstr>Education and Outreach</vt:lpstr>
      <vt:lpstr>receiving the 'Outstanding Contributions in Remote Sensing Award' from the Remote Sensing Specialty Group of the Association of American Geographers</vt:lpstr>
      <vt:lpstr>PowerPoint Presentation</vt:lpstr>
      <vt:lpstr>PowerPoint Presentation</vt:lpstr>
      <vt:lpstr>Coordinated Efforts on Capacity Building Activities</vt:lpstr>
      <vt:lpstr>Thanks go to</vt:lpstr>
      <vt:lpstr>PowerPoint Presentation</vt:lpstr>
    </vt:vector>
  </TitlesOfParts>
  <Company>LM ES&amp;S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NASA's Land-Cover/Land Use Change Program</dc:title>
  <dc:creator>LMIT ODIN</dc:creator>
  <cp:lastModifiedBy>Microsoft Office User</cp:lastModifiedBy>
  <cp:revision>314</cp:revision>
  <dcterms:created xsi:type="dcterms:W3CDTF">2011-03-03T23:15:00Z</dcterms:created>
  <dcterms:modified xsi:type="dcterms:W3CDTF">2017-04-12T11:52:54Z</dcterms:modified>
</cp:coreProperties>
</file>