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31" r:id="rId3"/>
    <p:sldId id="368" r:id="rId4"/>
    <p:sldId id="391" r:id="rId5"/>
    <p:sldId id="390" r:id="rId6"/>
    <p:sldId id="393" r:id="rId7"/>
    <p:sldId id="339" r:id="rId8"/>
    <p:sldId id="384" r:id="rId9"/>
    <p:sldId id="395" r:id="rId10"/>
    <p:sldId id="399" r:id="rId11"/>
    <p:sldId id="296" r:id="rId12"/>
    <p:sldId id="286" r:id="rId13"/>
    <p:sldId id="421" r:id="rId14"/>
    <p:sldId id="382" r:id="rId15"/>
    <p:sldId id="351" r:id="rId16"/>
    <p:sldId id="416" r:id="rId17"/>
    <p:sldId id="417" r:id="rId18"/>
    <p:sldId id="418" r:id="rId19"/>
    <p:sldId id="410" r:id="rId20"/>
    <p:sldId id="337" r:id="rId21"/>
    <p:sldId id="422" r:id="rId22"/>
    <p:sldId id="424" r:id="rId23"/>
    <p:sldId id="406" r:id="rId24"/>
    <p:sldId id="405" r:id="rId25"/>
    <p:sldId id="326" r:id="rId26"/>
    <p:sldId id="425" r:id="rId27"/>
    <p:sldId id="402" r:id="rId28"/>
    <p:sldId id="412" r:id="rId29"/>
    <p:sldId id="403" r:id="rId30"/>
    <p:sldId id="419" r:id="rId31"/>
    <p:sldId id="42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24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282" y="-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6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F9097-7A9C-46FB-8E2C-1EE57AA0771F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D2B2-F39B-49D8-8B13-5C56EA6C1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1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A7086-4575-45CC-B532-917B552F0D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1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4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0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97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1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46F28-68F6-43E5-885C-37AC92D9D99C}" type="datetimeFigureOut">
              <a:rPr lang="en-US" smtClean="0"/>
              <a:t>4/12/2017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23FD7-B47D-403E-B0DA-838EF6BD3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7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2047" y="311190"/>
            <a:ext cx="7135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Downscaling IPCC </a:t>
            </a:r>
            <a:r>
              <a:rPr lang="en-US" sz="2400" b="1" dirty="0" smtClean="0"/>
              <a:t>Land Use Scenarios </a:t>
            </a:r>
            <a:r>
              <a:rPr lang="en-US" sz="2400" b="1" dirty="0"/>
              <a:t>for </a:t>
            </a:r>
            <a:r>
              <a:rPr lang="en-US" sz="2400" b="1" dirty="0" smtClean="0"/>
              <a:t>Global Change Adaptation in Mountains</a:t>
            </a:r>
            <a:endParaRPr lang="en-US" sz="2400" b="1" dirty="0"/>
          </a:p>
          <a:p>
            <a:pPr algn="ctr"/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701642" y="1420543"/>
            <a:ext cx="5750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Andrew </a:t>
            </a:r>
            <a:r>
              <a:rPr lang="en-US" b="1" dirty="0">
                <a:solidFill>
                  <a:srgbClr val="0070C0"/>
                </a:solidFill>
              </a:rPr>
              <a:t>Hansen, Montana State University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Katrina </a:t>
            </a:r>
            <a:r>
              <a:rPr lang="en-US" b="1" dirty="0" err="1" smtClean="0">
                <a:solidFill>
                  <a:srgbClr val="0070C0"/>
                </a:solidFill>
              </a:rPr>
              <a:t>Mullan</a:t>
            </a:r>
            <a:r>
              <a:rPr lang="en-US" b="1" dirty="0">
                <a:solidFill>
                  <a:srgbClr val="0070C0"/>
                </a:solidFill>
              </a:rPr>
              <a:t>, University of Montana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Scott Powell, Montana State University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Dave Theobald, Conservation Science Partners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0927" y="5615852"/>
            <a:ext cx="527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NASA LCLUC </a:t>
            </a:r>
            <a:r>
              <a:rPr lang="en-US" b="1" dirty="0" smtClean="0"/>
              <a:t>Annual Meeting</a:t>
            </a:r>
            <a:endParaRPr lang="en-US" b="1" dirty="0"/>
          </a:p>
          <a:p>
            <a:pPr algn="ctr"/>
            <a:r>
              <a:rPr lang="en-US" b="1" dirty="0" smtClean="0"/>
              <a:t>April 2017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3" y="5950583"/>
            <a:ext cx="867458" cy="719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971" y="6070949"/>
            <a:ext cx="1130609" cy="529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02" y="6036043"/>
            <a:ext cx="1616452" cy="650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5" y="5951858"/>
            <a:ext cx="1002363" cy="831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12745" b="15781"/>
          <a:stretch/>
        </p:blipFill>
        <p:spPr>
          <a:xfrm>
            <a:off x="4782344" y="3030185"/>
            <a:ext cx="1810630" cy="20916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4266" y="3030186"/>
            <a:ext cx="1998279" cy="20916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2773" y="3043515"/>
            <a:ext cx="1903256" cy="20865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9051" r="33000" b="15799"/>
          <a:stretch/>
        </p:blipFill>
        <p:spPr>
          <a:xfrm>
            <a:off x="481719" y="3022652"/>
            <a:ext cx="1835218" cy="209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Samples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64710" y="1047129"/>
          <a:ext cx="7886699" cy="1857625"/>
        </p:xfrm>
        <a:graphic>
          <a:graphicData uri="http://schemas.openxmlformats.org/drawingml/2006/table">
            <a:tbl>
              <a:tblPr firstRow="1" firstCol="1" bandRow="1"/>
              <a:tblGrid>
                <a:gridCol w="666118"/>
                <a:gridCol w="709067"/>
                <a:gridCol w="529350"/>
                <a:gridCol w="572299"/>
                <a:gridCol w="521871"/>
                <a:gridCol w="521284"/>
                <a:gridCol w="572299"/>
                <a:gridCol w="572299"/>
                <a:gridCol w="521284"/>
                <a:gridCol w="521284"/>
                <a:gridCol w="572299"/>
                <a:gridCol w="572299"/>
                <a:gridCol w="521284"/>
                <a:gridCol w="513662"/>
              </a:tblGrid>
              <a:tr h="168875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Night light density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Natural amenities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Climate 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Climate 2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Climate 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New west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Old west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New west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Old west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New west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Old west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Urban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High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Trans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 &lt;20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Rural &gt;20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High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Low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328" marR="633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11709" y="2909823"/>
            <a:ext cx="6503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</a:rPr>
              <a:t>Total plots specified: 618		plots completed: 181</a:t>
            </a:r>
            <a:endParaRPr lang="en-US" sz="1400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4" t="18406" r="31410" b="13913"/>
          <a:stretch/>
        </p:blipFill>
        <p:spPr>
          <a:xfrm>
            <a:off x="2845602" y="3349487"/>
            <a:ext cx="3651260" cy="350851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20268" y="5586019"/>
            <a:ext cx="1674077" cy="400404"/>
            <a:chOff x="1031132" y="5772733"/>
            <a:chExt cx="1577213" cy="369332"/>
          </a:xfrm>
        </p:grpSpPr>
        <p:sp>
          <p:nvSpPr>
            <p:cNvPr id="9" name="Rectangle 8"/>
            <p:cNvSpPr/>
            <p:nvPr/>
          </p:nvSpPr>
          <p:spPr>
            <a:xfrm>
              <a:off x="1031132" y="5772733"/>
              <a:ext cx="157721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94175" y="5772733"/>
              <a:ext cx="1414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Stratified random sample</a:t>
              </a:r>
            </a:p>
            <a:p>
              <a:r>
                <a:rPr lang="en-US" sz="900" b="1" dirty="0"/>
                <a:t>Selected sample plots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162914" y="6000385"/>
              <a:ext cx="54792" cy="5421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flipH="1">
              <a:off x="1167450" y="5863700"/>
              <a:ext cx="45719" cy="4571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90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Sampling Scheme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30782" y="0"/>
            <a:ext cx="305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Google Earth Imagery:</a:t>
            </a:r>
          </a:p>
          <a:p>
            <a:pPr algn="ctr"/>
            <a:r>
              <a:rPr lang="en-US" sz="1400" b="1" dirty="0" smtClean="0"/>
              <a:t>1990</a:t>
            </a:r>
            <a:r>
              <a:rPr lang="en-US" sz="1400" b="1" dirty="0"/>
              <a:t>, 2000, 2010,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6506"/>
          <a:stretch/>
        </p:blipFill>
        <p:spPr>
          <a:xfrm>
            <a:off x="179462" y="1104341"/>
            <a:ext cx="8879080" cy="538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2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Strata</a:t>
            </a:r>
            <a:endParaRPr lang="en-US" sz="16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556749"/>
              </p:ext>
            </p:extLst>
          </p:nvPr>
        </p:nvGraphicFramePr>
        <p:xfrm>
          <a:off x="1854437" y="1679318"/>
          <a:ext cx="5623134" cy="22682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8682"/>
                <a:gridCol w="2357226"/>
                <a:gridCol w="2357226"/>
              </a:tblGrid>
              <a:tr h="939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Level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Criterion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Source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  <a:tr h="3346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County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Rural/Urban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US Census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County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New West / Traditional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US Census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  <a:tr h="3346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County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Weather Preference Index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Egan and Mullin 2016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  <a:tr h="5022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Plot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Natural Amenity Index 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This study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  <a:tr h="40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effectLst/>
                        </a:rPr>
                        <a:t>Plot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effectLst/>
                        </a:rPr>
                        <a:t>Night light density in 1992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DMSP/OLS</a:t>
                      </a:r>
                      <a:endParaRPr lang="en-US" sz="1600" b="1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1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007551" y="2809442"/>
            <a:ext cx="1657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Winkler et al. 2007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717" y="658890"/>
            <a:ext cx="26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Traditional / New </a:t>
            </a:r>
            <a:r>
              <a:rPr lang="en-US" b="1" dirty="0"/>
              <a:t>West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 Design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Strata – County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7" t="12806" r="30355" b="11468"/>
          <a:stretch/>
        </p:blipFill>
        <p:spPr>
          <a:xfrm>
            <a:off x="271742" y="1139583"/>
            <a:ext cx="3786910" cy="3709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13064" r="30926" b="12458"/>
          <a:stretch/>
        </p:blipFill>
        <p:spPr>
          <a:xfrm>
            <a:off x="5895788" y="3568291"/>
            <a:ext cx="2974714" cy="290585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174243"/>
              </p:ext>
            </p:extLst>
          </p:nvPr>
        </p:nvGraphicFramePr>
        <p:xfrm>
          <a:off x="4806805" y="1136867"/>
          <a:ext cx="3858077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905396"/>
                <a:gridCol w="952681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Variable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Factor Score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Bachelor's degree or higher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0.85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Housing over $200K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Employment in extractive industry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-0.59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Employment in FIRE (e.g. finance) industry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0.81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Employment in tourism industry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Moved from a different state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0.64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Living in a metro area 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Housing units in seasonal use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0.33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44674" y="3339402"/>
            <a:ext cx="136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Strata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8326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44457" y="728755"/>
            <a:ext cx="268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Natural Amenities Index</a:t>
            </a:r>
          </a:p>
        </p:txBody>
      </p:sp>
      <p:sp>
        <p:nvSpPr>
          <p:cNvPr id="7" name="Rectangle 6"/>
          <p:cNvSpPr/>
          <p:nvPr/>
        </p:nvSpPr>
        <p:spPr>
          <a:xfrm>
            <a:off x="6260522" y="4499038"/>
            <a:ext cx="1392965" cy="1418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 Design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Strata – 90-m Scale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914" t="38161" r="88407" b="44301"/>
          <a:stretch/>
        </p:blipFill>
        <p:spPr>
          <a:xfrm>
            <a:off x="1828053" y="3426945"/>
            <a:ext cx="1204547" cy="1521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t="13468" r="30539" b="12458"/>
          <a:stretch/>
        </p:blipFill>
        <p:spPr>
          <a:xfrm>
            <a:off x="390336" y="1024407"/>
            <a:ext cx="4765443" cy="459018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701344" y="4187444"/>
            <a:ext cx="0" cy="651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13738" r="30851" b="12458"/>
          <a:stretch/>
        </p:blipFill>
        <p:spPr>
          <a:xfrm>
            <a:off x="6260522" y="3988126"/>
            <a:ext cx="2677602" cy="2592449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647196"/>
              </p:ext>
            </p:extLst>
          </p:nvPr>
        </p:nvGraphicFramePr>
        <p:xfrm>
          <a:off x="5796897" y="1024407"/>
          <a:ext cx="2905396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2905396"/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Variable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Topographic Complexity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Forest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1400" b="1" baseline="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Nonforest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Complexity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Public Land Proximity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Coast Proximity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Surface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Water Proximity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28529" y="2307782"/>
            <a:ext cx="2996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Index based on the sum </a:t>
            </a:r>
            <a:r>
              <a:rPr lang="en-US" sz="1200" b="1" dirty="0"/>
              <a:t>of the standardized values </a:t>
            </a:r>
            <a:r>
              <a:rPr lang="en-US" sz="1200" b="1" dirty="0" smtClean="0"/>
              <a:t>for each variable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01047" y="3735810"/>
            <a:ext cx="136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Strata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4702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318387"/>
              </p:ext>
            </p:extLst>
          </p:nvPr>
        </p:nvGraphicFramePr>
        <p:xfrm>
          <a:off x="991313" y="799439"/>
          <a:ext cx="7195558" cy="570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8100"/>
                <a:gridCol w="4657458"/>
              </a:tblGrid>
              <a:tr h="1189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Category 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Variable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3568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Existing development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Travel time to: urban, services, airport; Access to sewer; Homes/infrastructure in specified radius; Proportion of land use types (wildland, ag, NR) in radius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2378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Policy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Urban growth boundary; State subdivision; County policies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Conservation easement; CRP eligibility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35682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Traditional natural resources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Soil type; lithology; Slope; landform; Irrigation access ;Distance to road; NPP ; Parcel size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237884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Harvestable timber stocks; Presence of mineral or fuel resources; Access to transportation / transmission infrastructure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4757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Old-west, new-west community character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In-migrants from out of state; In-migrants from met area; College educated; Extractive industry employment; Seasonal housing; FIRE industry employment; Tourism industry employment; Housing valued at $200,000 or more; Or factor analysis score that integrates them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3568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Other economic and social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Land value; Net returns on use; Employment rates; Sectoral employment; Income, poverty, inequality; Population (</a:t>
                      </a:r>
                      <a:r>
                        <a:rPr lang="en-US" sz="1000" b="1" dirty="0" err="1">
                          <a:effectLst/>
                        </a:rPr>
                        <a:t>total,rural</a:t>
                      </a:r>
                      <a:r>
                        <a:rPr lang="en-US" sz="1000" b="1" dirty="0">
                          <a:effectLst/>
                        </a:rPr>
                        <a:t>/urban); Age profile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14272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Natural Amenities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Viewshed</a:t>
                      </a:r>
                      <a:r>
                        <a:rPr lang="en-US" sz="1000" b="1" dirty="0">
                          <a:effectLst/>
                        </a:rPr>
                        <a:t> (10 km radius)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Topographic variation (Shannon diversity of landform classes); Forest/</a:t>
                      </a:r>
                      <a:r>
                        <a:rPr lang="en-US" sz="1000" b="1" dirty="0" err="1">
                          <a:effectLst/>
                        </a:rPr>
                        <a:t>nonforest</a:t>
                      </a:r>
                      <a:r>
                        <a:rPr lang="en-US" sz="1000" b="1" dirty="0">
                          <a:effectLst/>
                        </a:rPr>
                        <a:t> edge density; Water/land edge density; Open space (ag, rural, wildland classes)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 Commuting distance (100 km)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Topographic variation (Shannon diversity of landform classes); Forest/</a:t>
                      </a:r>
                      <a:r>
                        <a:rPr lang="en-US" sz="1000" b="1" dirty="0" err="1">
                          <a:effectLst/>
                        </a:rPr>
                        <a:t>nonforest</a:t>
                      </a:r>
                      <a:r>
                        <a:rPr lang="en-US" sz="1000" b="1" dirty="0">
                          <a:effectLst/>
                        </a:rPr>
                        <a:t> edge density; Water/land edge density; Proportion of area </a:t>
                      </a:r>
                      <a:r>
                        <a:rPr lang="en-US" sz="1000" b="1" dirty="0" err="1">
                          <a:effectLst/>
                        </a:rPr>
                        <a:t>in:Water</a:t>
                      </a:r>
                      <a:r>
                        <a:rPr lang="en-US" sz="1000" b="1" dirty="0">
                          <a:effectLst/>
                        </a:rPr>
                        <a:t>, Open space, Forest,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Public land by type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Beyond commuting distance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Travel time to: surface </a:t>
                      </a:r>
                      <a:r>
                        <a:rPr lang="en-US" sz="1000" b="1" dirty="0" err="1">
                          <a:effectLst/>
                        </a:rPr>
                        <a:t>water,public</a:t>
                      </a:r>
                      <a:r>
                        <a:rPr lang="en-US" sz="1000" b="1" dirty="0">
                          <a:effectLst/>
                        </a:rPr>
                        <a:t> land by type, recreational amenity (ski area, river, beach, scenic byway)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8325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Dis-amenities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Property/neighborhood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Fire </a:t>
                      </a:r>
                      <a:r>
                        <a:rPr lang="en-US" sz="1000" b="1" dirty="0" err="1">
                          <a:effectLst/>
                        </a:rPr>
                        <a:t>risk,Flood</a:t>
                      </a:r>
                      <a:r>
                        <a:rPr lang="en-US" sz="1000" b="1" dirty="0">
                          <a:effectLst/>
                        </a:rPr>
                        <a:t> risk’ Landslide risk, Soundscape quality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Exurban development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</a:rPr>
                        <a:t>Viewshed</a:t>
                      </a:r>
                      <a:endParaRPr lang="en-US" sz="1000" b="1" dirty="0">
                        <a:effectLst/>
                      </a:endParaRP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Fire history, Air quality, Water quality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Commuting distance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Traffic levels and congestion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  <a:tr h="2378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Climate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Reference period climate (1950-1980); 9 Weather Preference Index variables; 19 BIOCLIM variables; Change in Climate (1980-present)</a:t>
                      </a:r>
                      <a:endParaRPr lang="en-US" sz="1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840" marR="4184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Predictors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46666" y="15436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Results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Census Tract: Change in Housing Density 1990-2010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827" y="862254"/>
            <a:ext cx="4616854" cy="2995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27" y="3929388"/>
            <a:ext cx="4616853" cy="27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1" y="960336"/>
            <a:ext cx="8884143" cy="573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6666" y="15436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Results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Census Tract: Change in Housing Density 1990-2010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31" y="1484490"/>
            <a:ext cx="7932638" cy="4810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6666" y="15436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Results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Census Tract: Change in Housing Density 1990-2010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747598" y="1033934"/>
            <a:ext cx="2034806" cy="12698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Insight from econometric modeling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Screen Shot 2017-03-27 at 7.21.0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6" y="2782621"/>
            <a:ext cx="1834266" cy="1218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7-03-27 at 7.21.32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5" y="4264883"/>
            <a:ext cx="1834267" cy="12259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Screen Shot 2017-03-27 at 7.22.0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34" y="2985815"/>
            <a:ext cx="2291215" cy="1533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 rot="16200000">
            <a:off x="-1134636" y="3733618"/>
            <a:ext cx="3243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Housing density (refined blocks)</a:t>
            </a:r>
          </a:p>
          <a:p>
            <a:r>
              <a:rPr lang="en-US" b="1" dirty="0" smtClean="0"/>
              <a:t>	2000	2010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93567" y="2034668"/>
            <a:ext cx="2117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Land use classes</a:t>
            </a:r>
          </a:p>
          <a:p>
            <a:pPr algn="ctr"/>
            <a:r>
              <a:rPr lang="en-US" b="1" dirty="0" smtClean="0"/>
              <a:t>2040, 2080 for</a:t>
            </a:r>
          </a:p>
          <a:p>
            <a:pPr algn="ctr"/>
            <a:r>
              <a:rPr lang="en-US" b="1" dirty="0" smtClean="0"/>
              <a:t>SRES/SSPs scenarios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3855" y="2339484"/>
            <a:ext cx="25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Spatially Explicit Regional Growth Model</a:t>
            </a:r>
            <a:endParaRPr lang="en-US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3131581" y="2985815"/>
            <a:ext cx="2410019" cy="33635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3"/>
            <a:endCxn id="31" idx="1"/>
          </p:cNvCxnSpPr>
          <p:nvPr/>
        </p:nvCxnSpPr>
        <p:spPr>
          <a:xfrm>
            <a:off x="2644522" y="3391745"/>
            <a:ext cx="896499" cy="175833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3"/>
            <a:endCxn id="31" idx="1"/>
          </p:cNvCxnSpPr>
          <p:nvPr/>
        </p:nvCxnSpPr>
        <p:spPr>
          <a:xfrm>
            <a:off x="2644522" y="4877842"/>
            <a:ext cx="896499" cy="27223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27744" y="5859242"/>
            <a:ext cx="12784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Population </a:t>
            </a:r>
          </a:p>
          <a:p>
            <a:r>
              <a:rPr lang="en-US" b="1" dirty="0" smtClean="0"/>
              <a:t>projections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541021" y="4334368"/>
            <a:ext cx="148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541021" y="4826911"/>
            <a:ext cx="135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Transition </a:t>
            </a:r>
          </a:p>
          <a:p>
            <a:pPr algn="ctr"/>
            <a:r>
              <a:rPr lang="en-US" dirty="0" smtClean="0"/>
              <a:t>probabilities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284359" y="3427045"/>
            <a:ext cx="214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Compact v. sprawled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541021" y="5650485"/>
            <a:ext cx="1583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of growth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" idx="5"/>
          </p:cNvCxnSpPr>
          <p:nvPr/>
        </p:nvCxnSpPr>
        <p:spPr>
          <a:xfrm>
            <a:off x="2484414" y="2117833"/>
            <a:ext cx="903205" cy="143604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7" idx="3"/>
            <a:endCxn id="35" idx="1"/>
          </p:cNvCxnSpPr>
          <p:nvPr/>
        </p:nvCxnSpPr>
        <p:spPr>
          <a:xfrm flipV="1">
            <a:off x="2406236" y="5835151"/>
            <a:ext cx="1134785" cy="34725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541021" y="3057713"/>
            <a:ext cx="159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Household size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3" idx="5"/>
            <a:endCxn id="45" idx="1"/>
          </p:cNvCxnSpPr>
          <p:nvPr/>
        </p:nvCxnSpPr>
        <p:spPr>
          <a:xfrm>
            <a:off x="2484414" y="2117833"/>
            <a:ext cx="1056607" cy="112454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ight Arrow 52"/>
          <p:cNvSpPr/>
          <p:nvPr/>
        </p:nvSpPr>
        <p:spPr>
          <a:xfrm>
            <a:off x="5360252" y="3019668"/>
            <a:ext cx="1150980" cy="2524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Shot 2017-03-27 at 7.22.0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11" y="3406098"/>
            <a:ext cx="2291215" cy="1533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Right Arrow 53"/>
          <p:cNvSpPr/>
          <p:nvPr/>
        </p:nvSpPr>
        <p:spPr>
          <a:xfrm>
            <a:off x="5370896" y="3638035"/>
            <a:ext cx="951144" cy="281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>
            <a:off x="5360252" y="4281072"/>
            <a:ext cx="702083" cy="2843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7-03-27 at 7.22.0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33" y="3933686"/>
            <a:ext cx="2291215" cy="1533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" name="Oval 54"/>
          <p:cNvSpPr/>
          <p:nvPr/>
        </p:nvSpPr>
        <p:spPr>
          <a:xfrm>
            <a:off x="6273438" y="5972719"/>
            <a:ext cx="2034806" cy="753226"/>
          </a:xfrm>
          <a:prstGeom prst="ellipse">
            <a:avLst/>
          </a:prstGeom>
          <a:solidFill>
            <a:srgbClr val="FFFFA0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Vulnerability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assessment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56" name="Straight Arrow Connector 55"/>
          <p:cNvCxnSpPr>
            <a:stCxn id="10" idx="2"/>
            <a:endCxn id="55" idx="0"/>
          </p:cNvCxnSpPr>
          <p:nvPr/>
        </p:nvCxnSpPr>
        <p:spPr>
          <a:xfrm>
            <a:off x="7290841" y="5466905"/>
            <a:ext cx="0" cy="50581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230656" y="3809256"/>
            <a:ext cx="229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Context Dependencies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" idx="5"/>
          </p:cNvCxnSpPr>
          <p:nvPr/>
        </p:nvCxnSpPr>
        <p:spPr>
          <a:xfrm>
            <a:off x="2484414" y="2117833"/>
            <a:ext cx="799945" cy="1815853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2384" y="957128"/>
            <a:ext cx="8864884" cy="58367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568603" y="2051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Modeling LCLUC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Forecasting land uses</a:t>
            </a:r>
          </a:p>
        </p:txBody>
      </p:sp>
    </p:spTree>
    <p:extLst>
      <p:ext uri="{BB962C8B-B14F-4D97-AF65-F5344CB8AC3E}">
        <p14:creationId xmlns:p14="http://schemas.microsoft.com/office/powerpoint/2010/main" val="350785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Land Use in Mountains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7138" y="930624"/>
            <a:ext cx="3510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Mountain landscapes: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High importance for conservation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Land use constrained by topography, soil, climate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Technology now allows pursuit of natural amenities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Now face rapid population growth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/>
              <a:t>Conservation planning requires credible projections of future </a:t>
            </a:r>
            <a:r>
              <a:rPr lang="en-US" sz="1400" b="1" dirty="0" smtClean="0"/>
              <a:t>LCLUC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2" y="2645083"/>
            <a:ext cx="2614815" cy="1743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2" y="448491"/>
            <a:ext cx="2602459" cy="1741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644" t="15220" r="973" b="9451"/>
          <a:stretch/>
        </p:blipFill>
        <p:spPr>
          <a:xfrm>
            <a:off x="3407072" y="3257778"/>
            <a:ext cx="4608980" cy="3600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23735"/>
          <a:stretch/>
        </p:blipFill>
        <p:spPr>
          <a:xfrm>
            <a:off x="6559037" y="68807"/>
            <a:ext cx="2405501" cy="1452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194"/>
          <a:stretch/>
        </p:blipFill>
        <p:spPr>
          <a:xfrm>
            <a:off x="6559037" y="1595588"/>
            <a:ext cx="2412241" cy="161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21" y="4848648"/>
            <a:ext cx="2602459" cy="19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7"/>
          <a:stretch/>
        </p:blipFill>
        <p:spPr>
          <a:xfrm>
            <a:off x="2761436" y="12172"/>
            <a:ext cx="6032186" cy="6802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04370" y="205644"/>
            <a:ext cx="2392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A Framework for Sustaining Wildlands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642" y="2154454"/>
            <a:ext cx="2187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Greater </a:t>
            </a:r>
            <a:r>
              <a:rPr lang="en-US" b="1" dirty="0" err="1" smtClean="0"/>
              <a:t>Wildland</a:t>
            </a:r>
            <a:r>
              <a:rPr lang="en-US" b="1" dirty="0" smtClean="0"/>
              <a:t> Ecosystems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460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323" y="1037874"/>
            <a:ext cx="24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Modification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13690" y="859676"/>
            <a:ext cx="3230310" cy="67389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 smtClean="0"/>
              <a:t>Based on land use type, intensity, and footprint for NLCD types, housing density, energy production, railways, roads, traffic, utility lines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7657253" y="294603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Theobald </a:t>
            </a:r>
            <a:r>
              <a:rPr lang="en-US" sz="1400" b="1" dirty="0" smtClean="0"/>
              <a:t>2013</a:t>
            </a:r>
            <a:endParaRPr lang="en-US" sz="1400" b="1" dirty="0"/>
          </a:p>
        </p:txBody>
      </p:sp>
      <p:pic>
        <p:nvPicPr>
          <p:cNvPr id="12" name="Picture 11" descr="HMv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 r="29098" b="46367"/>
          <a:stretch/>
        </p:blipFill>
        <p:spPr>
          <a:xfrm>
            <a:off x="181403" y="1761914"/>
            <a:ext cx="8379686" cy="45593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08866" y="5418389"/>
            <a:ext cx="159919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Green - Low</a:t>
            </a:r>
          </a:p>
          <a:p>
            <a:r>
              <a:rPr lang="en-US" sz="1400" b="1" dirty="0" smtClean="0"/>
              <a:t>Yellow - Moderate </a:t>
            </a:r>
            <a:endParaRPr lang="en-US" sz="1400" b="1" dirty="0" smtClean="0"/>
          </a:p>
          <a:p>
            <a:r>
              <a:rPr lang="en-US" sz="1400" b="1" dirty="0" smtClean="0"/>
              <a:t>Dark Red - High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2220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4323" y="1037874"/>
            <a:ext cx="24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Human Modification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13690" y="859676"/>
            <a:ext cx="3230310" cy="67389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 smtClean="0"/>
              <a:t>Based on land use type, intensity, and footprint for NLCD types, housing density, energy production, railways, roads, traffic, utility lines</a:t>
            </a:r>
            <a:endParaRPr lang="en-US" sz="1200" b="1" dirty="0"/>
          </a:p>
        </p:txBody>
      </p:sp>
      <p:sp>
        <p:nvSpPr>
          <p:cNvPr id="2" name="Rectangle 1"/>
          <p:cNvSpPr/>
          <p:nvPr/>
        </p:nvSpPr>
        <p:spPr>
          <a:xfrm>
            <a:off x="7657253" y="294603"/>
            <a:ext cx="128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Theobald </a:t>
            </a:r>
            <a:r>
              <a:rPr lang="en-US" sz="1400" b="1" dirty="0" smtClean="0"/>
              <a:t>2013</a:t>
            </a:r>
            <a:endParaRPr lang="en-US" sz="1400" b="1" dirty="0"/>
          </a:p>
        </p:txBody>
      </p:sp>
      <p:pic>
        <p:nvPicPr>
          <p:cNvPr id="9" name="Picture 8" descr="HMv18_lt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1" r="29160" b="46404"/>
          <a:stretch/>
        </p:blipFill>
        <p:spPr>
          <a:xfrm>
            <a:off x="96206" y="1674206"/>
            <a:ext cx="7927041" cy="4060439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516821" y="6014631"/>
            <a:ext cx="2172488" cy="41290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dirty="0" smtClean="0"/>
              <a:t>Human modification &lt; 0.1</a:t>
            </a:r>
          </a:p>
        </p:txBody>
      </p:sp>
    </p:spTree>
    <p:extLst>
      <p:ext uri="{BB962C8B-B14F-4D97-AF65-F5344CB8AC3E}">
        <p14:creationId xmlns:p14="http://schemas.microsoft.com/office/powerpoint/2010/main" val="41745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95" y="1564874"/>
            <a:ext cx="6449435" cy="51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4543" y="1195542"/>
            <a:ext cx="526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Connectivity among </a:t>
            </a:r>
            <a:r>
              <a:rPr lang="en-US" b="1" dirty="0" smtClean="0"/>
              <a:t>Wildlands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632976" y="5264942"/>
            <a:ext cx="3714134" cy="40698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b="1" dirty="0" smtClean="0"/>
              <a:t>Darker green – more central in connectivity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02885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21F907C0-4FFF-4375-88D9-7825041EED88" descr="BAA8161F-3C3A-4F27-9E90-8E9F7F8AFF41@hs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9" y="1229344"/>
            <a:ext cx="7665577" cy="505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2454" y="727307"/>
            <a:ext cx="3052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Greater </a:t>
            </a:r>
            <a:r>
              <a:rPr lang="en-US" b="1" dirty="0" err="1" smtClean="0"/>
              <a:t>Wildland</a:t>
            </a:r>
            <a:r>
              <a:rPr lang="en-US" b="1" dirty="0" smtClean="0"/>
              <a:t> Ecosystems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54011" y="6521853"/>
            <a:ext cx="4381685" cy="336147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 smtClean="0"/>
              <a:t>Data from: USGS Protected Areas Database v1.4; Theobald 2013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2454861" y="5374365"/>
            <a:ext cx="25828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 smtClean="0"/>
              <a:t>Dark green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Protected areas </a:t>
            </a:r>
          </a:p>
          <a:p>
            <a:pPr lvl="1"/>
            <a:r>
              <a:rPr lang="en-US" sz="1000" b="1" dirty="0" smtClean="0"/>
              <a:t>(status 1 &amp; 2, &gt;100,000 acres)</a:t>
            </a:r>
          </a:p>
          <a:p>
            <a:r>
              <a:rPr lang="en-US" sz="1400" b="1" dirty="0" smtClean="0"/>
              <a:t>Light green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Wildlands</a:t>
            </a:r>
          </a:p>
          <a:p>
            <a:pPr lvl="1"/>
            <a:r>
              <a:rPr lang="en-US" sz="1000" b="1" dirty="0" smtClean="0"/>
              <a:t>(low human modification)</a:t>
            </a:r>
            <a:endParaRPr lang="en-US" sz="1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615597" y="4559561"/>
            <a:ext cx="858511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Greater Yellowstone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29801" y="2701690"/>
            <a:ext cx="712973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/>
              <a:t>Selway</a:t>
            </a:r>
            <a:r>
              <a:rPr lang="en-US" sz="1000" b="1" dirty="0" smtClean="0"/>
              <a:t> - Bitterroot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113010" y="1446174"/>
            <a:ext cx="569944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Crown</a:t>
            </a:r>
            <a:endParaRPr lang="en-US" sz="1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391736" y="1400832"/>
            <a:ext cx="6970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North Cascades</a:t>
            </a:r>
            <a:endParaRPr lang="en-US" sz="1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694728" y="4159451"/>
            <a:ext cx="697008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Oregon Cascades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9579" y="2420451"/>
            <a:ext cx="618645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Olympic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87829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4757" r="19202" b="2436"/>
          <a:stretch/>
        </p:blipFill>
        <p:spPr>
          <a:xfrm rot="21152357">
            <a:off x="5796441" y="1832972"/>
            <a:ext cx="2811849" cy="4002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9" b="77837"/>
          <a:stretch/>
        </p:blipFill>
        <p:spPr>
          <a:xfrm>
            <a:off x="7491759" y="1155074"/>
            <a:ext cx="1483240" cy="1024569"/>
          </a:xfrm>
          <a:prstGeom prst="rect">
            <a:avLst/>
          </a:prstGeom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2122969" y="4865467"/>
            <a:ext cx="12573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900" b="1" dirty="0">
                <a:latin typeface="Arial" charset="0"/>
              </a:rPr>
              <a:t>Gallatin Valley 2010</a:t>
            </a:r>
            <a:endParaRPr lang="en-US" sz="13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75" y="2331357"/>
            <a:ext cx="1917037" cy="14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637790" y="5349825"/>
            <a:ext cx="1529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900" b="1" dirty="0">
                <a:latin typeface="Arial" panose="020B0604020202020204" pitchFamily="34" charset="0"/>
              </a:rPr>
              <a:t>Hansen and Phillips 2016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2751621" y="1686986"/>
            <a:ext cx="3804047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b="1" dirty="0"/>
              <a:t>GYE Developed Area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8223"/>
              </p:ext>
            </p:extLst>
          </p:nvPr>
        </p:nvGraphicFramePr>
        <p:xfrm>
          <a:off x="167578" y="2331356"/>
          <a:ext cx="3161766" cy="3474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2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19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75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Habitat Type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Proportion Overlaying Land Use Development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Private Lands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All Lands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Aspen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56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27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Riparian habitat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89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57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Sage/grassland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68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39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Upland woody deciduous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63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32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Douglas fir forest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25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Subalpine coniferous forest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50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Bird hot spots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65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Irreplaceable areas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Pronghorn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66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51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Moose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64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44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Grizzly bear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61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13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Elk winter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56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323" y="1037874"/>
            <a:ext cx="316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Fragmentation within GWEs</a:t>
            </a:r>
          </a:p>
        </p:txBody>
      </p:sp>
    </p:spTree>
    <p:extLst>
      <p:ext uri="{BB962C8B-B14F-4D97-AF65-F5344CB8AC3E}">
        <p14:creationId xmlns:p14="http://schemas.microsoft.com/office/powerpoint/2010/main" val="1650070966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DAFF573-BC82-4DE9-8987-7CB0FA2EBE88" descr="F428C225-DFFB-49D6-9AC0-9FB59C377104@hs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52" y="1564874"/>
            <a:ext cx="7510329" cy="484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44543" y="1195542"/>
            <a:ext cx="526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Connectivity among Greater </a:t>
            </a:r>
            <a:r>
              <a:rPr lang="en-US" b="1" dirty="0" err="1" smtClean="0"/>
              <a:t>Wildland</a:t>
            </a:r>
            <a:r>
              <a:rPr lang="en-US" b="1" dirty="0" smtClean="0"/>
              <a:t> Ecosystems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Conservation Vulnerability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Wildland Fragmentation and Connectivity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44544" y="5526871"/>
            <a:ext cx="2601820" cy="472278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="1" dirty="0" smtClean="0"/>
              <a:t>Yellow – high	          Orange - moderate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200" b="1" dirty="0" smtClean="0"/>
              <a:t>Red/Purple – low     Blue – very 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626" t="16682" r="3738" b="16402"/>
          <a:stretch/>
        </p:blipFill>
        <p:spPr>
          <a:xfrm>
            <a:off x="7238087" y="94549"/>
            <a:ext cx="1743542" cy="12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632976" y="94549"/>
            <a:ext cx="575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Next Steps</a:t>
            </a:r>
            <a:endParaRPr lang="en-US" sz="2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1262474" y="946798"/>
            <a:ext cx="6714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Project </a:t>
            </a:r>
            <a:r>
              <a:rPr lang="en-US" sz="1400" b="1" dirty="0"/>
              <a:t>LCLUC under IPCC scenarios across western mountain landscapes </a:t>
            </a:r>
            <a:r>
              <a:rPr lang="en-US" sz="1400" b="1" dirty="0" smtClean="0"/>
              <a:t>enhance </a:t>
            </a:r>
            <a:r>
              <a:rPr lang="en-US" sz="1400" b="1" dirty="0"/>
              <a:t>vulnerability assessments of biodiversity to future global change.</a:t>
            </a:r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44" y="1600004"/>
            <a:ext cx="6159307" cy="50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1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4150" y="1938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Outcomes</a:t>
            </a:r>
            <a:endParaRPr lang="en-US" sz="2400" b="1" dirty="0"/>
          </a:p>
          <a:p>
            <a:pPr algn="ctr"/>
            <a:r>
              <a:rPr lang="en-US" sz="1600" b="1" dirty="0">
                <a:solidFill>
                  <a:srgbClr val="0070C0"/>
                </a:solidFill>
              </a:rPr>
              <a:t>Sustainable Mountain Landscapes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7138" y="930624"/>
            <a:ext cx="3510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We hope the results help provide for sustainable mountain landscapes in the NW US and the approach be applied more broadly. </a:t>
            </a:r>
            <a:endParaRPr lang="en-US" sz="1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2" y="2645083"/>
            <a:ext cx="2614815" cy="1743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2" y="448491"/>
            <a:ext cx="2602459" cy="1741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644" t="15220" r="973" b="9451"/>
          <a:stretch/>
        </p:blipFill>
        <p:spPr>
          <a:xfrm>
            <a:off x="3407072" y="3257778"/>
            <a:ext cx="4608980" cy="3600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23735"/>
          <a:stretch/>
        </p:blipFill>
        <p:spPr>
          <a:xfrm>
            <a:off x="6559037" y="68807"/>
            <a:ext cx="2405501" cy="1452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194"/>
          <a:stretch/>
        </p:blipFill>
        <p:spPr>
          <a:xfrm>
            <a:off x="6559037" y="1595588"/>
            <a:ext cx="2412241" cy="1616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921" y="4848648"/>
            <a:ext cx="2602459" cy="19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82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4000" y="83403"/>
            <a:ext cx="632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 smtClean="0">
                <a:latin typeface="+mn-lt"/>
              </a:rPr>
              <a:t>Acknowledgements</a:t>
            </a:r>
            <a:endParaRPr lang="en-US" sz="24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067" y="876505"/>
            <a:ext cx="63555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NASA Land Cover Land Use Change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NASA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Applied Sciences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NSF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EPSCoR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Track-I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North Central Climate Sciences Center 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33" y="3537247"/>
            <a:ext cx="44958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6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Goal and Objectives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262474" y="946798"/>
            <a:ext cx="6714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Project </a:t>
            </a:r>
            <a:r>
              <a:rPr lang="en-US" sz="1400" b="1" dirty="0"/>
              <a:t>LCLUC under IPCC scenarios across western mountain landscapes </a:t>
            </a:r>
            <a:r>
              <a:rPr lang="en-US" sz="1400" b="1" dirty="0" smtClean="0"/>
              <a:t>to enhance </a:t>
            </a:r>
            <a:r>
              <a:rPr lang="en-US" sz="1400" b="1" dirty="0"/>
              <a:t>vulnerability assessments of </a:t>
            </a:r>
            <a:r>
              <a:rPr lang="en-US" sz="1400" b="1" dirty="0" smtClean="0"/>
              <a:t>biodiversity.</a:t>
            </a:r>
            <a:endParaRPr lang="en-US" sz="1400" b="1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744" y="1600004"/>
            <a:ext cx="6159307" cy="508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4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29" y="1394888"/>
            <a:ext cx="4717371" cy="5481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888"/>
            <a:ext cx="4875526" cy="5481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3720" y="707164"/>
            <a:ext cx="2161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GRIDCODE 422288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4152" y="716586"/>
            <a:ext cx="2075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STRAT 2302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3397" y="109573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5898" y="108776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2010</a:t>
            </a:r>
          </a:p>
        </p:txBody>
      </p:sp>
      <p:sp>
        <p:nvSpPr>
          <p:cNvPr id="12" name="Left Arrow 11"/>
          <p:cNvSpPr/>
          <p:nvPr/>
        </p:nvSpPr>
        <p:spPr>
          <a:xfrm rot="-6780000">
            <a:off x="1585000" y="4117361"/>
            <a:ext cx="1759117" cy="26391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88832" y="1564804"/>
          <a:ext cx="3424561" cy="1905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018"/>
                <a:gridCol w="1284543"/>
              </a:tblGrid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Subplot Unique ID: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2302062</a:t>
                      </a: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7625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primary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9 = Local Road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000" b="1" baseline="0" smtClean="0">
                          <a:solidFill>
                            <a:schemeClr val="tx1"/>
                          </a:solidFill>
                        </a:rPr>
                        <a:t>990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secondary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34 = No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tertiary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34 = No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homes per subplot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0 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land use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7 = Natural Cover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land cover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43 = Mixed Forest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buffer primary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9 = Local Road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buffer secondary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11 = Transportation – 4WD Road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1990 buffer tertiary land use indicator 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34 = No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Left Arrow 15"/>
          <p:cNvSpPr/>
          <p:nvPr/>
        </p:nvSpPr>
        <p:spPr>
          <a:xfrm rot="-6780000">
            <a:off x="5958037" y="4080037"/>
            <a:ext cx="1759117" cy="26391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5036904" y="1547698"/>
          <a:ext cx="3496820" cy="2210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323"/>
                <a:gridCol w="1446497"/>
              </a:tblGrid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Subplot  Unique ID: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2302062</a:t>
                      </a: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  <a:tr h="17623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primary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4 = Residential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secondary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9 = Local Road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tertiary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14 = Driveway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homes per subplot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land use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3 = RRD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land cover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smtClean="0">
                          <a:solidFill>
                            <a:schemeClr val="tx1"/>
                          </a:solidFill>
                        </a:rPr>
                        <a:t>43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= Mixed Forest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buffer primary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4 = Residential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76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buffer secondary land use indicator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9 = Local Road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5260"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2010 buffer tertiary land use indicator 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</a:rPr>
                        <a:t>14 = Driveway</a:t>
                      </a:r>
                      <a:endParaRPr lang="en-US" sz="1000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22860" marR="22860" marT="11430" marB="114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Sampling Scheme</a:t>
            </a:r>
            <a:endParaRPr lang="en-US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46666" y="15436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Design</a:t>
            </a:r>
            <a:endParaRPr lang="en-US" sz="2400" b="1" dirty="0"/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Hypothesis Testing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8" y="1268182"/>
            <a:ext cx="8789538" cy="392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94063"/>
              </p:ext>
            </p:extLst>
          </p:nvPr>
        </p:nvGraphicFramePr>
        <p:xfrm>
          <a:off x="1491394" y="1845893"/>
          <a:ext cx="6033332" cy="4592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2446"/>
                <a:gridCol w="2042445"/>
                <a:gridCol w="1948441"/>
              </a:tblGrid>
              <a:tr h="4563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Land</a:t>
                      </a:r>
                      <a:r>
                        <a:rPr lang="en-US" sz="1600" baseline="0" dirty="0" smtClean="0">
                          <a:effectLst/>
                        </a:rPr>
                        <a:t> Use Classes of Interest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Traditional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source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Source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Added by this project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53699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Urban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Landsat NLCD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 Census</a:t>
                      </a: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5127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Suburban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Landsat NLCD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 Census</a:t>
                      </a: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692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RRD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Google Earth </a:t>
                      </a: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sample based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SERGoM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 wall</a:t>
                      </a:r>
                      <a:r>
                        <a:rPr lang="en-US" sz="10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to wall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Informed by US census block data</a:t>
                      </a:r>
                      <a:endParaRPr lang="en-US" sz="10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5174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Agriculture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smtClean="0">
                          <a:effectLst/>
                        </a:rPr>
                        <a:t>crops / pasture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Landsat</a:t>
                      </a:r>
                      <a:r>
                        <a:rPr lang="en-US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NLCD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Informed by NRI</a:t>
                      </a: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50410" marR="50410" marT="0" marB="0"/>
                </a:tc>
              </a:tr>
              <a:tr h="4563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Agriculture</a:t>
                      </a:r>
                      <a:r>
                        <a:rPr lang="en-US" sz="1600" dirty="0">
                          <a:effectLst/>
                        </a:rPr>
                        <a:t>: </a:t>
                      </a:r>
                      <a:r>
                        <a:rPr lang="en-US" sz="1600" dirty="0" smtClean="0">
                          <a:effectLst/>
                        </a:rPr>
                        <a:t>grazing / other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Landsat NLCD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692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Natural </a:t>
                      </a:r>
                      <a:r>
                        <a:rPr lang="en-US" sz="1600" dirty="0">
                          <a:effectLst/>
                        </a:rPr>
                        <a:t>Resource Extraction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Landsat </a:t>
                      </a:r>
                      <a:r>
                        <a:rPr lang="en-US" sz="1400" b="1" dirty="0" err="1" smtClean="0">
                          <a:effectLst/>
                        </a:rPr>
                        <a:t>LandTrendr</a:t>
                      </a:r>
                      <a:endParaRPr lang="en-US" sz="1400" b="1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</a:rPr>
                        <a:t>Sample based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</a:tr>
              <a:tr h="5925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Wildland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Land Allocation</a:t>
                      </a:r>
                    </a:p>
                  </a:txBody>
                  <a:tcPr marL="50410" marR="5041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Human Modification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Derived from multiple sources</a:t>
                      </a:r>
                    </a:p>
                  </a:txBody>
                  <a:tcPr marL="50410" marR="5041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Challenges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33" t="28667" r="14250" b="24263"/>
          <a:stretch/>
        </p:blipFill>
        <p:spPr>
          <a:xfrm>
            <a:off x="6332689" y="120186"/>
            <a:ext cx="2660529" cy="15975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7148" y="1409927"/>
            <a:ext cx="2999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Mapping Fine-scale Land Uses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641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Challenges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6" name="Picture 5" descr="Screen Shot 2017-03-27 at 9.16.2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4" b="73392"/>
          <a:stretch/>
        </p:blipFill>
        <p:spPr>
          <a:xfrm>
            <a:off x="470018" y="1774715"/>
            <a:ext cx="8203962" cy="4665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022" y="5381473"/>
            <a:ext cx="159050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Dark Red: &gt;50% gain</a:t>
            </a:r>
          </a:p>
          <a:p>
            <a:r>
              <a:rPr lang="en-US" sz="1200" b="1" dirty="0" smtClean="0"/>
              <a:t>Red: 5-50% gain</a:t>
            </a:r>
          </a:p>
          <a:p>
            <a:r>
              <a:rPr lang="en-US" sz="1200" b="1" dirty="0" smtClean="0"/>
              <a:t>Grey: -5-5%</a:t>
            </a:r>
          </a:p>
          <a:p>
            <a:r>
              <a:rPr lang="en-US" sz="1200" b="1" dirty="0" smtClean="0"/>
              <a:t>Blue: -5- -50% loss</a:t>
            </a:r>
          </a:p>
          <a:p>
            <a:r>
              <a:rPr lang="en-US" sz="1200" b="1" dirty="0" smtClean="0"/>
              <a:t>Dark Blue: &gt; -50% loss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70018" y="1231430"/>
            <a:ext cx="607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Modeling LCLUC at the fine spatial scales at which it occurs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08060" y="1989230"/>
            <a:ext cx="280685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Housing Density Change 1990-2010</a:t>
            </a:r>
          </a:p>
        </p:txBody>
      </p:sp>
    </p:spTree>
    <p:extLst>
      <p:ext uri="{BB962C8B-B14F-4D97-AF65-F5344CB8AC3E}">
        <p14:creationId xmlns:p14="http://schemas.microsoft.com/office/powerpoint/2010/main" val="66850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16245" y="1043790"/>
            <a:ext cx="4783630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/>
              <a:t>Hypothesized Drivers </a:t>
            </a:r>
            <a:r>
              <a:rPr lang="en-US" sz="1400" b="1" u="sng" dirty="0"/>
              <a:t>of Land Use Change </a:t>
            </a:r>
          </a:p>
          <a:p>
            <a:pPr lvl="1"/>
            <a:r>
              <a:rPr lang="en-US" sz="1400" b="1" dirty="0"/>
              <a:t>Natural Resources </a:t>
            </a:r>
            <a:r>
              <a:rPr lang="en-US" sz="1200" b="1" dirty="0"/>
              <a:t>(</a:t>
            </a:r>
            <a:r>
              <a:rPr lang="en-US" sz="1200" b="1" dirty="0" err="1"/>
              <a:t>Boserup</a:t>
            </a:r>
            <a:r>
              <a:rPr lang="en-US" sz="1200" b="1" dirty="0"/>
              <a:t> et al. 1965, Huston 2005) </a:t>
            </a:r>
          </a:p>
          <a:p>
            <a:pPr lvl="2"/>
            <a:r>
              <a:rPr lang="en-US" sz="1400" b="1" dirty="0"/>
              <a:t>Soils, minerals, forage, timber</a:t>
            </a:r>
          </a:p>
          <a:p>
            <a:pPr lvl="1"/>
            <a:endParaRPr lang="en-US" sz="1400" b="1" dirty="0"/>
          </a:p>
          <a:p>
            <a:pPr lvl="1"/>
            <a:r>
              <a:rPr lang="en-US" sz="1400" b="1" dirty="0"/>
              <a:t>Urban proximity </a:t>
            </a:r>
            <a:r>
              <a:rPr lang="en-US" sz="1200" b="1" dirty="0"/>
              <a:t>(Von </a:t>
            </a:r>
            <a:r>
              <a:rPr lang="en-US" sz="1200" b="1" dirty="0" err="1" smtClean="0"/>
              <a:t>Thünen</a:t>
            </a:r>
            <a:r>
              <a:rPr lang="en-US" sz="1200" b="1" dirty="0" smtClean="0"/>
              <a:t> </a:t>
            </a:r>
            <a:r>
              <a:rPr lang="en-US" sz="1200" b="1" dirty="0"/>
              <a:t>1826, Ricardo 1891)</a:t>
            </a:r>
          </a:p>
          <a:p>
            <a:pPr lvl="2"/>
            <a:r>
              <a:rPr lang="en-US" sz="1400" b="1" dirty="0"/>
              <a:t>Markets, services, infrastructure</a:t>
            </a:r>
          </a:p>
          <a:p>
            <a:pPr lvl="1"/>
            <a:endParaRPr lang="en-US" sz="1400" b="1" dirty="0"/>
          </a:p>
          <a:p>
            <a:pPr lvl="1"/>
            <a:r>
              <a:rPr lang="en-US" sz="1400" b="1" dirty="0"/>
              <a:t>Natural Amenities </a:t>
            </a:r>
            <a:r>
              <a:rPr lang="en-US" sz="1200" b="1" dirty="0"/>
              <a:t>(</a:t>
            </a:r>
            <a:r>
              <a:rPr lang="en-US" sz="1200" b="1" dirty="0" err="1"/>
              <a:t>Fuguitt</a:t>
            </a:r>
            <a:r>
              <a:rPr lang="en-US" sz="1200" b="1" dirty="0"/>
              <a:t> &amp; Beale 1996, </a:t>
            </a:r>
            <a:r>
              <a:rPr lang="en-US" sz="1200" b="1" dirty="0" err="1"/>
              <a:t>McGranahan</a:t>
            </a:r>
            <a:r>
              <a:rPr lang="en-US" sz="1200" b="1" dirty="0"/>
              <a:t> 1999)</a:t>
            </a:r>
          </a:p>
          <a:p>
            <a:pPr lvl="2"/>
            <a:r>
              <a:rPr lang="en-US" sz="1400" b="1" dirty="0"/>
              <a:t>Scenery, wildlife, recreation, solitude</a:t>
            </a:r>
          </a:p>
          <a:p>
            <a:pPr lvl="1"/>
            <a:endParaRPr lang="en-US" sz="1400" b="1" dirty="0"/>
          </a:p>
          <a:p>
            <a:pPr lvl="1"/>
            <a:r>
              <a:rPr lang="en-US" sz="1400" b="1" dirty="0"/>
              <a:t>Climate </a:t>
            </a:r>
            <a:r>
              <a:rPr lang="en-US" sz="1200" b="1" dirty="0"/>
              <a:t>(Egan and Mullin 2016)</a:t>
            </a:r>
          </a:p>
          <a:p>
            <a:pPr lvl="2"/>
            <a:r>
              <a:rPr lang="en-US" sz="1400" b="1" dirty="0"/>
              <a:t>Weather Preference </a:t>
            </a:r>
            <a:r>
              <a:rPr lang="en-US" sz="1400" b="1" dirty="0" smtClean="0"/>
              <a:t>Index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32976" y="94549"/>
            <a:ext cx="575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Introduction</a:t>
            </a:r>
          </a:p>
          <a:p>
            <a:pPr algn="ctr"/>
            <a:r>
              <a:rPr lang="en-US" sz="1600" b="1" dirty="0" smtClean="0">
                <a:solidFill>
                  <a:srgbClr val="0070C0"/>
                </a:solidFill>
              </a:rPr>
              <a:t>Challenge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4693" y="3962801"/>
            <a:ext cx="710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Context </a:t>
            </a:r>
            <a:r>
              <a:rPr lang="en-US" sz="1600" b="1" u="sng" dirty="0" smtClean="0"/>
              <a:t>Dependency</a:t>
            </a:r>
            <a:endParaRPr lang="en-US" sz="1600" b="1" u="sng" dirty="0"/>
          </a:p>
          <a:p>
            <a:pPr algn="ctr"/>
            <a:r>
              <a:rPr lang="en-US" sz="1600" b="1" dirty="0" smtClean="0"/>
              <a:t>The influence of a given driver is dependent on the condition of other drivers?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4601" y="4694378"/>
            <a:ext cx="67682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u="sng" dirty="0" smtClean="0"/>
              <a:t>Hypotheses</a:t>
            </a:r>
            <a:endParaRPr lang="en-US" sz="1400" b="1" u="sng" dirty="0"/>
          </a:p>
          <a:p>
            <a:r>
              <a:rPr lang="en-US" sz="1400" b="1" dirty="0"/>
              <a:t>1. Conditional on urban proximity and community type, NAs will increase the probability of exurban development.</a:t>
            </a:r>
          </a:p>
          <a:p>
            <a:pPr marL="342900" indent="-342900">
              <a:buAutoNum type="arabicPeriod"/>
            </a:pPr>
            <a:endParaRPr lang="en-US" sz="1400" b="1" dirty="0"/>
          </a:p>
          <a:p>
            <a:r>
              <a:rPr lang="en-US" sz="1400" b="1" dirty="0"/>
              <a:t>2. Maintenance of private land in a wildland condition is likely in locations with low resource value that are remote from urban centers.</a:t>
            </a:r>
          </a:p>
          <a:p>
            <a:endParaRPr lang="en-US" sz="1400" b="1" dirty="0"/>
          </a:p>
          <a:p>
            <a:r>
              <a:rPr lang="en-US" sz="1400" b="1" dirty="0"/>
              <a:t>3. Less extreme climate will increase the probability of both agricultural and residential land conversion.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546"/>
            <a:ext cx="6076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Understanding drivers of LCLUC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384469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6" y="107700"/>
            <a:ext cx="2479360" cy="97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5" descr="Wolf-black YEL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 r="8664"/>
          <a:stretch/>
        </p:blipFill>
        <p:spPr bwMode="auto">
          <a:xfrm>
            <a:off x="51276" y="2074984"/>
            <a:ext cx="1604693" cy="139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438" y="2949487"/>
            <a:ext cx="1903584" cy="1126857"/>
          </a:xfrm>
          <a:prstGeom prst="rect">
            <a:avLst/>
          </a:prstGeom>
        </p:spPr>
      </p:pic>
      <p:pic>
        <p:nvPicPr>
          <p:cNvPr id="11" name="Picture 2" descr="http://d1njyp8tsu122i.cloudfront.net/wp-content/uploads/yellowstone-bear-grizzly-bp-read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6441" r="45213" b="8698"/>
          <a:stretch>
            <a:fillRect/>
          </a:stretch>
        </p:blipFill>
        <p:spPr bwMode="auto">
          <a:xfrm>
            <a:off x="142538" y="4841809"/>
            <a:ext cx="1529200" cy="159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438" y="1671980"/>
            <a:ext cx="1859240" cy="903453"/>
          </a:xfrm>
          <a:prstGeom prst="rect">
            <a:avLst/>
          </a:prstGeom>
        </p:spPr>
      </p:pic>
      <p:pic>
        <p:nvPicPr>
          <p:cNvPr id="15" name="Picture 2" descr="http://www.westernwolves.org/images/rancher_catt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573" y="93870"/>
            <a:ext cx="2203501" cy="98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507" y="4378710"/>
            <a:ext cx="1607344" cy="20788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32976" y="94549"/>
            <a:ext cx="575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Study Area</a:t>
            </a:r>
            <a:endParaRPr lang="en-US" sz="24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12898" r="33537" b="12609"/>
          <a:stretch/>
        </p:blipFill>
        <p:spPr>
          <a:xfrm>
            <a:off x="1781683" y="1133985"/>
            <a:ext cx="5355246" cy="54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1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0906" y="697937"/>
            <a:ext cx="324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Population </a:t>
            </a:r>
            <a:r>
              <a:rPr lang="en-US" sz="1600" b="1" dirty="0" smtClean="0"/>
              <a:t>Change </a:t>
            </a:r>
            <a:r>
              <a:rPr lang="en-US" sz="1600" b="1" dirty="0"/>
              <a:t>2000-2010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2976" y="94549"/>
            <a:ext cx="575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 Area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14243" r="24945" b="14394"/>
          <a:stretch/>
        </p:blipFill>
        <p:spPr>
          <a:xfrm>
            <a:off x="1632976" y="1003891"/>
            <a:ext cx="6079789" cy="5880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7543" y="4386216"/>
            <a:ext cx="1495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Percent Change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1521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8603" y="20519"/>
            <a:ext cx="5750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Topics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99" y="1400725"/>
            <a:ext cx="7480440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8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3315</TotalTime>
  <Words>1515</Words>
  <Application>Microsoft Office PowerPoint</Application>
  <PresentationFormat>On-screen Show (4:3)</PresentationFormat>
  <Paragraphs>489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Hansen, Andrew</dc:creator>
  <cp:lastModifiedBy>Andy Hansen</cp:lastModifiedBy>
  <cp:revision>207</cp:revision>
  <dcterms:created xsi:type="dcterms:W3CDTF">2017-03-02T15:08:24Z</dcterms:created>
  <dcterms:modified xsi:type="dcterms:W3CDTF">2017-04-12T15:47:02Z</dcterms:modified>
</cp:coreProperties>
</file>