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9" r:id="rId3"/>
    <p:sldId id="2622" r:id="rId4"/>
    <p:sldId id="257"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6"/>
  </p:normalViewPr>
  <p:slideViewPr>
    <p:cSldViewPr snapToGrid="0">
      <p:cViewPr varScale="1">
        <p:scale>
          <a:sx n="83" d="100"/>
          <a:sy n="83" d="100"/>
        </p:scale>
        <p:origin x="64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C5997-4C89-4E6F-BD12-749E3C651B3F}"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AD5A2-F277-4356-9C74-18B789F5E2FA}" type="slidenum">
              <a:rPr lang="en-US" smtClean="0"/>
              <a:t>‹#›</a:t>
            </a:fld>
            <a:endParaRPr lang="en-US"/>
          </a:p>
        </p:txBody>
      </p:sp>
    </p:spTree>
    <p:extLst>
      <p:ext uri="{BB962C8B-B14F-4D97-AF65-F5344CB8AC3E}">
        <p14:creationId xmlns:p14="http://schemas.microsoft.com/office/powerpoint/2010/main" val="3020474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B57531-6B48-4406-9C63-5F78FDAC0BA9}" type="slidenum">
              <a:rPr lang="en-US" smtClean="0"/>
              <a:t>2</a:t>
            </a:fld>
            <a:endParaRPr lang="en-US"/>
          </a:p>
        </p:txBody>
      </p:sp>
    </p:spTree>
    <p:extLst>
      <p:ext uri="{BB962C8B-B14F-4D97-AF65-F5344CB8AC3E}">
        <p14:creationId xmlns:p14="http://schemas.microsoft.com/office/powerpoint/2010/main" val="1430477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harnesses the long term record of big data from both biophysical components and social actors, coupled machine learning tools for processing and analyzing these data, to dramatically increase the scale and scope of social-environmental analysis (Governance: </a:t>
            </a:r>
            <a:r>
              <a:rPr lang="en-US" sz="1200" dirty="0"/>
              <a:t>Incentive, Coordination, Capacity;  </a:t>
            </a:r>
            <a:r>
              <a:rPr lang="en-US" sz="1800" b="1" dirty="0"/>
              <a:t>Community response </a:t>
            </a:r>
            <a:r>
              <a:rPr lang="en-US" sz="1200" dirty="0"/>
              <a:t>Zoning, growth, housing arrangement  Building materials; </a:t>
            </a:r>
            <a:r>
              <a:rPr lang="en-US" sz="1200" dirty="0" err="1"/>
              <a:t>denfensile</a:t>
            </a:r>
            <a:r>
              <a:rPr lang="en-US" sz="1200" dirty="0"/>
              <a:t> space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Learning from past: Existing studies of wildfire/environmental governance largely rely on surveys and other subjective measures. </a:t>
            </a:r>
            <a:endParaRPr lang="en-US" dirty="0"/>
          </a:p>
        </p:txBody>
      </p:sp>
      <p:sp>
        <p:nvSpPr>
          <p:cNvPr id="4" name="Slide Number Placeholder 3"/>
          <p:cNvSpPr>
            <a:spLocks noGrp="1"/>
          </p:cNvSpPr>
          <p:nvPr>
            <p:ph type="sldNum" sz="quarter" idx="5"/>
          </p:nvPr>
        </p:nvSpPr>
        <p:spPr/>
        <p:txBody>
          <a:bodyPr/>
          <a:lstStyle/>
          <a:p>
            <a:fld id="{5A63ACA9-1DBA-D443-890B-0A2BAB1DF830}" type="slidenum">
              <a:rPr lang="en-US" smtClean="0"/>
              <a:t>3</a:t>
            </a:fld>
            <a:endParaRPr lang="en-US"/>
          </a:p>
        </p:txBody>
      </p:sp>
    </p:spTree>
    <p:extLst>
      <p:ext uri="{BB962C8B-B14F-4D97-AF65-F5344CB8AC3E}">
        <p14:creationId xmlns:p14="http://schemas.microsoft.com/office/powerpoint/2010/main" val="389576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478CA-51E9-7B4E-553F-4B497B10E0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88C445-CA27-4518-4C26-E180C811F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F9D4CE-ABBC-0D6B-68BF-81C18BB49D29}"/>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5" name="Footer Placeholder 4">
            <a:extLst>
              <a:ext uri="{FF2B5EF4-FFF2-40B4-BE49-F238E27FC236}">
                <a16:creationId xmlns:a16="http://schemas.microsoft.com/office/drawing/2014/main" id="{2F9BB8F6-F03F-61A2-E181-3C36E7332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CF0E4D-4E93-B89D-2DBE-8C227B5D9D87}"/>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18361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70EC-2413-D55F-20CC-D2598D4AD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FE4A03-5751-65EB-D110-0936AB8A78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D4AA2-972D-88A6-F953-E3428AB3876F}"/>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5" name="Footer Placeholder 4">
            <a:extLst>
              <a:ext uri="{FF2B5EF4-FFF2-40B4-BE49-F238E27FC236}">
                <a16:creationId xmlns:a16="http://schemas.microsoft.com/office/drawing/2014/main" id="{601C4B56-3739-2A81-775A-3FA8F08A1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0CA4-84F4-603E-636A-6236A5B36EEC}"/>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4085950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64FEC9-4FCC-6420-5CA9-70F4B530F6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342F1B-ED61-AC2D-0B47-D9BC2B106F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69365-4D5C-CCBA-7308-33AB8FB5BB49}"/>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5" name="Footer Placeholder 4">
            <a:extLst>
              <a:ext uri="{FF2B5EF4-FFF2-40B4-BE49-F238E27FC236}">
                <a16:creationId xmlns:a16="http://schemas.microsoft.com/office/drawing/2014/main" id="{C76A3D72-204A-4F48-BE77-49674877C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CDCA0-293B-BF4A-6B2B-06BF441D43B6}"/>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347667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0ED0-5109-6D9D-CA8C-48C0659F0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EB2D9-1841-A051-1F70-9D3DAACD9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F8858-C28A-2051-A7BA-118389527F35}"/>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5" name="Footer Placeholder 4">
            <a:extLst>
              <a:ext uri="{FF2B5EF4-FFF2-40B4-BE49-F238E27FC236}">
                <a16:creationId xmlns:a16="http://schemas.microsoft.com/office/drawing/2014/main" id="{BFCF5147-E1E2-2AC8-9DA5-182684AAB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0510C-8F1B-CBC3-6927-EB6EC8960D06}"/>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3950152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2D6B-A5F8-CDAB-4C6F-C3C906FB91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548AAB-D528-9407-09FF-91DF021B22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0180B1-8A2F-41F0-92DD-A89CDED21946}"/>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5" name="Footer Placeholder 4">
            <a:extLst>
              <a:ext uri="{FF2B5EF4-FFF2-40B4-BE49-F238E27FC236}">
                <a16:creationId xmlns:a16="http://schemas.microsoft.com/office/drawing/2014/main" id="{FE1A7F8E-54EC-8F0E-8B66-50584F3FEC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82405-689B-82C7-C1BE-9C450837771F}"/>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406678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A1AE-BF24-4EF2-F2A8-8296045B5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EC4E36-2914-6FBE-7A81-B06658AF03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2C9126-4650-D28B-C7EF-6D4B8C141E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EB5D7F-5D84-5257-8C2B-7A2260762BA7}"/>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6" name="Footer Placeholder 5">
            <a:extLst>
              <a:ext uri="{FF2B5EF4-FFF2-40B4-BE49-F238E27FC236}">
                <a16:creationId xmlns:a16="http://schemas.microsoft.com/office/drawing/2014/main" id="{AE6EA041-0AEB-F212-F230-54AB41B73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9F061-9B3F-4E46-A653-6D104CEEDBA7}"/>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81443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7C3F-26A2-04BA-3F85-4CD974D376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2777AF-ADE7-BB38-1E8F-BD3C019CE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8D2A2D-B5B0-5601-66B0-BCDB226C8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1DA180-3670-9580-18D2-388D19E891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86A89-5D03-50C6-4F15-46A5F385A2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ADD3D-406F-D6DC-9906-11DF96009CEE}"/>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8" name="Footer Placeholder 7">
            <a:extLst>
              <a:ext uri="{FF2B5EF4-FFF2-40B4-BE49-F238E27FC236}">
                <a16:creationId xmlns:a16="http://schemas.microsoft.com/office/drawing/2014/main" id="{014C8B41-9774-7653-9FAF-EB80327BE1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8179AB-6454-E8A3-2EB6-E061698A0403}"/>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195333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0944-DCE2-E11F-57C6-872FAA2D63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CEA6F3-8D1D-6340-731A-17B8218ABAFA}"/>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4" name="Footer Placeholder 3">
            <a:extLst>
              <a:ext uri="{FF2B5EF4-FFF2-40B4-BE49-F238E27FC236}">
                <a16:creationId xmlns:a16="http://schemas.microsoft.com/office/drawing/2014/main" id="{6DD5BCFB-3A4E-B93E-26C3-E5687BE5C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17FEAE-3F0C-3AD3-670E-4D638E128D2C}"/>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53189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49F5A-1B9F-9C9C-8FC8-807B3788F4D9}"/>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3" name="Footer Placeholder 2">
            <a:extLst>
              <a:ext uri="{FF2B5EF4-FFF2-40B4-BE49-F238E27FC236}">
                <a16:creationId xmlns:a16="http://schemas.microsoft.com/office/drawing/2014/main" id="{82A7876A-DA2C-314B-30B0-8B1B22673B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255204-A613-18C1-DB62-5F115ADE1702}"/>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268803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4733F-CD73-9F16-1840-A2ABF3494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E4F86-DF32-9ED4-ACA3-18999AEFDF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F495D8-2691-360A-2322-D111CC6DC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5D712-8F63-572A-9016-DFD7C3937CA3}"/>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6" name="Footer Placeholder 5">
            <a:extLst>
              <a:ext uri="{FF2B5EF4-FFF2-40B4-BE49-F238E27FC236}">
                <a16:creationId xmlns:a16="http://schemas.microsoft.com/office/drawing/2014/main" id="{967E8C42-EEF3-4B05-B8C8-6B3A5D0D06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3E211F-FAFD-A006-65CB-5290B645354A}"/>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4139513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27A19-9FF2-D0FC-D70B-9ACF3F768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13856B-F0E2-4C24-9B26-CF5382583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0B1191-7DFB-3211-1E81-AE8540DE9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16CE9-92BB-E7B2-05E4-56C44B0117B3}"/>
              </a:ext>
            </a:extLst>
          </p:cNvPr>
          <p:cNvSpPr>
            <a:spLocks noGrp="1"/>
          </p:cNvSpPr>
          <p:nvPr>
            <p:ph type="dt" sz="half" idx="10"/>
          </p:nvPr>
        </p:nvSpPr>
        <p:spPr/>
        <p:txBody>
          <a:bodyPr/>
          <a:lstStyle/>
          <a:p>
            <a:fld id="{05A0DFD1-BE86-4E3B-BB8D-B26E05F6BA16}" type="datetimeFigureOut">
              <a:rPr lang="en-US" smtClean="0"/>
              <a:t>10/17/2022</a:t>
            </a:fld>
            <a:endParaRPr lang="en-US"/>
          </a:p>
        </p:txBody>
      </p:sp>
      <p:sp>
        <p:nvSpPr>
          <p:cNvPr id="6" name="Footer Placeholder 5">
            <a:extLst>
              <a:ext uri="{FF2B5EF4-FFF2-40B4-BE49-F238E27FC236}">
                <a16:creationId xmlns:a16="http://schemas.microsoft.com/office/drawing/2014/main" id="{42616C9F-E170-494B-E667-013D57FEB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31AA2F-F7C6-76A6-6FA1-EB096B3337A8}"/>
              </a:ext>
            </a:extLst>
          </p:cNvPr>
          <p:cNvSpPr>
            <a:spLocks noGrp="1"/>
          </p:cNvSpPr>
          <p:nvPr>
            <p:ph type="sldNum" sz="quarter" idx="12"/>
          </p:nvPr>
        </p:nvSpPr>
        <p:spPr/>
        <p:txBody>
          <a:bodyPr/>
          <a:lstStyle/>
          <a:p>
            <a:fld id="{1C20BDC0-2CE1-4273-A707-7486A2011A24}" type="slidenum">
              <a:rPr lang="en-US" smtClean="0"/>
              <a:t>‹#›</a:t>
            </a:fld>
            <a:endParaRPr lang="en-US"/>
          </a:p>
        </p:txBody>
      </p:sp>
    </p:spTree>
    <p:extLst>
      <p:ext uri="{BB962C8B-B14F-4D97-AF65-F5344CB8AC3E}">
        <p14:creationId xmlns:p14="http://schemas.microsoft.com/office/powerpoint/2010/main" val="147781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95687-99A8-5378-7D24-9E0D784A0F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F6FCC2-0A9C-701F-D9B8-C51C712532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D92B6-08AC-DF9D-0D55-E02F7055AF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0DFD1-BE86-4E3B-BB8D-B26E05F6BA16}" type="datetimeFigureOut">
              <a:rPr lang="en-US" smtClean="0"/>
              <a:t>10/17/2022</a:t>
            </a:fld>
            <a:endParaRPr lang="en-US"/>
          </a:p>
        </p:txBody>
      </p:sp>
      <p:sp>
        <p:nvSpPr>
          <p:cNvPr id="5" name="Footer Placeholder 4">
            <a:extLst>
              <a:ext uri="{FF2B5EF4-FFF2-40B4-BE49-F238E27FC236}">
                <a16:creationId xmlns:a16="http://schemas.microsoft.com/office/drawing/2014/main" id="{B3FDBE45-B294-97B6-351B-090AA69F58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995021-B65B-4DCC-1BD6-DD920FD05D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0BDC0-2CE1-4273-A707-7486A2011A24}" type="slidenum">
              <a:rPr lang="en-US" smtClean="0"/>
              <a:t>‹#›</a:t>
            </a:fld>
            <a:endParaRPr lang="en-US"/>
          </a:p>
        </p:txBody>
      </p:sp>
    </p:spTree>
    <p:extLst>
      <p:ext uri="{BB962C8B-B14F-4D97-AF65-F5344CB8AC3E}">
        <p14:creationId xmlns:p14="http://schemas.microsoft.com/office/powerpoint/2010/main" val="220341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tif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F9D66-9771-E73D-F66E-17907D47015E}"/>
              </a:ext>
            </a:extLst>
          </p:cNvPr>
          <p:cNvSpPr/>
          <p:nvPr/>
        </p:nvSpPr>
        <p:spPr>
          <a:xfrm>
            <a:off x="-9236" y="-27709"/>
            <a:ext cx="12201236" cy="789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4ECF50E-BCD9-F927-A465-F5A91953C5A8}"/>
              </a:ext>
            </a:extLst>
          </p:cNvPr>
          <p:cNvPicPr>
            <a:picLocks noChangeAspect="1"/>
          </p:cNvPicPr>
          <p:nvPr/>
        </p:nvPicPr>
        <p:blipFill>
          <a:blip r:embed="rId2"/>
          <a:stretch>
            <a:fillRect/>
          </a:stretch>
        </p:blipFill>
        <p:spPr>
          <a:xfrm>
            <a:off x="0" y="72346"/>
            <a:ext cx="1819564" cy="1314603"/>
          </a:xfrm>
          <a:prstGeom prst="ellipse">
            <a:avLst/>
          </a:prstGeom>
        </p:spPr>
      </p:pic>
      <p:sp>
        <p:nvSpPr>
          <p:cNvPr id="7" name="TextBox 6">
            <a:extLst>
              <a:ext uri="{FF2B5EF4-FFF2-40B4-BE49-F238E27FC236}">
                <a16:creationId xmlns:a16="http://schemas.microsoft.com/office/drawing/2014/main" id="{9E05E54A-08A7-5B43-CD46-68477FA00E57}"/>
              </a:ext>
            </a:extLst>
          </p:cNvPr>
          <p:cNvSpPr txBox="1"/>
          <p:nvPr/>
        </p:nvSpPr>
        <p:spPr>
          <a:xfrm>
            <a:off x="2236404" y="105358"/>
            <a:ext cx="1603772" cy="523220"/>
          </a:xfrm>
          <a:prstGeom prst="rect">
            <a:avLst/>
          </a:prstGeom>
          <a:noFill/>
        </p:spPr>
        <p:txBody>
          <a:bodyPr wrap="none" rtlCol="0">
            <a:spAutoFit/>
          </a:bodyPr>
          <a:lstStyle/>
          <a:p>
            <a:r>
              <a:rPr lang="en-US" sz="2800" b="1" dirty="0">
                <a:solidFill>
                  <a:srgbClr val="FFC000"/>
                </a:solidFill>
              </a:rPr>
              <a:t>Peilei Fan</a:t>
            </a:r>
          </a:p>
        </p:txBody>
      </p:sp>
      <p:sp>
        <p:nvSpPr>
          <p:cNvPr id="8" name="TextBox 7">
            <a:extLst>
              <a:ext uri="{FF2B5EF4-FFF2-40B4-BE49-F238E27FC236}">
                <a16:creationId xmlns:a16="http://schemas.microsoft.com/office/drawing/2014/main" id="{B9C96B6E-847A-C141-0210-25AA77164648}"/>
              </a:ext>
            </a:extLst>
          </p:cNvPr>
          <p:cNvSpPr txBox="1"/>
          <p:nvPr/>
        </p:nvSpPr>
        <p:spPr>
          <a:xfrm>
            <a:off x="6541724" y="187567"/>
            <a:ext cx="4595938" cy="461665"/>
          </a:xfrm>
          <a:prstGeom prst="rect">
            <a:avLst/>
          </a:prstGeom>
          <a:noFill/>
        </p:spPr>
        <p:txBody>
          <a:bodyPr wrap="none" rtlCol="0">
            <a:spAutoFit/>
          </a:bodyPr>
          <a:lstStyle/>
          <a:p>
            <a:r>
              <a:rPr lang="en-US" sz="2400" b="1" dirty="0">
                <a:solidFill>
                  <a:schemeClr val="bg2"/>
                </a:solidFill>
              </a:rPr>
              <a:t>Challenges in Urban LCLUC Science</a:t>
            </a:r>
          </a:p>
        </p:txBody>
      </p:sp>
      <p:sp>
        <p:nvSpPr>
          <p:cNvPr id="4" name="Content Placeholder 3">
            <a:extLst>
              <a:ext uri="{FF2B5EF4-FFF2-40B4-BE49-F238E27FC236}">
                <a16:creationId xmlns:a16="http://schemas.microsoft.com/office/drawing/2014/main" id="{FC150402-CFFB-3C46-A36A-0B521458873C}"/>
              </a:ext>
            </a:extLst>
          </p:cNvPr>
          <p:cNvSpPr>
            <a:spLocks noGrp="1"/>
          </p:cNvSpPr>
          <p:nvPr>
            <p:ph idx="1"/>
          </p:nvPr>
        </p:nvSpPr>
        <p:spPr/>
        <p:txBody>
          <a:bodyPr>
            <a:normAutofit fontScale="92500" lnSpcReduction="20000"/>
          </a:bodyPr>
          <a:lstStyle/>
          <a:p>
            <a:r>
              <a:rPr lang="en-US" altLang="zh-CN" dirty="0"/>
              <a:t>Urban</a:t>
            </a:r>
            <a:r>
              <a:rPr lang="zh-CN" altLang="en-US" dirty="0"/>
              <a:t> </a:t>
            </a:r>
            <a:r>
              <a:rPr lang="en-US" altLang="zh-CN" dirty="0"/>
              <a:t>as</a:t>
            </a:r>
            <a:r>
              <a:rPr lang="zh-CN" altLang="en-US" dirty="0"/>
              <a:t> </a:t>
            </a:r>
            <a:r>
              <a:rPr lang="en-US" altLang="zh-CN" dirty="0"/>
              <a:t>a</a:t>
            </a:r>
            <a:r>
              <a:rPr lang="zh-CN" altLang="en-US" dirty="0"/>
              <a:t> </a:t>
            </a:r>
            <a:r>
              <a:rPr lang="en-US" altLang="zh-CN" dirty="0"/>
              <a:t>focal</a:t>
            </a:r>
            <a:r>
              <a:rPr lang="zh-CN" altLang="en-US" dirty="0"/>
              <a:t> </a:t>
            </a:r>
            <a:r>
              <a:rPr lang="en-US" altLang="zh-CN" dirty="0"/>
              <a:t>point</a:t>
            </a:r>
            <a:r>
              <a:rPr lang="zh-CN" altLang="en-US" dirty="0"/>
              <a:t> </a:t>
            </a:r>
            <a:r>
              <a:rPr lang="en-US" altLang="zh-CN" dirty="0"/>
              <a:t>for</a:t>
            </a:r>
            <a:r>
              <a:rPr lang="zh-CN" altLang="en-US" dirty="0"/>
              <a:t> </a:t>
            </a:r>
            <a:r>
              <a:rPr lang="en-US" altLang="zh-CN" dirty="0"/>
              <a:t>human-environment</a:t>
            </a:r>
            <a:r>
              <a:rPr lang="zh-CN" altLang="en-US" dirty="0"/>
              <a:t> </a:t>
            </a:r>
            <a:r>
              <a:rPr lang="en-US" altLang="zh-CN"/>
              <a:t>interactions</a:t>
            </a:r>
            <a:endParaRPr lang="en-US"/>
          </a:p>
          <a:p>
            <a:r>
              <a:rPr lang="en-US"/>
              <a:t>Data</a:t>
            </a:r>
            <a:endParaRPr lang="en-US" dirty="0"/>
          </a:p>
          <a:p>
            <a:pPr lvl="1"/>
            <a:r>
              <a:rPr lang="en-US" altLang="zh-CN" dirty="0"/>
              <a:t>D</a:t>
            </a:r>
            <a:r>
              <a:rPr lang="en-US" dirty="0"/>
              <a:t>ifferent types of data</a:t>
            </a:r>
            <a:r>
              <a:rPr lang="en-US" altLang="zh-CN" dirty="0"/>
              <a:t>,</a:t>
            </a:r>
            <a:r>
              <a:rPr lang="zh-CN" altLang="en-US" dirty="0"/>
              <a:t> </a:t>
            </a:r>
            <a:r>
              <a:rPr lang="en-US" altLang="zh-CN" dirty="0"/>
              <a:t>mismatched</a:t>
            </a:r>
            <a:r>
              <a:rPr lang="zh-CN" altLang="en-US" dirty="0"/>
              <a:t> </a:t>
            </a:r>
            <a:r>
              <a:rPr lang="en-US" altLang="zh-CN" dirty="0"/>
              <a:t>resolutions</a:t>
            </a:r>
            <a:endParaRPr lang="en-US" dirty="0"/>
          </a:p>
          <a:p>
            <a:pPr lvl="2"/>
            <a:r>
              <a:rPr lang="en-US" dirty="0"/>
              <a:t>Moderate -&gt; High resolution: land use data </a:t>
            </a:r>
          </a:p>
          <a:p>
            <a:pPr lvl="2"/>
            <a:r>
              <a:rPr lang="en-US" dirty="0"/>
              <a:t>low resolution: Socioeconomic (GDP), demographic (population density), health (disease</a:t>
            </a:r>
            <a:r>
              <a:rPr lang="en-US" altLang="zh-CN" dirty="0"/>
              <a:t>)</a:t>
            </a:r>
            <a:endParaRPr lang="en-US" dirty="0"/>
          </a:p>
          <a:p>
            <a:pPr lvl="2"/>
            <a:r>
              <a:rPr lang="en-US" dirty="0"/>
              <a:t>Creative ways to </a:t>
            </a:r>
            <a:r>
              <a:rPr lang="en-US" altLang="zh-CN" dirty="0"/>
              <a:t>get</a:t>
            </a:r>
            <a:r>
              <a:rPr lang="zh-CN" altLang="en-US" dirty="0"/>
              <a:t> </a:t>
            </a:r>
            <a:r>
              <a:rPr lang="en-US" altLang="zh-CN" dirty="0"/>
              <a:t>data</a:t>
            </a:r>
            <a:r>
              <a:rPr lang="zh-CN" altLang="en-US" dirty="0"/>
              <a:t> </a:t>
            </a:r>
            <a:r>
              <a:rPr lang="en-US" altLang="zh-CN" dirty="0"/>
              <a:t>with</a:t>
            </a:r>
            <a:r>
              <a:rPr lang="zh-CN" altLang="en-US" dirty="0"/>
              <a:t> </a:t>
            </a:r>
            <a:r>
              <a:rPr lang="en-US" altLang="zh-CN" dirty="0"/>
              <a:t>ideal</a:t>
            </a:r>
            <a:r>
              <a:rPr lang="zh-CN" altLang="en-US" dirty="0"/>
              <a:t> </a:t>
            </a:r>
            <a:r>
              <a:rPr lang="en-US" dirty="0"/>
              <a:t>resolution </a:t>
            </a:r>
          </a:p>
          <a:p>
            <a:pPr lvl="1"/>
            <a:r>
              <a:rPr lang="en-US" dirty="0"/>
              <a:t>satellite imageries + new data sources </a:t>
            </a:r>
          </a:p>
          <a:p>
            <a:pPr lvl="2"/>
            <a:r>
              <a:rPr lang="en-US" dirty="0"/>
              <a:t>Google street image</a:t>
            </a:r>
          </a:p>
          <a:p>
            <a:pPr lvl="2"/>
            <a:r>
              <a:rPr lang="en-US" dirty="0"/>
              <a:t>Field data (drone, citizen science-crowd sourcing)</a:t>
            </a:r>
          </a:p>
          <a:p>
            <a:pPr lvl="2"/>
            <a:r>
              <a:rPr lang="en-US" dirty="0"/>
              <a:t>Fusion, validation,</a:t>
            </a:r>
            <a:r>
              <a:rPr lang="zh-CN" altLang="en-US" dirty="0"/>
              <a:t> </a:t>
            </a:r>
            <a:r>
              <a:rPr lang="en-US" altLang="zh-CN" dirty="0"/>
              <a:t>2D=&gt;3D</a:t>
            </a:r>
            <a:endParaRPr lang="en-US" dirty="0"/>
          </a:p>
          <a:p>
            <a:r>
              <a:rPr lang="en-US" dirty="0"/>
              <a:t>Integrated modeling</a:t>
            </a:r>
          </a:p>
          <a:p>
            <a:pPr lvl="1"/>
            <a:r>
              <a:rPr lang="en-US" dirty="0"/>
              <a:t>Machine learning to identify important environment variable that may be use to predict behavior</a:t>
            </a:r>
            <a:r>
              <a:rPr lang="zh-CN" altLang="en-US" dirty="0"/>
              <a:t> </a:t>
            </a:r>
            <a:r>
              <a:rPr lang="en-US" altLang="zh-CN" dirty="0"/>
              <a:t>in</a:t>
            </a:r>
            <a:r>
              <a:rPr lang="zh-CN" altLang="en-US" dirty="0"/>
              <a:t> </a:t>
            </a:r>
            <a:r>
              <a:rPr lang="en-US" altLang="zh-CN" dirty="0"/>
              <a:t>city</a:t>
            </a:r>
            <a:r>
              <a:rPr lang="zh-CN" altLang="en-US" dirty="0"/>
              <a:t> </a:t>
            </a:r>
            <a:r>
              <a:rPr lang="en-US" altLang="zh-CN" dirty="0"/>
              <a:t>environment</a:t>
            </a:r>
            <a:endParaRPr lang="en-US" dirty="0"/>
          </a:p>
          <a:p>
            <a:pPr lvl="1"/>
            <a:r>
              <a:rPr lang="en-US" dirty="0"/>
              <a:t>Input: urban built environment chars =&gt; output: health outcomes, crime, </a:t>
            </a:r>
            <a:r>
              <a:rPr lang="en-US" dirty="0" err="1"/>
              <a:t>etc</a:t>
            </a:r>
            <a:endParaRPr lang="en-US" dirty="0"/>
          </a:p>
        </p:txBody>
      </p:sp>
    </p:spTree>
    <p:extLst>
      <p:ext uri="{BB962C8B-B14F-4D97-AF65-F5344CB8AC3E}">
        <p14:creationId xmlns:p14="http://schemas.microsoft.com/office/powerpoint/2010/main" val="397493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F9D66-9771-E73D-F66E-17907D47015E}"/>
              </a:ext>
            </a:extLst>
          </p:cNvPr>
          <p:cNvSpPr/>
          <p:nvPr/>
        </p:nvSpPr>
        <p:spPr>
          <a:xfrm>
            <a:off x="-9236" y="-27709"/>
            <a:ext cx="12201236" cy="789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4ECF50E-BCD9-F927-A465-F5A91953C5A8}"/>
              </a:ext>
            </a:extLst>
          </p:cNvPr>
          <p:cNvPicPr>
            <a:picLocks noChangeAspect="1"/>
          </p:cNvPicPr>
          <p:nvPr/>
        </p:nvPicPr>
        <p:blipFill>
          <a:blip r:embed="rId3"/>
          <a:stretch>
            <a:fillRect/>
          </a:stretch>
        </p:blipFill>
        <p:spPr>
          <a:xfrm>
            <a:off x="0" y="72346"/>
            <a:ext cx="1819564" cy="1314603"/>
          </a:xfrm>
          <a:prstGeom prst="ellipse">
            <a:avLst/>
          </a:prstGeom>
        </p:spPr>
      </p:pic>
      <p:sp>
        <p:nvSpPr>
          <p:cNvPr id="7" name="TextBox 6">
            <a:extLst>
              <a:ext uri="{FF2B5EF4-FFF2-40B4-BE49-F238E27FC236}">
                <a16:creationId xmlns:a16="http://schemas.microsoft.com/office/drawing/2014/main" id="{9E05E54A-08A7-5B43-CD46-68477FA00E57}"/>
              </a:ext>
            </a:extLst>
          </p:cNvPr>
          <p:cNvSpPr txBox="1"/>
          <p:nvPr/>
        </p:nvSpPr>
        <p:spPr>
          <a:xfrm>
            <a:off x="2108922" y="91899"/>
            <a:ext cx="2071721" cy="523220"/>
          </a:xfrm>
          <a:prstGeom prst="rect">
            <a:avLst/>
          </a:prstGeom>
          <a:noFill/>
        </p:spPr>
        <p:txBody>
          <a:bodyPr wrap="none" rtlCol="0">
            <a:spAutoFit/>
          </a:bodyPr>
          <a:lstStyle/>
          <a:p>
            <a:r>
              <a:rPr lang="en-US" sz="2800" b="1" dirty="0">
                <a:solidFill>
                  <a:schemeClr val="accent4"/>
                </a:solidFill>
              </a:rPr>
              <a:t>Jody Vogeler</a:t>
            </a:r>
          </a:p>
        </p:txBody>
      </p:sp>
      <p:sp>
        <p:nvSpPr>
          <p:cNvPr id="8" name="TextBox 7">
            <a:extLst>
              <a:ext uri="{FF2B5EF4-FFF2-40B4-BE49-F238E27FC236}">
                <a16:creationId xmlns:a16="http://schemas.microsoft.com/office/drawing/2014/main" id="{B9C96B6E-847A-C141-0210-25AA77164648}"/>
              </a:ext>
            </a:extLst>
          </p:cNvPr>
          <p:cNvSpPr txBox="1"/>
          <p:nvPr/>
        </p:nvSpPr>
        <p:spPr>
          <a:xfrm>
            <a:off x="6541724" y="187567"/>
            <a:ext cx="4595938" cy="461665"/>
          </a:xfrm>
          <a:prstGeom prst="rect">
            <a:avLst/>
          </a:prstGeom>
          <a:noFill/>
        </p:spPr>
        <p:txBody>
          <a:bodyPr wrap="none" rtlCol="0">
            <a:spAutoFit/>
          </a:bodyPr>
          <a:lstStyle/>
          <a:p>
            <a:r>
              <a:rPr lang="en-US" sz="2400" b="1" dirty="0">
                <a:solidFill>
                  <a:schemeClr val="bg2"/>
                </a:solidFill>
              </a:rPr>
              <a:t>Challenges in Urban LCLUC Science</a:t>
            </a:r>
          </a:p>
        </p:txBody>
      </p:sp>
      <p:sp>
        <p:nvSpPr>
          <p:cNvPr id="3" name="TextBox 2"/>
          <p:cNvSpPr txBox="1"/>
          <p:nvPr/>
        </p:nvSpPr>
        <p:spPr>
          <a:xfrm>
            <a:off x="311838" y="1593134"/>
            <a:ext cx="5521499" cy="1384995"/>
          </a:xfrm>
          <a:prstGeom prst="rect">
            <a:avLst/>
          </a:prstGeom>
          <a:noFill/>
        </p:spPr>
        <p:txBody>
          <a:bodyPr wrap="square" rtlCol="0">
            <a:spAutoFit/>
          </a:bodyPr>
          <a:lstStyle/>
          <a:p>
            <a:pPr marL="228600" indent="-228600">
              <a:buAutoNum type="arabicParenR"/>
            </a:pPr>
            <a:r>
              <a:rPr lang="en-US" sz="1200" dirty="0"/>
              <a:t>A gap in geographic coverage of LMIC and the Global South; </a:t>
            </a:r>
          </a:p>
          <a:p>
            <a:pPr marL="228600" indent="-228600">
              <a:buAutoNum type="arabicParenR"/>
            </a:pPr>
            <a:r>
              <a:rPr lang="en-US" sz="1200" dirty="0"/>
              <a:t>Neglect of small-medium sized cities in favor of megacities (&gt;5 million population); </a:t>
            </a:r>
          </a:p>
          <a:p>
            <a:pPr marL="228600" indent="-228600">
              <a:buAutoNum type="arabicParenR"/>
            </a:pPr>
            <a:r>
              <a:rPr lang="en-US" sz="1200" dirty="0"/>
              <a:t>Limited temporal resolution in urban change mapping; </a:t>
            </a:r>
          </a:p>
          <a:p>
            <a:pPr marL="228600" indent="-228600">
              <a:buAutoNum type="arabicParenR"/>
            </a:pPr>
            <a:r>
              <a:rPr lang="en-US" sz="1200" dirty="0"/>
              <a:t>A failure to capture urban heterogeneity in structure and form by oversimplifying urban landscapes into a single class;</a:t>
            </a:r>
          </a:p>
          <a:p>
            <a:pPr marL="228600" indent="-228600">
              <a:buAutoNum type="arabicParenR"/>
            </a:pPr>
            <a:r>
              <a:rPr lang="en-US" sz="1200" dirty="0"/>
              <a:t>Need for more explicit use of terminology and replicable frameworks across global monitoring indicators such as urban-related SDG Indicators</a:t>
            </a:r>
          </a:p>
        </p:txBody>
      </p:sp>
      <p:pic>
        <p:nvPicPr>
          <p:cNvPr id="5" name="Picture 4"/>
          <p:cNvPicPr>
            <a:picLocks noChangeAspect="1"/>
          </p:cNvPicPr>
          <p:nvPr/>
        </p:nvPicPr>
        <p:blipFill>
          <a:blip r:embed="rId4"/>
          <a:stretch>
            <a:fillRect/>
          </a:stretch>
        </p:blipFill>
        <p:spPr>
          <a:xfrm>
            <a:off x="737396" y="2981058"/>
            <a:ext cx="4309022" cy="2154511"/>
          </a:xfrm>
          <a:prstGeom prst="rect">
            <a:avLst/>
          </a:prstGeom>
        </p:spPr>
      </p:pic>
      <p:sp>
        <p:nvSpPr>
          <p:cNvPr id="9" name="Rectangle 8"/>
          <p:cNvSpPr/>
          <p:nvPr/>
        </p:nvSpPr>
        <p:spPr>
          <a:xfrm>
            <a:off x="5895408" y="846318"/>
            <a:ext cx="6106092" cy="1046440"/>
          </a:xfrm>
          <a:prstGeom prst="rect">
            <a:avLst/>
          </a:prstGeom>
        </p:spPr>
        <p:txBody>
          <a:bodyPr wrap="square">
            <a:spAutoFit/>
          </a:bodyPr>
          <a:lstStyle/>
          <a:p>
            <a:r>
              <a:rPr lang="en-US" sz="14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SDG 11 – Examples of the conceptual challenges of mapping urban areas</a:t>
            </a:r>
          </a:p>
          <a:p>
            <a:pPr marL="171450" indent="-171450">
              <a:buFont typeface="Arial" panose="020B060402020202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Requires easily replicable frameworks for creation of spatial products in support of SDG indicators from remote sensing and widely available data sources.</a:t>
            </a:r>
          </a:p>
          <a:p>
            <a:pPr marL="171450" indent="-171450">
              <a:buFont typeface="Arial" panose="020B0604020202020204" pitchFamily="34" charset="0"/>
              <a:buChar char="•"/>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Form vs Function: Remote sensing may be able to capture urban form, but locally informed ground-based information is needed to inform function.</a:t>
            </a:r>
          </a:p>
        </p:txBody>
      </p:sp>
      <p:sp>
        <p:nvSpPr>
          <p:cNvPr id="11" name="TextBox 10"/>
          <p:cNvSpPr txBox="1"/>
          <p:nvPr/>
        </p:nvSpPr>
        <p:spPr>
          <a:xfrm>
            <a:off x="490834" y="5172216"/>
            <a:ext cx="2657460" cy="646331"/>
          </a:xfrm>
          <a:prstGeom prst="rect">
            <a:avLst/>
          </a:prstGeom>
          <a:noFill/>
        </p:spPr>
        <p:txBody>
          <a:bodyPr wrap="square" rtlCol="0">
            <a:spAutoFit/>
          </a:bodyPr>
          <a:lstStyle/>
          <a:p>
            <a:r>
              <a:rPr lang="en-US" sz="1200" dirty="0"/>
              <a:t>Large Scale (regional, national, global), Lower Resolution (≥30m) urbanization patterns.</a:t>
            </a:r>
          </a:p>
        </p:txBody>
      </p:sp>
      <p:sp>
        <p:nvSpPr>
          <p:cNvPr id="12" name="TextBox 11"/>
          <p:cNvSpPr txBox="1"/>
          <p:nvPr/>
        </p:nvSpPr>
        <p:spPr>
          <a:xfrm>
            <a:off x="3006555" y="5157517"/>
            <a:ext cx="2512502" cy="646331"/>
          </a:xfrm>
          <a:prstGeom prst="rect">
            <a:avLst/>
          </a:prstGeom>
          <a:noFill/>
        </p:spPr>
        <p:txBody>
          <a:bodyPr wrap="square" rtlCol="0">
            <a:spAutoFit/>
          </a:bodyPr>
          <a:lstStyle/>
          <a:p>
            <a:r>
              <a:rPr lang="en-US" sz="1200" dirty="0"/>
              <a:t>Small Scale (city, neighborhood), high resolution (~1m) studies of urban heterogeneity.</a:t>
            </a:r>
          </a:p>
        </p:txBody>
      </p:sp>
      <p:sp>
        <p:nvSpPr>
          <p:cNvPr id="15" name="TextBox 14"/>
          <p:cNvSpPr txBox="1"/>
          <p:nvPr/>
        </p:nvSpPr>
        <p:spPr>
          <a:xfrm>
            <a:off x="490834" y="5811501"/>
            <a:ext cx="2082019" cy="646331"/>
          </a:xfrm>
          <a:prstGeom prst="rect">
            <a:avLst/>
          </a:prstGeom>
          <a:noFill/>
        </p:spPr>
        <p:txBody>
          <a:bodyPr wrap="square" rtlCol="0">
            <a:spAutoFit/>
          </a:bodyPr>
          <a:lstStyle/>
          <a:p>
            <a:r>
              <a:rPr lang="en-US" sz="1200" dirty="0"/>
              <a:t>Understanding urban growth, larger LCLUC resulting from urban expansions</a:t>
            </a:r>
          </a:p>
        </p:txBody>
      </p:sp>
      <p:sp>
        <p:nvSpPr>
          <p:cNvPr id="16" name="TextBox 15"/>
          <p:cNvSpPr txBox="1"/>
          <p:nvPr/>
        </p:nvSpPr>
        <p:spPr>
          <a:xfrm>
            <a:off x="3006555" y="5809706"/>
            <a:ext cx="2419974" cy="646331"/>
          </a:xfrm>
          <a:prstGeom prst="rect">
            <a:avLst/>
          </a:prstGeom>
          <a:noFill/>
        </p:spPr>
        <p:txBody>
          <a:bodyPr wrap="square" rtlCol="0">
            <a:spAutoFit/>
          </a:bodyPr>
          <a:lstStyle/>
          <a:p>
            <a:r>
              <a:rPr lang="en-US" sz="1200" dirty="0"/>
              <a:t>Analyze landscape quality, human-environmental interactions, trade-offs in ecosystem services</a:t>
            </a:r>
          </a:p>
        </p:txBody>
      </p:sp>
      <p:sp>
        <p:nvSpPr>
          <p:cNvPr id="18" name="TextBox 17"/>
          <p:cNvSpPr txBox="1"/>
          <p:nvPr/>
        </p:nvSpPr>
        <p:spPr>
          <a:xfrm>
            <a:off x="538842" y="6489102"/>
            <a:ext cx="4980215" cy="276999"/>
          </a:xfrm>
          <a:prstGeom prst="rect">
            <a:avLst/>
          </a:prstGeom>
          <a:noFill/>
        </p:spPr>
        <p:txBody>
          <a:bodyPr wrap="square" rtlCol="0">
            <a:spAutoFit/>
          </a:bodyPr>
          <a:lstStyle/>
          <a:p>
            <a:r>
              <a:rPr lang="en-US" sz="1200" dirty="0"/>
              <a:t>Data limitations/gaps as well as need for locally informed reference data</a:t>
            </a:r>
          </a:p>
        </p:txBody>
      </p:sp>
      <p:cxnSp>
        <p:nvCxnSpPr>
          <p:cNvPr id="21" name="Straight Arrow Connector 20"/>
          <p:cNvCxnSpPr/>
          <p:nvPr/>
        </p:nvCxnSpPr>
        <p:spPr>
          <a:xfrm>
            <a:off x="2172158" y="6270171"/>
            <a:ext cx="342442" cy="27947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1642559" y="5608755"/>
            <a:ext cx="0" cy="2338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a:off x="4216542" y="5592826"/>
            <a:ext cx="0" cy="24981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H="1">
            <a:off x="2777259" y="6270171"/>
            <a:ext cx="229296" cy="27947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1747838" y="909895"/>
            <a:ext cx="4110762" cy="954107"/>
          </a:xfrm>
          <a:prstGeom prst="rect">
            <a:avLst/>
          </a:prstGeom>
          <a:noFill/>
        </p:spPr>
        <p:txBody>
          <a:bodyPr wrap="square" rtlCol="0">
            <a:spAutoFit/>
          </a:bodyPr>
          <a:lstStyle/>
          <a:p>
            <a:r>
              <a:rPr lang="en-US" sz="1400" b="1" dirty="0"/>
              <a:t>Limitations and data gaps hindering the analyses of urban change dynamics necessary for guiding more sustainable land planning include: </a:t>
            </a:r>
          </a:p>
          <a:p>
            <a:endParaRPr lang="en-US" sz="1400" b="1" dirty="0"/>
          </a:p>
        </p:txBody>
      </p:sp>
      <p:pic>
        <p:nvPicPr>
          <p:cNvPr id="4" name="Picture 3"/>
          <p:cNvPicPr>
            <a:picLocks noChangeAspect="1"/>
          </p:cNvPicPr>
          <p:nvPr/>
        </p:nvPicPr>
        <p:blipFill>
          <a:blip r:embed="rId5"/>
          <a:stretch>
            <a:fillRect/>
          </a:stretch>
        </p:blipFill>
        <p:spPr>
          <a:xfrm>
            <a:off x="6037743" y="1986508"/>
            <a:ext cx="3111442" cy="4507870"/>
          </a:xfrm>
          <a:prstGeom prst="rect">
            <a:avLst/>
          </a:prstGeom>
        </p:spPr>
      </p:pic>
      <p:cxnSp>
        <p:nvCxnSpPr>
          <p:cNvPr id="13" name="Straight Arrow Connector 12"/>
          <p:cNvCxnSpPr/>
          <p:nvPr/>
        </p:nvCxnSpPr>
        <p:spPr>
          <a:xfrm flipV="1">
            <a:off x="9149185" y="2111829"/>
            <a:ext cx="204406" cy="5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9403712" y="1977430"/>
            <a:ext cx="2579914" cy="461665"/>
          </a:xfrm>
          <a:prstGeom prst="rect">
            <a:avLst/>
          </a:prstGeom>
          <a:noFill/>
        </p:spPr>
        <p:txBody>
          <a:bodyPr wrap="square" rtlCol="0">
            <a:spAutoFit/>
          </a:bodyPr>
          <a:lstStyle/>
          <a:p>
            <a:r>
              <a:rPr lang="en-US" sz="1200" dirty="0"/>
              <a:t>Difficulties in automated approaches for delineating urban extents</a:t>
            </a:r>
          </a:p>
        </p:txBody>
      </p:sp>
      <p:cxnSp>
        <p:nvCxnSpPr>
          <p:cNvPr id="26" name="Straight Arrow Connector 25"/>
          <p:cNvCxnSpPr/>
          <p:nvPr/>
        </p:nvCxnSpPr>
        <p:spPr>
          <a:xfrm flipV="1">
            <a:off x="9187303" y="3259797"/>
            <a:ext cx="204406" cy="5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9390286" y="2703339"/>
            <a:ext cx="2579914" cy="1384995"/>
          </a:xfrm>
          <a:prstGeom prst="rect">
            <a:avLst/>
          </a:prstGeom>
          <a:noFill/>
        </p:spPr>
        <p:txBody>
          <a:bodyPr wrap="square" rtlCol="0">
            <a:spAutoFit/>
          </a:bodyPr>
          <a:lstStyle/>
          <a:p>
            <a:r>
              <a:rPr lang="en-US" sz="1200" dirty="0"/>
              <a:t>While we can monitor LCR with remote sensing (LU maps), we still need consistent population info, and additional measures of change and social/ecological services to go beyond spatial indicators and inform SDG targets and larger goals. </a:t>
            </a:r>
          </a:p>
        </p:txBody>
      </p:sp>
      <p:cxnSp>
        <p:nvCxnSpPr>
          <p:cNvPr id="28" name="Straight Arrow Connector 27"/>
          <p:cNvCxnSpPr/>
          <p:nvPr/>
        </p:nvCxnSpPr>
        <p:spPr>
          <a:xfrm flipV="1">
            <a:off x="9199306" y="4929819"/>
            <a:ext cx="204406" cy="5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9390286" y="4518856"/>
            <a:ext cx="2579914" cy="1015663"/>
          </a:xfrm>
          <a:prstGeom prst="rect">
            <a:avLst/>
          </a:prstGeom>
          <a:noFill/>
        </p:spPr>
        <p:txBody>
          <a:bodyPr wrap="square" rtlCol="0">
            <a:spAutoFit/>
          </a:bodyPr>
          <a:lstStyle/>
          <a:p>
            <a:r>
              <a:rPr lang="en-US" sz="1200" dirty="0"/>
              <a:t>Here again, we can measure form (distribution of green spaces) with remote sensing (LC maps), but also need local information on function to fully monitor SDG target and goals.</a:t>
            </a:r>
          </a:p>
        </p:txBody>
      </p:sp>
      <p:cxnSp>
        <p:nvCxnSpPr>
          <p:cNvPr id="30" name="Straight Arrow Connector 29"/>
          <p:cNvCxnSpPr/>
          <p:nvPr/>
        </p:nvCxnSpPr>
        <p:spPr>
          <a:xfrm flipV="1">
            <a:off x="9200757" y="6127426"/>
            <a:ext cx="204406" cy="5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9403712" y="5571048"/>
            <a:ext cx="2579914" cy="1200329"/>
          </a:xfrm>
          <a:prstGeom prst="rect">
            <a:avLst/>
          </a:prstGeom>
          <a:noFill/>
        </p:spPr>
        <p:txBody>
          <a:bodyPr wrap="square" rtlCol="0">
            <a:spAutoFit/>
          </a:bodyPr>
          <a:lstStyle/>
          <a:p>
            <a:r>
              <a:rPr lang="en-US" sz="1200" dirty="0"/>
              <a:t>Highlights the value of higher resolution land cover information within cities to better capture the heterogeneity of urban environments (applicable for monitoring ecosystem services as well and multi-use lands)</a:t>
            </a:r>
          </a:p>
        </p:txBody>
      </p:sp>
    </p:spTree>
    <p:extLst>
      <p:ext uri="{BB962C8B-B14F-4D97-AF65-F5344CB8AC3E}">
        <p14:creationId xmlns:p14="http://schemas.microsoft.com/office/powerpoint/2010/main" val="761651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10;&#10;Description automatically generated">
            <a:extLst>
              <a:ext uri="{FF2B5EF4-FFF2-40B4-BE49-F238E27FC236}">
                <a16:creationId xmlns:a16="http://schemas.microsoft.com/office/drawing/2014/main" id="{471A3F9D-EF26-4044-95C9-E669255AE081}"/>
              </a:ext>
            </a:extLst>
          </p:cNvPr>
          <p:cNvPicPr/>
          <p:nvPr/>
        </p:nvPicPr>
        <p:blipFill rotWithShape="1">
          <a:blip r:embed="rId3" cstate="print">
            <a:extLst>
              <a:ext uri="{28A0092B-C50C-407E-A947-70E740481C1C}">
                <a14:useLocalDpi xmlns:a14="http://schemas.microsoft.com/office/drawing/2010/main" val="0"/>
              </a:ext>
            </a:extLst>
          </a:blip>
          <a:srcRect t="52047"/>
          <a:stretch/>
        </p:blipFill>
        <p:spPr>
          <a:xfrm>
            <a:off x="149836" y="1316114"/>
            <a:ext cx="4671136" cy="2014298"/>
          </a:xfrm>
          <a:prstGeom prst="rect">
            <a:avLst/>
          </a:prstGeom>
        </p:spPr>
      </p:pic>
      <p:sp>
        <p:nvSpPr>
          <p:cNvPr id="2" name="Rectangle 1">
            <a:extLst>
              <a:ext uri="{FF2B5EF4-FFF2-40B4-BE49-F238E27FC236}">
                <a16:creationId xmlns:a16="http://schemas.microsoft.com/office/drawing/2014/main" id="{1A5F9D66-9771-E73D-F66E-17907D47015E}"/>
              </a:ext>
            </a:extLst>
          </p:cNvPr>
          <p:cNvSpPr/>
          <p:nvPr/>
        </p:nvSpPr>
        <p:spPr>
          <a:xfrm>
            <a:off x="-9236" y="-27709"/>
            <a:ext cx="12201236" cy="789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6" name="Picture 5">
            <a:extLst>
              <a:ext uri="{FF2B5EF4-FFF2-40B4-BE49-F238E27FC236}">
                <a16:creationId xmlns:a16="http://schemas.microsoft.com/office/drawing/2014/main" id="{D4ECF50E-BCD9-F927-A465-F5A91953C5A8}"/>
              </a:ext>
            </a:extLst>
          </p:cNvPr>
          <p:cNvPicPr>
            <a:picLocks noChangeAspect="1"/>
          </p:cNvPicPr>
          <p:nvPr/>
        </p:nvPicPr>
        <p:blipFill>
          <a:blip r:embed="rId4"/>
          <a:stretch>
            <a:fillRect/>
          </a:stretch>
        </p:blipFill>
        <p:spPr>
          <a:xfrm>
            <a:off x="0" y="72346"/>
            <a:ext cx="1819564" cy="1314603"/>
          </a:xfrm>
          <a:prstGeom prst="ellipse">
            <a:avLst/>
          </a:prstGeom>
        </p:spPr>
      </p:pic>
      <p:sp>
        <p:nvSpPr>
          <p:cNvPr id="7" name="TextBox 6">
            <a:extLst>
              <a:ext uri="{FF2B5EF4-FFF2-40B4-BE49-F238E27FC236}">
                <a16:creationId xmlns:a16="http://schemas.microsoft.com/office/drawing/2014/main" id="{9E05E54A-08A7-5B43-CD46-68477FA00E57}"/>
              </a:ext>
            </a:extLst>
          </p:cNvPr>
          <p:cNvSpPr txBox="1"/>
          <p:nvPr/>
        </p:nvSpPr>
        <p:spPr>
          <a:xfrm>
            <a:off x="2032530" y="187567"/>
            <a:ext cx="1532086" cy="461665"/>
          </a:xfrm>
          <a:prstGeom prst="rect">
            <a:avLst/>
          </a:prstGeom>
          <a:noFill/>
        </p:spPr>
        <p:txBody>
          <a:bodyPr wrap="none" rtlCol="0">
            <a:spAutoFit/>
          </a:bodyPr>
          <a:lstStyle/>
          <a:p>
            <a:r>
              <a:rPr lang="en-US" sz="2400" b="1" dirty="0">
                <a:solidFill>
                  <a:srgbClr val="FFC000"/>
                </a:solidFill>
              </a:rPr>
              <a:t>Yufang  Jin</a:t>
            </a:r>
          </a:p>
        </p:txBody>
      </p:sp>
      <p:sp>
        <p:nvSpPr>
          <p:cNvPr id="8" name="TextBox 7">
            <a:extLst>
              <a:ext uri="{FF2B5EF4-FFF2-40B4-BE49-F238E27FC236}">
                <a16:creationId xmlns:a16="http://schemas.microsoft.com/office/drawing/2014/main" id="{B9C96B6E-847A-C141-0210-25AA77164648}"/>
              </a:ext>
            </a:extLst>
          </p:cNvPr>
          <p:cNvSpPr txBox="1"/>
          <p:nvPr/>
        </p:nvSpPr>
        <p:spPr>
          <a:xfrm>
            <a:off x="6541724" y="187567"/>
            <a:ext cx="4595938" cy="461665"/>
          </a:xfrm>
          <a:prstGeom prst="rect">
            <a:avLst/>
          </a:prstGeom>
          <a:noFill/>
        </p:spPr>
        <p:txBody>
          <a:bodyPr wrap="none" rtlCol="0">
            <a:spAutoFit/>
          </a:bodyPr>
          <a:lstStyle/>
          <a:p>
            <a:r>
              <a:rPr lang="en-US" sz="2400" b="1" dirty="0">
                <a:solidFill>
                  <a:schemeClr val="bg2"/>
                </a:solidFill>
              </a:rPr>
              <a:t>Challenges in Urban LCLUC Science</a:t>
            </a:r>
          </a:p>
        </p:txBody>
      </p:sp>
      <p:sp>
        <p:nvSpPr>
          <p:cNvPr id="3" name="TextBox 2">
            <a:extLst>
              <a:ext uri="{FF2B5EF4-FFF2-40B4-BE49-F238E27FC236}">
                <a16:creationId xmlns:a16="http://schemas.microsoft.com/office/drawing/2014/main" id="{6F541178-A4C1-3C40-8F12-7A07BFDAA5D3}"/>
              </a:ext>
            </a:extLst>
          </p:cNvPr>
          <p:cNvSpPr txBox="1"/>
          <p:nvPr/>
        </p:nvSpPr>
        <p:spPr>
          <a:xfrm>
            <a:off x="1716297" y="892382"/>
            <a:ext cx="3542511" cy="353943"/>
          </a:xfrm>
          <a:prstGeom prst="rect">
            <a:avLst/>
          </a:prstGeom>
          <a:noFill/>
        </p:spPr>
        <p:txBody>
          <a:bodyPr wrap="square" rtlCol="0">
            <a:spAutoFit/>
          </a:bodyPr>
          <a:lstStyle/>
          <a:p>
            <a:r>
              <a:rPr lang="en-US" sz="1700" i="1" dirty="0"/>
              <a:t>Rapid encroachment into wildland </a:t>
            </a:r>
          </a:p>
        </p:txBody>
      </p:sp>
      <p:sp>
        <p:nvSpPr>
          <p:cNvPr id="4" name="TextBox 3">
            <a:extLst>
              <a:ext uri="{FF2B5EF4-FFF2-40B4-BE49-F238E27FC236}">
                <a16:creationId xmlns:a16="http://schemas.microsoft.com/office/drawing/2014/main" id="{80671B5B-B6CE-384F-AD86-3E23900F0B61}"/>
              </a:ext>
            </a:extLst>
          </p:cNvPr>
          <p:cNvSpPr txBox="1"/>
          <p:nvPr/>
        </p:nvSpPr>
        <p:spPr>
          <a:xfrm>
            <a:off x="4970808" y="837550"/>
            <a:ext cx="3438677" cy="2069797"/>
          </a:xfrm>
          <a:prstGeom prst="rect">
            <a:avLst/>
          </a:prstGeom>
          <a:solidFill>
            <a:schemeClr val="bg1"/>
          </a:solidFill>
        </p:spPr>
        <p:txBody>
          <a:bodyPr wrap="square" rtlCol="0">
            <a:spAutoFit/>
          </a:bodyPr>
          <a:lstStyle/>
          <a:p>
            <a:r>
              <a:rPr lang="en-US" dirty="0"/>
              <a:t>Disruption to ecosystems and communities </a:t>
            </a:r>
          </a:p>
          <a:p>
            <a:pPr marL="194310" indent="-73152">
              <a:spcBef>
                <a:spcPts val="300"/>
              </a:spcBef>
              <a:buFont typeface="Arial" panose="020B0604020202020204" pitchFamily="34" charset="0"/>
              <a:buChar char="•"/>
            </a:pPr>
            <a:r>
              <a:rPr lang="en-US" sz="1600" dirty="0"/>
              <a:t>  Fragmented landscape </a:t>
            </a:r>
          </a:p>
          <a:p>
            <a:pPr marL="194310" indent="-73152">
              <a:spcBef>
                <a:spcPts val="300"/>
              </a:spcBef>
              <a:buFont typeface="Arial" panose="020B0604020202020204" pitchFamily="34" charset="0"/>
              <a:buChar char="•"/>
            </a:pPr>
            <a:r>
              <a:rPr lang="en-US" sz="1600" dirty="0"/>
              <a:t>  Increased wildfires, landslides …</a:t>
            </a:r>
          </a:p>
          <a:p>
            <a:pPr marL="194310" indent="-73152">
              <a:spcBef>
                <a:spcPts val="300"/>
              </a:spcBef>
              <a:buFont typeface="Arial" panose="020B0604020202020204" pitchFamily="34" charset="0"/>
              <a:buChar char="•"/>
            </a:pPr>
            <a:r>
              <a:rPr lang="en-US" sz="1600" dirty="0"/>
              <a:t>  Cascading effects: public health </a:t>
            </a:r>
          </a:p>
          <a:p>
            <a:pPr marL="194310" indent="-73152">
              <a:spcBef>
                <a:spcPts val="300"/>
              </a:spcBef>
              <a:buFont typeface="Arial" panose="020B0604020202020204" pitchFamily="34" charset="0"/>
              <a:buChar char="•"/>
            </a:pPr>
            <a:r>
              <a:rPr lang="en-US" sz="1600" dirty="0"/>
              <a:t>  Vulnerable to extreme events </a:t>
            </a:r>
          </a:p>
          <a:p>
            <a:pPr marL="194310" indent="-73152">
              <a:spcBef>
                <a:spcPts val="300"/>
              </a:spcBef>
              <a:buFont typeface="Arial" panose="020B0604020202020204" pitchFamily="34" charset="0"/>
              <a:buChar char="•"/>
            </a:pPr>
            <a:r>
              <a:rPr lang="en-US" sz="1600" dirty="0"/>
              <a:t>  Feedback loops </a:t>
            </a:r>
          </a:p>
        </p:txBody>
      </p:sp>
      <p:sp>
        <p:nvSpPr>
          <p:cNvPr id="5" name="TextBox 4">
            <a:extLst>
              <a:ext uri="{FF2B5EF4-FFF2-40B4-BE49-F238E27FC236}">
                <a16:creationId xmlns:a16="http://schemas.microsoft.com/office/drawing/2014/main" id="{50B5C34A-A5A0-4246-BB87-CF0289E414A8}"/>
              </a:ext>
            </a:extLst>
          </p:cNvPr>
          <p:cNvSpPr txBox="1"/>
          <p:nvPr/>
        </p:nvSpPr>
        <p:spPr>
          <a:xfrm>
            <a:off x="4958567" y="3896953"/>
            <a:ext cx="3017093" cy="830997"/>
          </a:xfrm>
          <a:prstGeom prst="rect">
            <a:avLst/>
          </a:prstGeom>
          <a:noFill/>
        </p:spPr>
        <p:txBody>
          <a:bodyPr wrap="square" rtlCol="0">
            <a:spAutoFit/>
          </a:bodyPr>
          <a:lstStyle/>
          <a:p>
            <a:r>
              <a:rPr lang="en-US" sz="1600" dirty="0"/>
              <a:t>Complexity in the coupled social-ecological system: dynamic, multi-level social actors ……</a:t>
            </a:r>
          </a:p>
        </p:txBody>
      </p:sp>
      <p:pic>
        <p:nvPicPr>
          <p:cNvPr id="17" name="Picture 16">
            <a:extLst>
              <a:ext uri="{FF2B5EF4-FFF2-40B4-BE49-F238E27FC236}">
                <a16:creationId xmlns:a16="http://schemas.microsoft.com/office/drawing/2014/main" id="{50992C0C-D81A-F741-8C57-788E5ED03BB6}"/>
              </a:ext>
            </a:extLst>
          </p:cNvPr>
          <p:cNvPicPr>
            <a:picLocks noChangeAspect="1"/>
          </p:cNvPicPr>
          <p:nvPr/>
        </p:nvPicPr>
        <p:blipFill rotWithShape="1">
          <a:blip r:embed="rId5">
            <a:extLst>
              <a:ext uri="{28A0092B-C50C-407E-A947-70E740481C1C}">
                <a14:useLocalDpi xmlns:a14="http://schemas.microsoft.com/office/drawing/2010/main" val="0"/>
              </a:ext>
            </a:extLst>
          </a:blip>
          <a:srcRect t="327"/>
          <a:stretch/>
        </p:blipFill>
        <p:spPr>
          <a:xfrm>
            <a:off x="117255" y="3237857"/>
            <a:ext cx="4702810" cy="3525635"/>
          </a:xfrm>
          <a:prstGeom prst="rect">
            <a:avLst/>
          </a:prstGeom>
        </p:spPr>
      </p:pic>
      <p:sp>
        <p:nvSpPr>
          <p:cNvPr id="19" name="Rectangle 18">
            <a:extLst>
              <a:ext uri="{FF2B5EF4-FFF2-40B4-BE49-F238E27FC236}">
                <a16:creationId xmlns:a16="http://schemas.microsoft.com/office/drawing/2014/main" id="{044C060F-F929-1A40-8F4F-0503150B29F3}"/>
              </a:ext>
            </a:extLst>
          </p:cNvPr>
          <p:cNvSpPr/>
          <p:nvPr/>
        </p:nvSpPr>
        <p:spPr>
          <a:xfrm>
            <a:off x="2462084" y="3365796"/>
            <a:ext cx="2615662" cy="615553"/>
          </a:xfrm>
          <a:prstGeom prst="rect">
            <a:avLst/>
          </a:prstGeom>
        </p:spPr>
        <p:txBody>
          <a:bodyPr wrap="square">
            <a:spAutoFit/>
          </a:bodyPr>
          <a:lstStyle/>
          <a:p>
            <a:r>
              <a:rPr lang="en-US" sz="1700" i="1" dirty="0"/>
              <a:t>Urban-wildland Continuum &amp; coupling</a:t>
            </a:r>
          </a:p>
        </p:txBody>
      </p:sp>
      <p:sp>
        <p:nvSpPr>
          <p:cNvPr id="22" name="TextBox 21">
            <a:extLst>
              <a:ext uri="{FF2B5EF4-FFF2-40B4-BE49-F238E27FC236}">
                <a16:creationId xmlns:a16="http://schemas.microsoft.com/office/drawing/2014/main" id="{EB8921A0-CF33-524D-A7A5-E6CA81F780F3}"/>
              </a:ext>
            </a:extLst>
          </p:cNvPr>
          <p:cNvSpPr txBox="1"/>
          <p:nvPr/>
        </p:nvSpPr>
        <p:spPr>
          <a:xfrm>
            <a:off x="8261437" y="863019"/>
            <a:ext cx="3521560" cy="707886"/>
          </a:xfrm>
          <a:prstGeom prst="rect">
            <a:avLst/>
          </a:prstGeom>
          <a:noFill/>
          <a:ln w="15875">
            <a:noFill/>
          </a:ln>
        </p:spPr>
        <p:txBody>
          <a:bodyPr wrap="square" rtlCol="0">
            <a:spAutoFit/>
          </a:bodyPr>
          <a:lstStyle/>
          <a:p>
            <a:pPr algn="ctr"/>
            <a:r>
              <a:rPr lang="en-US" sz="2000" b="1" dirty="0">
                <a:solidFill>
                  <a:srgbClr val="0070C0"/>
                </a:solidFill>
              </a:rPr>
              <a:t>Science-based, data driven decision support across scales </a:t>
            </a:r>
          </a:p>
        </p:txBody>
      </p:sp>
      <p:sp>
        <p:nvSpPr>
          <p:cNvPr id="27" name="TextBox 26">
            <a:extLst>
              <a:ext uri="{FF2B5EF4-FFF2-40B4-BE49-F238E27FC236}">
                <a16:creationId xmlns:a16="http://schemas.microsoft.com/office/drawing/2014/main" id="{B3DAD9C9-0EA0-5643-A5FC-6F966253FAFF}"/>
              </a:ext>
            </a:extLst>
          </p:cNvPr>
          <p:cNvSpPr txBox="1"/>
          <p:nvPr/>
        </p:nvSpPr>
        <p:spPr>
          <a:xfrm>
            <a:off x="4927371" y="4742617"/>
            <a:ext cx="3105270" cy="584775"/>
          </a:xfrm>
          <a:prstGeom prst="rect">
            <a:avLst/>
          </a:prstGeom>
          <a:noFill/>
        </p:spPr>
        <p:txBody>
          <a:bodyPr wrap="square" rtlCol="0">
            <a:spAutoFit/>
          </a:bodyPr>
          <a:lstStyle/>
          <a:p>
            <a:r>
              <a:rPr lang="en-US" sz="1600" dirty="0"/>
              <a:t>Learning from past practices: limited social data, case studies </a:t>
            </a:r>
          </a:p>
        </p:txBody>
      </p:sp>
      <p:sp>
        <p:nvSpPr>
          <p:cNvPr id="28" name="TextBox 27">
            <a:extLst>
              <a:ext uri="{FF2B5EF4-FFF2-40B4-BE49-F238E27FC236}">
                <a16:creationId xmlns:a16="http://schemas.microsoft.com/office/drawing/2014/main" id="{5F94F259-04F5-8C49-B052-AC4010A1FBF8}"/>
              </a:ext>
            </a:extLst>
          </p:cNvPr>
          <p:cNvSpPr txBox="1"/>
          <p:nvPr/>
        </p:nvSpPr>
        <p:spPr>
          <a:xfrm>
            <a:off x="4846822" y="5368910"/>
            <a:ext cx="3365799" cy="830997"/>
          </a:xfrm>
          <a:prstGeom prst="rect">
            <a:avLst/>
          </a:prstGeom>
          <a:noFill/>
        </p:spPr>
        <p:txBody>
          <a:bodyPr wrap="square" rtlCol="0">
            <a:spAutoFit/>
          </a:bodyPr>
          <a:lstStyle/>
          <a:p>
            <a:r>
              <a:rPr lang="en-US" sz="1600" dirty="0"/>
              <a:t>Challenges in fine scale monitoring, biophysical processes, risk assessment and prediction ……</a:t>
            </a:r>
          </a:p>
        </p:txBody>
      </p:sp>
      <p:sp>
        <p:nvSpPr>
          <p:cNvPr id="30" name="TextBox 29">
            <a:extLst>
              <a:ext uri="{FF2B5EF4-FFF2-40B4-BE49-F238E27FC236}">
                <a16:creationId xmlns:a16="http://schemas.microsoft.com/office/drawing/2014/main" id="{B3CE30A0-B6A7-1946-8FC8-CBBB2D8BC2E7}"/>
              </a:ext>
            </a:extLst>
          </p:cNvPr>
          <p:cNvSpPr txBox="1"/>
          <p:nvPr/>
        </p:nvSpPr>
        <p:spPr>
          <a:xfrm>
            <a:off x="8298971" y="4787879"/>
            <a:ext cx="1795720" cy="338554"/>
          </a:xfrm>
          <a:prstGeom prst="rect">
            <a:avLst/>
          </a:prstGeom>
          <a:noFill/>
        </p:spPr>
        <p:txBody>
          <a:bodyPr wrap="square" rtlCol="0">
            <a:spAutoFit/>
          </a:bodyPr>
          <a:lstStyle/>
          <a:p>
            <a:r>
              <a:rPr lang="en-US" sz="1600" dirty="0"/>
              <a:t>Textual social data </a:t>
            </a:r>
          </a:p>
        </p:txBody>
      </p:sp>
      <p:sp>
        <p:nvSpPr>
          <p:cNvPr id="33" name="TextBox 32">
            <a:extLst>
              <a:ext uri="{FF2B5EF4-FFF2-40B4-BE49-F238E27FC236}">
                <a16:creationId xmlns:a16="http://schemas.microsoft.com/office/drawing/2014/main" id="{73FC20FD-029E-6847-B093-6218CE8ED251}"/>
              </a:ext>
            </a:extLst>
          </p:cNvPr>
          <p:cNvSpPr txBox="1"/>
          <p:nvPr/>
        </p:nvSpPr>
        <p:spPr>
          <a:xfrm>
            <a:off x="4821027" y="6224074"/>
            <a:ext cx="3292172" cy="584775"/>
          </a:xfrm>
          <a:prstGeom prst="rect">
            <a:avLst/>
          </a:prstGeom>
          <a:noFill/>
        </p:spPr>
        <p:txBody>
          <a:bodyPr wrap="square" rtlCol="0">
            <a:spAutoFit/>
          </a:bodyPr>
          <a:lstStyle/>
          <a:p>
            <a:r>
              <a:rPr lang="en-US" sz="1600" dirty="0"/>
              <a:t>Challenges in balancing multiple ecosystem services, equity ……</a:t>
            </a:r>
          </a:p>
        </p:txBody>
      </p:sp>
      <p:sp>
        <p:nvSpPr>
          <p:cNvPr id="34" name="TextBox 33">
            <a:extLst>
              <a:ext uri="{FF2B5EF4-FFF2-40B4-BE49-F238E27FC236}">
                <a16:creationId xmlns:a16="http://schemas.microsoft.com/office/drawing/2014/main" id="{3278D9AA-A019-EB4F-870C-6A1FAB3CEC56}"/>
              </a:ext>
            </a:extLst>
          </p:cNvPr>
          <p:cNvSpPr txBox="1"/>
          <p:nvPr/>
        </p:nvSpPr>
        <p:spPr>
          <a:xfrm>
            <a:off x="9397533" y="5335201"/>
            <a:ext cx="2829686" cy="1400383"/>
          </a:xfrm>
          <a:prstGeom prst="rect">
            <a:avLst/>
          </a:prstGeom>
          <a:noFill/>
        </p:spPr>
        <p:txBody>
          <a:bodyPr wrap="square" rtlCol="0">
            <a:spAutoFit/>
          </a:bodyPr>
          <a:lstStyle/>
          <a:p>
            <a:r>
              <a:rPr lang="en-US" sz="1700" dirty="0"/>
              <a:t>AI/ML models and a coupled framework to link governance network, community response with LCLUC and community vulnerability</a:t>
            </a:r>
          </a:p>
        </p:txBody>
      </p:sp>
      <p:sp>
        <p:nvSpPr>
          <p:cNvPr id="35" name="Rectangle 34">
            <a:extLst>
              <a:ext uri="{FF2B5EF4-FFF2-40B4-BE49-F238E27FC236}">
                <a16:creationId xmlns:a16="http://schemas.microsoft.com/office/drawing/2014/main" id="{890BF9DA-7A2C-B044-B0F7-3081483BE582}"/>
              </a:ext>
            </a:extLst>
          </p:cNvPr>
          <p:cNvSpPr/>
          <p:nvPr/>
        </p:nvSpPr>
        <p:spPr>
          <a:xfrm>
            <a:off x="9436911" y="5325890"/>
            <a:ext cx="2688284" cy="1352064"/>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CB00876-6581-DA4C-BA23-AA80B160DC31}"/>
              </a:ext>
            </a:extLst>
          </p:cNvPr>
          <p:cNvSpPr/>
          <p:nvPr/>
        </p:nvSpPr>
        <p:spPr>
          <a:xfrm>
            <a:off x="4982395" y="2919631"/>
            <a:ext cx="3077177" cy="926304"/>
          </a:xfrm>
          <a:prstGeom prst="ellipse">
            <a:avLst/>
          </a:prstGeom>
          <a:solidFill>
            <a:schemeClr val="accent6">
              <a:lumMod val="40000"/>
              <a:lumOff val="60000"/>
            </a:schemeClr>
          </a:solid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251B6A-D8D4-3C4C-B11A-A414670FDD54}"/>
              </a:ext>
            </a:extLst>
          </p:cNvPr>
          <p:cNvSpPr txBox="1"/>
          <p:nvPr/>
        </p:nvSpPr>
        <p:spPr>
          <a:xfrm>
            <a:off x="5134828" y="2936047"/>
            <a:ext cx="2855205" cy="707886"/>
          </a:xfrm>
          <a:prstGeom prst="rect">
            <a:avLst/>
          </a:prstGeom>
          <a:noFill/>
        </p:spPr>
        <p:txBody>
          <a:bodyPr wrap="none" rtlCol="0">
            <a:spAutoFit/>
          </a:bodyPr>
          <a:lstStyle/>
          <a:p>
            <a:pPr algn="ctr"/>
            <a:r>
              <a:rPr lang="en-US" sz="2000" b="1" dirty="0">
                <a:solidFill>
                  <a:srgbClr val="0070C0"/>
                </a:solidFill>
              </a:rPr>
              <a:t>Community</a:t>
            </a:r>
          </a:p>
          <a:p>
            <a:pPr algn="ctr"/>
            <a:r>
              <a:rPr lang="en-US" sz="2000" b="1" dirty="0">
                <a:solidFill>
                  <a:srgbClr val="0070C0"/>
                </a:solidFill>
              </a:rPr>
              <a:t>Adaptation &amp; Resilience </a:t>
            </a:r>
          </a:p>
        </p:txBody>
      </p:sp>
      <p:sp>
        <p:nvSpPr>
          <p:cNvPr id="39" name="Rectangle 38">
            <a:extLst>
              <a:ext uri="{FF2B5EF4-FFF2-40B4-BE49-F238E27FC236}">
                <a16:creationId xmlns:a16="http://schemas.microsoft.com/office/drawing/2014/main" id="{C7EB99CF-6366-FE4C-A68C-77CAAA3C1C45}"/>
              </a:ext>
            </a:extLst>
          </p:cNvPr>
          <p:cNvSpPr/>
          <p:nvPr/>
        </p:nvSpPr>
        <p:spPr>
          <a:xfrm>
            <a:off x="8212621" y="837549"/>
            <a:ext cx="3788879" cy="769285"/>
          </a:xfrm>
          <a:prstGeom prst="rect">
            <a:avLst/>
          </a:prstGeom>
          <a:no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3B36DEE-4F8C-9A4A-941E-77145AE074F1}"/>
              </a:ext>
            </a:extLst>
          </p:cNvPr>
          <p:cNvPicPr>
            <a:picLocks noChangeAspect="1"/>
          </p:cNvPicPr>
          <p:nvPr/>
        </p:nvPicPr>
        <p:blipFill rotWithShape="1">
          <a:blip r:embed="rId6">
            <a:extLst>
              <a:ext uri="{28A0092B-C50C-407E-A947-70E740481C1C}">
                <a14:useLocalDpi xmlns:a14="http://schemas.microsoft.com/office/drawing/2010/main" val="0"/>
              </a:ext>
            </a:extLst>
          </a:blip>
          <a:srcRect l="3075" t="11981" r="67740" b="12175"/>
          <a:stretch/>
        </p:blipFill>
        <p:spPr>
          <a:xfrm>
            <a:off x="8142466" y="1683733"/>
            <a:ext cx="2002879" cy="1748453"/>
          </a:xfrm>
          <a:prstGeom prst="rect">
            <a:avLst/>
          </a:prstGeom>
        </p:spPr>
      </p:pic>
      <p:pic>
        <p:nvPicPr>
          <p:cNvPr id="40" name="Picture 39">
            <a:extLst>
              <a:ext uri="{FF2B5EF4-FFF2-40B4-BE49-F238E27FC236}">
                <a16:creationId xmlns:a16="http://schemas.microsoft.com/office/drawing/2014/main" id="{83C10F43-F488-E24A-8D0C-CDC0BB051B54}"/>
              </a:ext>
            </a:extLst>
          </p:cNvPr>
          <p:cNvPicPr>
            <a:picLocks noChangeAspect="1"/>
          </p:cNvPicPr>
          <p:nvPr/>
        </p:nvPicPr>
        <p:blipFill rotWithShape="1">
          <a:blip r:embed="rId6">
            <a:extLst>
              <a:ext uri="{28A0092B-C50C-407E-A947-70E740481C1C}">
                <a14:useLocalDpi xmlns:a14="http://schemas.microsoft.com/office/drawing/2010/main" val="0"/>
              </a:ext>
            </a:extLst>
          </a:blip>
          <a:srcRect l="34174" t="12218" r="37399" b="12176"/>
          <a:stretch/>
        </p:blipFill>
        <p:spPr>
          <a:xfrm>
            <a:off x="10145345" y="1693964"/>
            <a:ext cx="1965562" cy="1742532"/>
          </a:xfrm>
          <a:prstGeom prst="rect">
            <a:avLst/>
          </a:prstGeom>
        </p:spPr>
      </p:pic>
      <p:pic>
        <p:nvPicPr>
          <p:cNvPr id="42" name="Picture 41">
            <a:extLst>
              <a:ext uri="{FF2B5EF4-FFF2-40B4-BE49-F238E27FC236}">
                <a16:creationId xmlns:a16="http://schemas.microsoft.com/office/drawing/2014/main" id="{0273799B-5EC7-A74F-8C34-BC2DC901C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flipV="1">
            <a:off x="8962223" y="3736640"/>
            <a:ext cx="1044173" cy="1094146"/>
          </a:xfrm>
          <a:prstGeom prst="rect">
            <a:avLst/>
          </a:prstGeom>
        </p:spPr>
      </p:pic>
      <p:sp>
        <p:nvSpPr>
          <p:cNvPr id="36" name="TextBox 35">
            <a:extLst>
              <a:ext uri="{FF2B5EF4-FFF2-40B4-BE49-F238E27FC236}">
                <a16:creationId xmlns:a16="http://schemas.microsoft.com/office/drawing/2014/main" id="{8E492320-2A6B-B34A-BEA6-43D510A00367}"/>
              </a:ext>
            </a:extLst>
          </p:cNvPr>
          <p:cNvSpPr txBox="1"/>
          <p:nvPr/>
        </p:nvSpPr>
        <p:spPr>
          <a:xfrm>
            <a:off x="8064488" y="3923122"/>
            <a:ext cx="2080857" cy="615553"/>
          </a:xfrm>
          <a:prstGeom prst="rect">
            <a:avLst/>
          </a:prstGeom>
          <a:noFill/>
        </p:spPr>
        <p:txBody>
          <a:bodyPr wrap="square" rtlCol="0">
            <a:spAutoFit/>
          </a:bodyPr>
          <a:lstStyle/>
          <a:p>
            <a:r>
              <a:rPr lang="en-US" b="1" dirty="0"/>
              <a:t>Data engine </a:t>
            </a:r>
            <a:r>
              <a:rPr lang="en-US" sz="1600" dirty="0"/>
              <a:t>enhanced with AI/ML </a:t>
            </a:r>
          </a:p>
        </p:txBody>
      </p:sp>
      <p:sp>
        <p:nvSpPr>
          <p:cNvPr id="43" name="TextBox 42">
            <a:extLst>
              <a:ext uri="{FF2B5EF4-FFF2-40B4-BE49-F238E27FC236}">
                <a16:creationId xmlns:a16="http://schemas.microsoft.com/office/drawing/2014/main" id="{CD1F9B79-8529-ED4D-B356-A579B0BE5D24}"/>
              </a:ext>
            </a:extLst>
          </p:cNvPr>
          <p:cNvSpPr txBox="1"/>
          <p:nvPr/>
        </p:nvSpPr>
        <p:spPr>
          <a:xfrm>
            <a:off x="8254042" y="3498090"/>
            <a:ext cx="1496628" cy="338554"/>
          </a:xfrm>
          <a:prstGeom prst="rect">
            <a:avLst/>
          </a:prstGeom>
          <a:noFill/>
        </p:spPr>
        <p:txBody>
          <a:bodyPr wrap="none" rtlCol="0">
            <a:spAutoFit/>
          </a:bodyPr>
          <a:lstStyle/>
          <a:p>
            <a:r>
              <a:rPr lang="en-US" sz="1600" dirty="0"/>
              <a:t>Multi-source RS</a:t>
            </a:r>
          </a:p>
        </p:txBody>
      </p:sp>
      <p:pic>
        <p:nvPicPr>
          <p:cNvPr id="44" name="Picture 4" descr="https://lh5.googleusercontent.com/LkURn8VtFKdFAKAqVB94J6pK1LlrKhxFDUoAwXt9d2r1tHZhy7SIXwOrdFBjAUwS81lwgkep3gfuaCxQ5Injx0ivqgbdkzweszVyllXtLqUunyiiNG9hYLD3_z277U5KWardctdiHqQz1qP5mqZVt2bSmOWuIx1a_07kllF_R5mWyRFBDpoJ05qKlJM">
            <a:extLst>
              <a:ext uri="{FF2B5EF4-FFF2-40B4-BE49-F238E27FC236}">
                <a16:creationId xmlns:a16="http://schemas.microsoft.com/office/drawing/2014/main" id="{FC8D440E-0243-8B4B-B014-116CFC3322C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489"/>
          <a:stretch/>
        </p:blipFill>
        <p:spPr bwMode="auto">
          <a:xfrm>
            <a:off x="10013576" y="3498090"/>
            <a:ext cx="2097331" cy="169424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1307D7CB-4E66-F74A-A714-EAD3711CC20B}"/>
              </a:ext>
            </a:extLst>
          </p:cNvPr>
          <p:cNvPicPr>
            <a:picLocks noChangeAspect="1"/>
          </p:cNvPicPr>
          <p:nvPr/>
        </p:nvPicPr>
        <p:blipFill rotWithShape="1">
          <a:blip r:embed="rId9">
            <a:extLst>
              <a:ext uri="{28A0092B-C50C-407E-A947-70E740481C1C}">
                <a14:useLocalDpi xmlns:a14="http://schemas.microsoft.com/office/drawing/2010/main" val="0"/>
              </a:ext>
            </a:extLst>
          </a:blip>
          <a:srcRect r="3494"/>
          <a:stretch/>
        </p:blipFill>
        <p:spPr>
          <a:xfrm>
            <a:off x="8119841" y="5513516"/>
            <a:ext cx="1271050" cy="1096268"/>
          </a:xfrm>
          <a:prstGeom prst="rect">
            <a:avLst/>
          </a:prstGeom>
        </p:spPr>
      </p:pic>
      <p:sp>
        <p:nvSpPr>
          <p:cNvPr id="47" name="TextBox 46">
            <a:extLst>
              <a:ext uri="{FF2B5EF4-FFF2-40B4-BE49-F238E27FC236}">
                <a16:creationId xmlns:a16="http://schemas.microsoft.com/office/drawing/2014/main" id="{165516F4-9550-0E40-9B04-612FB349AE4E}"/>
              </a:ext>
            </a:extLst>
          </p:cNvPr>
          <p:cNvSpPr txBox="1"/>
          <p:nvPr/>
        </p:nvSpPr>
        <p:spPr>
          <a:xfrm>
            <a:off x="8159610" y="3105284"/>
            <a:ext cx="542136" cy="307777"/>
          </a:xfrm>
          <a:prstGeom prst="rect">
            <a:avLst/>
          </a:prstGeom>
          <a:noFill/>
        </p:spPr>
        <p:txBody>
          <a:bodyPr wrap="none" rtlCol="0">
            <a:spAutoFit/>
          </a:bodyPr>
          <a:lstStyle/>
          <a:p>
            <a:r>
              <a:rPr lang="en-US" sz="1400" dirty="0">
                <a:solidFill>
                  <a:schemeClr val="accent4">
                    <a:lumMod val="60000"/>
                    <a:lumOff val="40000"/>
                  </a:schemeClr>
                </a:solidFill>
              </a:rPr>
              <a:t>NAIP</a:t>
            </a:r>
          </a:p>
        </p:txBody>
      </p:sp>
      <p:sp>
        <p:nvSpPr>
          <p:cNvPr id="48" name="TextBox 47">
            <a:extLst>
              <a:ext uri="{FF2B5EF4-FFF2-40B4-BE49-F238E27FC236}">
                <a16:creationId xmlns:a16="http://schemas.microsoft.com/office/drawing/2014/main" id="{3C8338C6-ACA3-284F-994F-146223E6C908}"/>
              </a:ext>
            </a:extLst>
          </p:cNvPr>
          <p:cNvSpPr txBox="1"/>
          <p:nvPr/>
        </p:nvSpPr>
        <p:spPr>
          <a:xfrm>
            <a:off x="10145345" y="3122766"/>
            <a:ext cx="1457194" cy="307777"/>
          </a:xfrm>
          <a:prstGeom prst="rect">
            <a:avLst/>
          </a:prstGeom>
          <a:noFill/>
        </p:spPr>
        <p:txBody>
          <a:bodyPr wrap="none" rtlCol="0">
            <a:spAutoFit/>
          </a:bodyPr>
          <a:lstStyle/>
          <a:p>
            <a:r>
              <a:rPr lang="en-US" sz="1400" dirty="0"/>
              <a:t>LiDAR tree height</a:t>
            </a:r>
          </a:p>
        </p:txBody>
      </p:sp>
    </p:spTree>
    <p:extLst>
      <p:ext uri="{BB962C8B-B14F-4D97-AF65-F5344CB8AC3E}">
        <p14:creationId xmlns:p14="http://schemas.microsoft.com/office/powerpoint/2010/main" val="289988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F9D66-9771-E73D-F66E-17907D47015E}"/>
              </a:ext>
            </a:extLst>
          </p:cNvPr>
          <p:cNvSpPr/>
          <p:nvPr/>
        </p:nvSpPr>
        <p:spPr>
          <a:xfrm>
            <a:off x="-9236" y="-27709"/>
            <a:ext cx="12201236" cy="789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4ECF50E-BCD9-F927-A465-F5A91953C5A8}"/>
              </a:ext>
            </a:extLst>
          </p:cNvPr>
          <p:cNvPicPr>
            <a:picLocks noChangeAspect="1"/>
          </p:cNvPicPr>
          <p:nvPr/>
        </p:nvPicPr>
        <p:blipFill>
          <a:blip r:embed="rId2"/>
          <a:stretch>
            <a:fillRect/>
          </a:stretch>
        </p:blipFill>
        <p:spPr>
          <a:xfrm>
            <a:off x="0" y="72346"/>
            <a:ext cx="1931276" cy="1395313"/>
          </a:xfrm>
          <a:prstGeom prst="ellipse">
            <a:avLst/>
          </a:prstGeom>
        </p:spPr>
      </p:pic>
      <p:sp>
        <p:nvSpPr>
          <p:cNvPr id="7" name="TextBox 6">
            <a:extLst>
              <a:ext uri="{FF2B5EF4-FFF2-40B4-BE49-F238E27FC236}">
                <a16:creationId xmlns:a16="http://schemas.microsoft.com/office/drawing/2014/main" id="{9E05E54A-08A7-5B43-CD46-68477FA00E57}"/>
              </a:ext>
            </a:extLst>
          </p:cNvPr>
          <p:cNvSpPr txBox="1"/>
          <p:nvPr/>
        </p:nvSpPr>
        <p:spPr>
          <a:xfrm>
            <a:off x="2032530" y="187567"/>
            <a:ext cx="4165179" cy="461665"/>
          </a:xfrm>
          <a:prstGeom prst="rect">
            <a:avLst/>
          </a:prstGeom>
          <a:noFill/>
        </p:spPr>
        <p:txBody>
          <a:bodyPr wrap="none" rtlCol="0">
            <a:spAutoFit/>
          </a:bodyPr>
          <a:lstStyle/>
          <a:p>
            <a:r>
              <a:rPr lang="en-US" sz="2400" b="1" dirty="0">
                <a:solidFill>
                  <a:srgbClr val="FFC000"/>
                </a:solidFill>
              </a:rPr>
              <a:t>Kirsten de Beurs &amp; Daniel Hicks</a:t>
            </a:r>
          </a:p>
        </p:txBody>
      </p:sp>
      <p:sp>
        <p:nvSpPr>
          <p:cNvPr id="8" name="TextBox 7">
            <a:extLst>
              <a:ext uri="{FF2B5EF4-FFF2-40B4-BE49-F238E27FC236}">
                <a16:creationId xmlns:a16="http://schemas.microsoft.com/office/drawing/2014/main" id="{B9C96B6E-847A-C141-0210-25AA77164648}"/>
              </a:ext>
            </a:extLst>
          </p:cNvPr>
          <p:cNvSpPr txBox="1"/>
          <p:nvPr/>
        </p:nvSpPr>
        <p:spPr>
          <a:xfrm>
            <a:off x="6760435" y="187567"/>
            <a:ext cx="4595938" cy="461665"/>
          </a:xfrm>
          <a:prstGeom prst="rect">
            <a:avLst/>
          </a:prstGeom>
          <a:noFill/>
        </p:spPr>
        <p:txBody>
          <a:bodyPr wrap="none" rtlCol="0">
            <a:spAutoFit/>
          </a:bodyPr>
          <a:lstStyle/>
          <a:p>
            <a:r>
              <a:rPr lang="en-US" sz="2400" b="1" dirty="0">
                <a:solidFill>
                  <a:schemeClr val="bg2"/>
                </a:solidFill>
              </a:rPr>
              <a:t>Challenges in Urban LCLUC Science</a:t>
            </a:r>
          </a:p>
        </p:txBody>
      </p:sp>
      <p:pic>
        <p:nvPicPr>
          <p:cNvPr id="3" name="Picture 2">
            <a:extLst>
              <a:ext uri="{FF2B5EF4-FFF2-40B4-BE49-F238E27FC236}">
                <a16:creationId xmlns:a16="http://schemas.microsoft.com/office/drawing/2014/main" id="{5099C580-55A9-60B5-5F45-E5CA9B33E6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44" r="14704" b="2110"/>
          <a:stretch/>
        </p:blipFill>
        <p:spPr bwMode="auto">
          <a:xfrm>
            <a:off x="8154121" y="3773278"/>
            <a:ext cx="3946634" cy="2982739"/>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1CEA236-7200-E89E-21F9-99196FEB1520}"/>
              </a:ext>
            </a:extLst>
          </p:cNvPr>
          <p:cNvSpPr txBox="1"/>
          <p:nvPr/>
        </p:nvSpPr>
        <p:spPr>
          <a:xfrm>
            <a:off x="241439" y="1487004"/>
            <a:ext cx="5683371" cy="1692771"/>
          </a:xfrm>
          <a:prstGeom prst="rect">
            <a:avLst/>
          </a:prstGeom>
          <a:noFill/>
        </p:spPr>
        <p:txBody>
          <a:bodyPr wrap="square">
            <a:spAutoFit/>
          </a:bodyPr>
          <a:lstStyle/>
          <a:p>
            <a:pPr marR="0" lvl="0" algn="l" defTabSz="914400" rtl="0" eaLnBrk="1" fontAlgn="base" latinLnBrk="0" hangingPunct="1">
              <a:spcBef>
                <a:spcPts val="0"/>
              </a:spcBef>
              <a:spcAft>
                <a:spcPct val="0"/>
              </a:spcAft>
              <a:buClrTx/>
              <a:buSzTx/>
              <a:tabLst/>
              <a:defRPr/>
            </a:pPr>
            <a:r>
              <a:rPr kumimoji="0" lang="en-US" sz="2400" b="1" i="0" u="none" strike="noStrike" kern="1200" cap="none" spc="0" normalizeH="0" baseline="0" noProof="0" dirty="0">
                <a:ln>
                  <a:noFill/>
                </a:ln>
                <a:solidFill>
                  <a:srgbClr val="000000"/>
                </a:solidFill>
                <a:effectLst/>
                <a:uLnTx/>
                <a:uFillTx/>
                <a:latin typeface="Calibri" pitchFamily="34" charset="0"/>
                <a:ea typeface="+mn-ea"/>
                <a:cs typeface="+mn-cs"/>
              </a:rPr>
              <a:t>Questions and Opportunities</a:t>
            </a:r>
          </a:p>
          <a:p>
            <a:pPr marL="285750" marR="0" lvl="0" indent="-285750"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itchFamily="34" charset="0"/>
                <a:ea typeface="+mn-ea"/>
                <a:cs typeface="+mn-cs"/>
              </a:rPr>
              <a:t>What is the impact of urbanization on human health? And how do we measure that?</a:t>
            </a:r>
          </a:p>
          <a:p>
            <a:pPr marL="285750" marR="0" lvl="0" indent="-285750" algn="l" defTabSz="914400" rtl="0" eaLnBrk="1" fontAlgn="base" latinLnBrk="0" hangingPunct="1">
              <a:spcBef>
                <a:spcPts val="0"/>
              </a:spcBef>
              <a:spcAft>
                <a:spcPct val="0"/>
              </a:spcAft>
              <a:buClrTx/>
              <a:buSzTx/>
              <a:buFont typeface="Arial" panose="020B0604020202020204" pitchFamily="34" charset="0"/>
              <a:buChar char="•"/>
              <a:tabLst/>
              <a:defRPr/>
            </a:pPr>
            <a:r>
              <a:rPr lang="en-US" sz="2000" dirty="0">
                <a:solidFill>
                  <a:srgbClr val="000000"/>
                </a:solidFill>
                <a:latin typeface="Calibri" pitchFamily="34" charset="0"/>
              </a:rPr>
              <a:t>Combine spatially explicit building data, with imagery at a variety of spatial resolutions.</a:t>
            </a:r>
          </a:p>
        </p:txBody>
      </p:sp>
      <p:sp>
        <p:nvSpPr>
          <p:cNvPr id="5" name="TextBox 4">
            <a:extLst>
              <a:ext uri="{FF2B5EF4-FFF2-40B4-BE49-F238E27FC236}">
                <a16:creationId xmlns:a16="http://schemas.microsoft.com/office/drawing/2014/main" id="{F22B5B16-594D-D62F-FEBE-0B5E159913FA}"/>
              </a:ext>
            </a:extLst>
          </p:cNvPr>
          <p:cNvSpPr txBox="1"/>
          <p:nvPr/>
        </p:nvSpPr>
        <p:spPr>
          <a:xfrm>
            <a:off x="134866" y="3626346"/>
            <a:ext cx="8003928" cy="3231654"/>
          </a:xfrm>
          <a:prstGeom prst="rect">
            <a:avLst/>
          </a:prstGeom>
          <a:noFill/>
        </p:spPr>
        <p:txBody>
          <a:bodyPr wrap="square">
            <a:spAutoFit/>
          </a:bodyPr>
          <a:lstStyle/>
          <a:p>
            <a:pPr marR="0" lvl="0" algn="l" defTabSz="914400" rtl="0" eaLnBrk="1" fontAlgn="base" latinLnBrk="0" hangingPunct="1">
              <a:spcBef>
                <a:spcPts val="0"/>
              </a:spcBef>
              <a:spcAft>
                <a:spcPct val="0"/>
              </a:spcAft>
              <a:buClrTx/>
              <a:buSzTx/>
              <a:tabLst/>
              <a:defRPr/>
            </a:pPr>
            <a:r>
              <a:rPr kumimoji="0" lang="en-US" sz="2400" b="1" i="0" u="none" strike="noStrike" kern="1200" cap="none" spc="0" normalizeH="0" baseline="0" noProof="0" dirty="0">
                <a:ln>
                  <a:noFill/>
                </a:ln>
                <a:solidFill>
                  <a:srgbClr val="000000"/>
                </a:solidFill>
                <a:effectLst/>
                <a:uLnTx/>
                <a:uFillTx/>
                <a:latin typeface="Calibri" pitchFamily="34" charset="0"/>
                <a:ea typeface="+mn-ea"/>
                <a:cs typeface="+mn-cs"/>
              </a:rPr>
              <a:t>Challenges</a:t>
            </a:r>
          </a:p>
          <a:p>
            <a:pPr marL="342900" indent="-342900">
              <a:spcBef>
                <a:spcPts val="0"/>
              </a:spcBef>
              <a:buFont typeface="Arial" panose="020B0604020202020204" pitchFamily="34" charset="0"/>
              <a:buChar char="•"/>
            </a:pPr>
            <a:r>
              <a:rPr lang="en-US" sz="2000" dirty="0">
                <a:solidFill>
                  <a:srgbClr val="000000"/>
                </a:solidFill>
              </a:rPr>
              <a:t>IRB permission was an in-depth process as surveys were reviewed in multiple languages, and specialized region experts were brought in to help assess the questionnaire. </a:t>
            </a:r>
          </a:p>
          <a:p>
            <a:pPr marL="342900" indent="-342900">
              <a:buFont typeface="Arial" panose="020B0604020202020204" pitchFamily="34" charset="0"/>
              <a:buChar char="•"/>
            </a:pPr>
            <a:r>
              <a:rPr lang="en-US" sz="2000" dirty="0">
                <a:solidFill>
                  <a:srgbClr val="000000"/>
                </a:solidFill>
              </a:rPr>
              <a:t>IRB approval was obtained from the University of Oklahoma in summer 2021 and again from RAND in 2022. </a:t>
            </a:r>
          </a:p>
          <a:p>
            <a:pPr marL="342900" indent="-342900">
              <a:spcBef>
                <a:spcPts val="0"/>
              </a:spcBef>
              <a:buFont typeface="Arial" panose="020B0604020202020204" pitchFamily="34" charset="0"/>
              <a:buChar char="•"/>
            </a:pPr>
            <a:r>
              <a:rPr lang="en-US" sz="2000" dirty="0">
                <a:solidFill>
                  <a:srgbClr val="000000"/>
                </a:solidFill>
              </a:rPr>
              <a:t>We originally included a political economy module, which was cut during IRB Review, largely in response to the geopolitical situation in the region. The survey has been adapted to local contexts – with nuances in how neighborhoods are defined.</a:t>
            </a:r>
          </a:p>
        </p:txBody>
      </p:sp>
      <p:pic>
        <p:nvPicPr>
          <p:cNvPr id="9" name="Picture 8">
            <a:extLst>
              <a:ext uri="{FF2B5EF4-FFF2-40B4-BE49-F238E27FC236}">
                <a16:creationId xmlns:a16="http://schemas.microsoft.com/office/drawing/2014/main" id="{C44AC95E-E984-6AC7-2BF4-A063FF9C807B}"/>
              </a:ext>
            </a:extLst>
          </p:cNvPr>
          <p:cNvPicPr>
            <a:picLocks noChangeAspect="1"/>
          </p:cNvPicPr>
          <p:nvPr/>
        </p:nvPicPr>
        <p:blipFill>
          <a:blip r:embed="rId4"/>
          <a:stretch>
            <a:fillRect/>
          </a:stretch>
        </p:blipFill>
        <p:spPr>
          <a:xfrm>
            <a:off x="5924810" y="816751"/>
            <a:ext cx="6267189" cy="2854544"/>
          </a:xfrm>
          <a:prstGeom prst="rect">
            <a:avLst/>
          </a:prstGeom>
        </p:spPr>
      </p:pic>
    </p:spTree>
    <p:extLst>
      <p:ext uri="{BB962C8B-B14F-4D97-AF65-F5344CB8AC3E}">
        <p14:creationId xmlns:p14="http://schemas.microsoft.com/office/powerpoint/2010/main" val="110456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F9D66-9771-E73D-F66E-17907D47015E}"/>
              </a:ext>
            </a:extLst>
          </p:cNvPr>
          <p:cNvSpPr/>
          <p:nvPr/>
        </p:nvSpPr>
        <p:spPr>
          <a:xfrm>
            <a:off x="-9236" y="-27709"/>
            <a:ext cx="12201236" cy="7893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4ECF50E-BCD9-F927-A465-F5A91953C5A8}"/>
              </a:ext>
            </a:extLst>
          </p:cNvPr>
          <p:cNvPicPr>
            <a:picLocks noChangeAspect="1"/>
          </p:cNvPicPr>
          <p:nvPr/>
        </p:nvPicPr>
        <p:blipFill>
          <a:blip r:embed="rId2"/>
          <a:stretch>
            <a:fillRect/>
          </a:stretch>
        </p:blipFill>
        <p:spPr>
          <a:xfrm>
            <a:off x="0" y="72346"/>
            <a:ext cx="1819564" cy="1314603"/>
          </a:xfrm>
          <a:prstGeom prst="ellipse">
            <a:avLst/>
          </a:prstGeom>
        </p:spPr>
      </p:pic>
      <p:sp>
        <p:nvSpPr>
          <p:cNvPr id="7" name="TextBox 6">
            <a:extLst>
              <a:ext uri="{FF2B5EF4-FFF2-40B4-BE49-F238E27FC236}">
                <a16:creationId xmlns:a16="http://schemas.microsoft.com/office/drawing/2014/main" id="{9E05E54A-08A7-5B43-CD46-68477FA00E57}"/>
              </a:ext>
            </a:extLst>
          </p:cNvPr>
          <p:cNvSpPr txBox="1"/>
          <p:nvPr/>
        </p:nvSpPr>
        <p:spPr>
          <a:xfrm>
            <a:off x="2032530" y="187567"/>
            <a:ext cx="2749535" cy="461665"/>
          </a:xfrm>
          <a:prstGeom prst="rect">
            <a:avLst/>
          </a:prstGeom>
          <a:noFill/>
        </p:spPr>
        <p:txBody>
          <a:bodyPr wrap="none" rtlCol="0">
            <a:spAutoFit/>
          </a:bodyPr>
          <a:lstStyle/>
          <a:p>
            <a:r>
              <a:rPr lang="en-US" sz="2400" b="1" dirty="0">
                <a:solidFill>
                  <a:srgbClr val="FFC000"/>
                </a:solidFill>
              </a:rPr>
              <a:t>Alexey Shiklomanov</a:t>
            </a:r>
          </a:p>
        </p:txBody>
      </p:sp>
      <p:sp>
        <p:nvSpPr>
          <p:cNvPr id="8" name="TextBox 7">
            <a:extLst>
              <a:ext uri="{FF2B5EF4-FFF2-40B4-BE49-F238E27FC236}">
                <a16:creationId xmlns:a16="http://schemas.microsoft.com/office/drawing/2014/main" id="{B9C96B6E-847A-C141-0210-25AA77164648}"/>
              </a:ext>
            </a:extLst>
          </p:cNvPr>
          <p:cNvSpPr txBox="1"/>
          <p:nvPr/>
        </p:nvSpPr>
        <p:spPr>
          <a:xfrm>
            <a:off x="6750576" y="181514"/>
            <a:ext cx="4595938" cy="461665"/>
          </a:xfrm>
          <a:prstGeom prst="rect">
            <a:avLst/>
          </a:prstGeom>
          <a:noFill/>
        </p:spPr>
        <p:txBody>
          <a:bodyPr wrap="none" rtlCol="0">
            <a:spAutoFit/>
          </a:bodyPr>
          <a:lstStyle/>
          <a:p>
            <a:r>
              <a:rPr lang="en-US" sz="2400" b="1" dirty="0">
                <a:solidFill>
                  <a:schemeClr val="bg2"/>
                </a:solidFill>
              </a:rPr>
              <a:t>Challenges in Urban LCLUC Science</a:t>
            </a:r>
          </a:p>
        </p:txBody>
      </p:sp>
      <p:sp>
        <p:nvSpPr>
          <p:cNvPr id="3" name="TextBox 2">
            <a:extLst>
              <a:ext uri="{FF2B5EF4-FFF2-40B4-BE49-F238E27FC236}">
                <a16:creationId xmlns:a16="http://schemas.microsoft.com/office/drawing/2014/main" id="{DE014A65-5BE2-276C-7954-A4A3A97181FA}"/>
              </a:ext>
            </a:extLst>
          </p:cNvPr>
          <p:cNvSpPr txBox="1"/>
          <p:nvPr/>
        </p:nvSpPr>
        <p:spPr>
          <a:xfrm>
            <a:off x="1856838" y="752492"/>
            <a:ext cx="10248073" cy="707886"/>
          </a:xfrm>
          <a:prstGeom prst="rect">
            <a:avLst/>
          </a:prstGeom>
          <a:noFill/>
        </p:spPr>
        <p:txBody>
          <a:bodyPr wrap="square" rtlCol="0">
            <a:spAutoFit/>
          </a:bodyPr>
          <a:lstStyle/>
          <a:p>
            <a:r>
              <a:rPr lang="en-US" sz="2000" dirty="0"/>
              <a:t>Our project: </a:t>
            </a:r>
            <a:r>
              <a:rPr lang="en-US" sz="2000" i="1" dirty="0"/>
              <a:t>Assessing the impact of urban land conversion on local and regional surface climate and its socioeconomic consequences in Western North Africa</a:t>
            </a:r>
          </a:p>
        </p:txBody>
      </p:sp>
      <p:sp>
        <p:nvSpPr>
          <p:cNvPr id="4" name="TextBox 3">
            <a:extLst>
              <a:ext uri="{FF2B5EF4-FFF2-40B4-BE49-F238E27FC236}">
                <a16:creationId xmlns:a16="http://schemas.microsoft.com/office/drawing/2014/main" id="{7CFDB575-1978-6D57-9FAC-0D34C1460C83}"/>
              </a:ext>
            </a:extLst>
          </p:cNvPr>
          <p:cNvSpPr txBox="1"/>
          <p:nvPr/>
        </p:nvSpPr>
        <p:spPr>
          <a:xfrm>
            <a:off x="56116" y="3419575"/>
            <a:ext cx="5558247" cy="646331"/>
          </a:xfrm>
          <a:prstGeom prst="rect">
            <a:avLst/>
          </a:prstGeom>
          <a:noFill/>
        </p:spPr>
        <p:txBody>
          <a:bodyPr wrap="square" rtlCol="0">
            <a:spAutoFit/>
          </a:bodyPr>
          <a:lstStyle/>
          <a:p>
            <a:r>
              <a:rPr lang="en-US" sz="1200" b="1" dirty="0"/>
              <a:t>Our team:</a:t>
            </a:r>
            <a:r>
              <a:rPr lang="en-US" sz="1200" dirty="0"/>
              <a:t> Alexey Shiklomanov, </a:t>
            </a:r>
            <a:r>
              <a:rPr lang="en-US" sz="1200" dirty="0" err="1"/>
              <a:t>Lahouari</a:t>
            </a:r>
            <a:r>
              <a:rPr lang="en-US" sz="1200" dirty="0"/>
              <a:t> </a:t>
            </a:r>
            <a:r>
              <a:rPr lang="en-US" sz="1200" dirty="0" err="1"/>
              <a:t>Bounoua</a:t>
            </a:r>
            <a:r>
              <a:rPr lang="en-US" sz="1200" dirty="0"/>
              <a:t>, Joe Nigro [NASA GSFC]; Tao Zhang, </a:t>
            </a:r>
            <a:r>
              <a:rPr lang="en-US" sz="1200" dirty="0" err="1"/>
              <a:t>Yuyu</a:t>
            </a:r>
            <a:r>
              <a:rPr lang="en-US" sz="1200" dirty="0"/>
              <a:t> Zhou [Iowa State University]; </a:t>
            </a:r>
            <a:r>
              <a:rPr lang="en-US" sz="1200" dirty="0" err="1"/>
              <a:t>Zarrar</a:t>
            </a:r>
            <a:r>
              <a:rPr lang="en-US" sz="1200" dirty="0"/>
              <a:t> Khan [Pacific Northwest National Laboratory]; Hicham </a:t>
            </a:r>
            <a:r>
              <a:rPr lang="en-US" sz="1200" dirty="0" err="1"/>
              <a:t>Bahi</a:t>
            </a:r>
            <a:r>
              <a:rPr lang="en-US" sz="1200" dirty="0"/>
              <a:t> [Mohammed VI Polytechnic University]</a:t>
            </a:r>
          </a:p>
        </p:txBody>
      </p:sp>
      <p:sp>
        <p:nvSpPr>
          <p:cNvPr id="9" name="TextBox 8">
            <a:extLst>
              <a:ext uri="{FF2B5EF4-FFF2-40B4-BE49-F238E27FC236}">
                <a16:creationId xmlns:a16="http://schemas.microsoft.com/office/drawing/2014/main" id="{2B4394CB-01D3-EF89-064E-3581F2EFE29B}"/>
              </a:ext>
            </a:extLst>
          </p:cNvPr>
          <p:cNvSpPr txBox="1"/>
          <p:nvPr/>
        </p:nvSpPr>
        <p:spPr>
          <a:xfrm>
            <a:off x="24175" y="1427571"/>
            <a:ext cx="5701596" cy="2031325"/>
          </a:xfrm>
          <a:prstGeom prst="rect">
            <a:avLst/>
          </a:prstGeom>
          <a:noFill/>
        </p:spPr>
        <p:txBody>
          <a:bodyPr wrap="square" rtlCol="0">
            <a:spAutoFit/>
          </a:bodyPr>
          <a:lstStyle/>
          <a:p>
            <a:r>
              <a:rPr lang="en-US" b="1" dirty="0"/>
              <a:t>Our goals:</a:t>
            </a:r>
            <a:endParaRPr lang="en-US" b="1" i="1" dirty="0"/>
          </a:p>
          <a:p>
            <a:pPr marL="342900" indent="-342900">
              <a:buAutoNum type="arabicParenBoth"/>
            </a:pPr>
            <a:r>
              <a:rPr lang="en-US" dirty="0"/>
              <a:t>Map urbanization in 10 cities in Morocco</a:t>
            </a:r>
          </a:p>
          <a:p>
            <a:pPr marL="342900" indent="-342900">
              <a:buAutoNum type="arabicParenBoth"/>
            </a:pPr>
            <a:r>
              <a:rPr lang="en-US" dirty="0"/>
              <a:t>Quantify urban heat/cooling island effect</a:t>
            </a:r>
          </a:p>
          <a:p>
            <a:pPr marL="342900" indent="-342900">
              <a:buAutoNum type="arabicParenBoth"/>
            </a:pPr>
            <a:r>
              <a:rPr lang="en-US" dirty="0"/>
              <a:t>Understand the regional meteorological impacts of urbanization</a:t>
            </a:r>
          </a:p>
          <a:p>
            <a:pPr marL="342900" indent="-342900">
              <a:buAutoNum type="arabicParenBoth"/>
            </a:pPr>
            <a:r>
              <a:rPr lang="en-US" dirty="0"/>
              <a:t>Quantify economic consequences of urban heat/cooling effect in terms of building energy demand</a:t>
            </a:r>
          </a:p>
        </p:txBody>
      </p:sp>
      <p:sp>
        <p:nvSpPr>
          <p:cNvPr id="10" name="TextBox 9">
            <a:extLst>
              <a:ext uri="{FF2B5EF4-FFF2-40B4-BE49-F238E27FC236}">
                <a16:creationId xmlns:a16="http://schemas.microsoft.com/office/drawing/2014/main" id="{17B83416-8DBC-0F68-80EB-1D201870D438}"/>
              </a:ext>
            </a:extLst>
          </p:cNvPr>
          <p:cNvSpPr txBox="1"/>
          <p:nvPr/>
        </p:nvSpPr>
        <p:spPr>
          <a:xfrm>
            <a:off x="99331" y="4230292"/>
            <a:ext cx="5411652" cy="830997"/>
          </a:xfrm>
          <a:prstGeom prst="rect">
            <a:avLst/>
          </a:prstGeom>
          <a:noFill/>
        </p:spPr>
        <p:txBody>
          <a:bodyPr wrap="square" rtlCol="0">
            <a:spAutoFit/>
          </a:bodyPr>
          <a:lstStyle/>
          <a:p>
            <a:r>
              <a:rPr lang="en-US" sz="2400" i="1" dirty="0"/>
              <a:t>Our perspectives on challenges to Urban LCLUC Science</a:t>
            </a:r>
          </a:p>
        </p:txBody>
      </p:sp>
      <p:sp>
        <p:nvSpPr>
          <p:cNvPr id="23" name="TextBox 22">
            <a:extLst>
              <a:ext uri="{FF2B5EF4-FFF2-40B4-BE49-F238E27FC236}">
                <a16:creationId xmlns:a16="http://schemas.microsoft.com/office/drawing/2014/main" id="{4D60F685-640A-606D-297E-F9069A335205}"/>
              </a:ext>
            </a:extLst>
          </p:cNvPr>
          <p:cNvSpPr txBox="1"/>
          <p:nvPr/>
        </p:nvSpPr>
        <p:spPr>
          <a:xfrm>
            <a:off x="47982" y="5120774"/>
            <a:ext cx="12009187" cy="1754326"/>
          </a:xfrm>
          <a:prstGeom prst="rect">
            <a:avLst/>
          </a:prstGeom>
          <a:noFill/>
        </p:spPr>
        <p:txBody>
          <a:bodyPr wrap="square" rtlCol="0">
            <a:spAutoFit/>
          </a:bodyPr>
          <a:lstStyle/>
          <a:p>
            <a:pPr marL="342900" indent="-342900">
              <a:buAutoNum type="arabicParenBoth"/>
            </a:pPr>
            <a:r>
              <a:rPr lang="en-US" b="1" dirty="0"/>
              <a:t>“Urban” is a simplistic concept for land-cover classification.</a:t>
            </a:r>
            <a:r>
              <a:rPr lang="en-US" dirty="0"/>
              <a:t> We need more granularity to really understand the physical, ecological, and socio-economic processes that happen in inhabited areas.</a:t>
            </a:r>
          </a:p>
          <a:p>
            <a:pPr marL="342900" indent="-342900">
              <a:buAutoNum type="arabicParenBoth"/>
            </a:pPr>
            <a:r>
              <a:rPr lang="en-US" dirty="0"/>
              <a:t>Cities, and their interactions with their surrounding environment, have </a:t>
            </a:r>
            <a:r>
              <a:rPr lang="en-US" b="1" dirty="0"/>
              <a:t>complex 3D geometries</a:t>
            </a:r>
            <a:r>
              <a:rPr lang="en-US" dirty="0"/>
              <a:t>. “Flat” and/or column-integrated measurements are insufficient, as are models that fail to capture vertical and lateral energy and mass fluxes.</a:t>
            </a:r>
          </a:p>
          <a:p>
            <a:pPr marL="342900" indent="-342900">
              <a:buAutoNum type="arabicParenBoth"/>
            </a:pPr>
            <a:r>
              <a:rPr lang="en-US" dirty="0"/>
              <a:t>Urbanization and its socio-economic consequences are a </a:t>
            </a:r>
            <a:r>
              <a:rPr lang="en-US" b="1" dirty="0"/>
              <a:t>coupled human-natural systems problem</a:t>
            </a:r>
            <a:r>
              <a:rPr lang="en-US" dirty="0"/>
              <a:t> that </a:t>
            </a:r>
            <a:r>
              <a:rPr lang="en-US" b="1" dirty="0"/>
              <a:t>requires detailed socio-economic data and models</a:t>
            </a:r>
            <a:r>
              <a:rPr lang="en-US" dirty="0"/>
              <a:t>.</a:t>
            </a:r>
          </a:p>
        </p:txBody>
      </p:sp>
      <p:grpSp>
        <p:nvGrpSpPr>
          <p:cNvPr id="5" name="Group 4">
            <a:extLst>
              <a:ext uri="{FF2B5EF4-FFF2-40B4-BE49-F238E27FC236}">
                <a16:creationId xmlns:a16="http://schemas.microsoft.com/office/drawing/2014/main" id="{C66A1E40-396E-2A50-5C90-58FCF29B85C4}"/>
              </a:ext>
            </a:extLst>
          </p:cNvPr>
          <p:cNvGrpSpPr/>
          <p:nvPr/>
        </p:nvGrpSpPr>
        <p:grpSpPr>
          <a:xfrm>
            <a:off x="5749086" y="3242956"/>
            <a:ext cx="3495474" cy="1786628"/>
            <a:chOff x="1066743" y="913377"/>
            <a:chExt cx="3495474" cy="1786628"/>
          </a:xfrm>
        </p:grpSpPr>
        <p:pic>
          <p:nvPicPr>
            <p:cNvPr id="22" name="Picture 21" descr="Map&#10;&#10;Description automatically generated">
              <a:extLst>
                <a:ext uri="{FF2B5EF4-FFF2-40B4-BE49-F238E27FC236}">
                  <a16:creationId xmlns:a16="http://schemas.microsoft.com/office/drawing/2014/main" id="{268D952B-E5C7-A695-F2AB-EA16CCEC729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3829" y="1026502"/>
              <a:ext cx="3088388" cy="1673503"/>
            </a:xfrm>
            <a:prstGeom prst="rect">
              <a:avLst/>
            </a:prstGeom>
          </p:spPr>
        </p:pic>
        <p:sp>
          <p:nvSpPr>
            <p:cNvPr id="24" name="TextBox 23">
              <a:extLst>
                <a:ext uri="{FF2B5EF4-FFF2-40B4-BE49-F238E27FC236}">
                  <a16:creationId xmlns:a16="http://schemas.microsoft.com/office/drawing/2014/main" id="{B9142831-0C46-E354-7457-E93A6DA81E55}"/>
                </a:ext>
              </a:extLst>
            </p:cNvPr>
            <p:cNvSpPr txBox="1"/>
            <p:nvPr/>
          </p:nvSpPr>
          <p:spPr>
            <a:xfrm>
              <a:off x="2096972" y="913377"/>
              <a:ext cx="2119420" cy="461665"/>
            </a:xfrm>
            <a:prstGeom prst="rect">
              <a:avLst/>
            </a:prstGeom>
            <a:noFill/>
          </p:spPr>
          <p:txBody>
            <a:bodyPr wrap="square" rtlCol="0">
              <a:spAutoFit/>
            </a:bodyPr>
            <a:lstStyle/>
            <a:p>
              <a:r>
                <a:rPr lang="en-US" sz="1200" dirty="0"/>
                <a:t>100m building height, Tangiers, Morocco (2018)</a:t>
              </a:r>
            </a:p>
          </p:txBody>
        </p:sp>
        <p:pic>
          <p:nvPicPr>
            <p:cNvPr id="25" name="Picture 24">
              <a:extLst>
                <a:ext uri="{FF2B5EF4-FFF2-40B4-BE49-F238E27FC236}">
                  <a16:creationId xmlns:a16="http://schemas.microsoft.com/office/drawing/2014/main" id="{60DDD5F9-A9DA-100D-4A97-E0527E29DA5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6743" y="1235483"/>
              <a:ext cx="1011544" cy="931421"/>
            </a:xfrm>
            <a:prstGeom prst="rect">
              <a:avLst/>
            </a:prstGeom>
          </p:spPr>
        </p:pic>
      </p:grpSp>
      <p:grpSp>
        <p:nvGrpSpPr>
          <p:cNvPr id="34" name="Group 33">
            <a:extLst>
              <a:ext uri="{FF2B5EF4-FFF2-40B4-BE49-F238E27FC236}">
                <a16:creationId xmlns:a16="http://schemas.microsoft.com/office/drawing/2014/main" id="{CD918E86-8A63-6FEA-1D26-AA8B3A33E26E}"/>
              </a:ext>
            </a:extLst>
          </p:cNvPr>
          <p:cNvGrpSpPr/>
          <p:nvPr/>
        </p:nvGrpSpPr>
        <p:grpSpPr>
          <a:xfrm>
            <a:off x="4890234" y="1448883"/>
            <a:ext cx="3365610" cy="1673787"/>
            <a:chOff x="8640211" y="1587298"/>
            <a:chExt cx="3365610" cy="1673787"/>
          </a:xfrm>
        </p:grpSpPr>
        <p:pic>
          <p:nvPicPr>
            <p:cNvPr id="28" name="Picture 27" descr="Chart, histogram&#10;&#10;Description automatically generated">
              <a:extLst>
                <a:ext uri="{FF2B5EF4-FFF2-40B4-BE49-F238E27FC236}">
                  <a16:creationId xmlns:a16="http://schemas.microsoft.com/office/drawing/2014/main" id="{81BF4089-63C9-E505-9179-A6B9BC2A318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69981" y="1587298"/>
              <a:ext cx="2935840" cy="1673787"/>
            </a:xfrm>
            <a:prstGeom prst="rect">
              <a:avLst/>
            </a:prstGeom>
          </p:spPr>
        </p:pic>
        <p:sp>
          <p:nvSpPr>
            <p:cNvPr id="29" name="TextBox 28">
              <a:extLst>
                <a:ext uri="{FF2B5EF4-FFF2-40B4-BE49-F238E27FC236}">
                  <a16:creationId xmlns:a16="http://schemas.microsoft.com/office/drawing/2014/main" id="{C58DA2E7-5804-9D8A-93EA-9DA800B1A680}"/>
                </a:ext>
              </a:extLst>
            </p:cNvPr>
            <p:cNvSpPr txBox="1"/>
            <p:nvPr/>
          </p:nvSpPr>
          <p:spPr>
            <a:xfrm>
              <a:off x="8640211" y="1653668"/>
              <a:ext cx="2919197" cy="276999"/>
            </a:xfrm>
            <a:prstGeom prst="rect">
              <a:avLst/>
            </a:prstGeom>
            <a:noFill/>
          </p:spPr>
          <p:txBody>
            <a:bodyPr wrap="none" rtlCol="0">
              <a:spAutoFit/>
            </a:bodyPr>
            <a:lstStyle/>
            <a:p>
              <a:r>
                <a:rPr lang="en-US" sz="1200" dirty="0"/>
                <a:t>500m Land Cover, Tangiers, Morocco (2014)</a:t>
              </a:r>
            </a:p>
          </p:txBody>
        </p:sp>
      </p:grpSp>
      <p:grpSp>
        <p:nvGrpSpPr>
          <p:cNvPr id="38" name="Group 37">
            <a:extLst>
              <a:ext uri="{FF2B5EF4-FFF2-40B4-BE49-F238E27FC236}">
                <a16:creationId xmlns:a16="http://schemas.microsoft.com/office/drawing/2014/main" id="{DF3D5237-3210-3044-BF44-7034FCA9A10D}"/>
              </a:ext>
            </a:extLst>
          </p:cNvPr>
          <p:cNvGrpSpPr/>
          <p:nvPr/>
        </p:nvGrpSpPr>
        <p:grpSpPr>
          <a:xfrm>
            <a:off x="9696656" y="3250814"/>
            <a:ext cx="2393476" cy="1801641"/>
            <a:chOff x="9771812" y="3125554"/>
            <a:chExt cx="2393476" cy="1801641"/>
          </a:xfrm>
        </p:grpSpPr>
        <p:grpSp>
          <p:nvGrpSpPr>
            <p:cNvPr id="31" name="Group 30">
              <a:extLst>
                <a:ext uri="{FF2B5EF4-FFF2-40B4-BE49-F238E27FC236}">
                  <a16:creationId xmlns:a16="http://schemas.microsoft.com/office/drawing/2014/main" id="{BC798B83-6ECF-C637-1D3A-8A237869C08E}"/>
                </a:ext>
              </a:extLst>
            </p:cNvPr>
            <p:cNvGrpSpPr/>
            <p:nvPr/>
          </p:nvGrpSpPr>
          <p:grpSpPr>
            <a:xfrm>
              <a:off x="9771812" y="3125554"/>
              <a:ext cx="2393476" cy="1801641"/>
              <a:chOff x="9840941" y="3289241"/>
              <a:chExt cx="2393476" cy="1801641"/>
            </a:xfrm>
          </p:grpSpPr>
          <p:grpSp>
            <p:nvGrpSpPr>
              <p:cNvPr id="21" name="Group 20">
                <a:extLst>
                  <a:ext uri="{FF2B5EF4-FFF2-40B4-BE49-F238E27FC236}">
                    <a16:creationId xmlns:a16="http://schemas.microsoft.com/office/drawing/2014/main" id="{65287D61-50E6-B691-B7BC-8ADEC4ADAF25}"/>
                  </a:ext>
                </a:extLst>
              </p:cNvPr>
              <p:cNvGrpSpPr/>
              <p:nvPr/>
            </p:nvGrpSpPr>
            <p:grpSpPr>
              <a:xfrm>
                <a:off x="10102129" y="3540101"/>
                <a:ext cx="1871101" cy="1550781"/>
                <a:chOff x="9324578" y="1689099"/>
                <a:chExt cx="1871101" cy="1550781"/>
              </a:xfrm>
            </p:grpSpPr>
            <p:pic>
              <p:nvPicPr>
                <p:cNvPr id="18" name="图片 11">
                  <a:extLst>
                    <a:ext uri="{FF2B5EF4-FFF2-40B4-BE49-F238E27FC236}">
                      <a16:creationId xmlns:a16="http://schemas.microsoft.com/office/drawing/2014/main" id="{EBFA415F-7056-7FB6-C6B6-3C77BD96CB9F}"/>
                    </a:ext>
                  </a:extLst>
                </p:cNvPr>
                <p:cNvPicPr>
                  <a:picLocks noChangeAspect="1"/>
                </p:cNvPicPr>
                <p:nvPr/>
              </p:nvPicPr>
              <p:blipFill>
                <a:blip r:embed="rId6"/>
                <a:stretch>
                  <a:fillRect/>
                </a:stretch>
              </p:blipFill>
              <p:spPr>
                <a:xfrm>
                  <a:off x="9324578" y="1691383"/>
                  <a:ext cx="1871101" cy="1548497"/>
                </a:xfrm>
                <a:prstGeom prst="rect">
                  <a:avLst/>
                </a:prstGeom>
              </p:spPr>
            </p:pic>
            <p:pic>
              <p:nvPicPr>
                <p:cNvPr id="19" name="图片 13">
                  <a:extLst>
                    <a:ext uri="{FF2B5EF4-FFF2-40B4-BE49-F238E27FC236}">
                      <a16:creationId xmlns:a16="http://schemas.microsoft.com/office/drawing/2014/main" id="{95758262-8252-530F-D2F4-95256594E9FB}"/>
                    </a:ext>
                  </a:extLst>
                </p:cNvPr>
                <p:cNvPicPr>
                  <a:picLocks noChangeAspect="1"/>
                </p:cNvPicPr>
                <p:nvPr/>
              </p:nvPicPr>
              <p:blipFill>
                <a:blip r:embed="rId7"/>
                <a:stretch>
                  <a:fillRect/>
                </a:stretch>
              </p:blipFill>
              <p:spPr>
                <a:xfrm>
                  <a:off x="9332835" y="1689099"/>
                  <a:ext cx="813367" cy="544732"/>
                </a:xfrm>
                <a:prstGeom prst="rect">
                  <a:avLst/>
                </a:prstGeom>
              </p:spPr>
            </p:pic>
            <p:sp>
              <p:nvSpPr>
                <p:cNvPr id="20" name="文本框 15">
                  <a:extLst>
                    <a:ext uri="{FF2B5EF4-FFF2-40B4-BE49-F238E27FC236}">
                      <a16:creationId xmlns:a16="http://schemas.microsoft.com/office/drawing/2014/main" id="{B53B5E88-802A-B531-2D2A-9242CD419E24}"/>
                    </a:ext>
                  </a:extLst>
                </p:cNvPr>
                <p:cNvSpPr txBox="1"/>
                <p:nvPr/>
              </p:nvSpPr>
              <p:spPr>
                <a:xfrm>
                  <a:off x="9488540" y="1789198"/>
                  <a:ext cx="319318" cy="276999"/>
                </a:xfrm>
                <a:prstGeom prst="rect">
                  <a:avLst/>
                </a:prstGeom>
                <a:noFill/>
              </p:spPr>
              <p:txBody>
                <a:bodyPr wrap="none" rtlCol="0">
                  <a:spAutoFit/>
                </a:bodyPr>
                <a:lstStyle/>
                <a:p>
                  <a:r>
                    <a:rPr lang="en-US" sz="1200" dirty="0"/>
                    <a:t>°C</a:t>
                  </a:r>
                </a:p>
              </p:txBody>
            </p:sp>
          </p:grpSp>
          <p:sp>
            <p:nvSpPr>
              <p:cNvPr id="30" name="TextBox 29">
                <a:extLst>
                  <a:ext uri="{FF2B5EF4-FFF2-40B4-BE49-F238E27FC236}">
                    <a16:creationId xmlns:a16="http://schemas.microsoft.com/office/drawing/2014/main" id="{D41B889B-CD17-6A11-FBE1-E7B8E112D85D}"/>
                  </a:ext>
                </a:extLst>
              </p:cNvPr>
              <p:cNvSpPr txBox="1"/>
              <p:nvPr/>
            </p:nvSpPr>
            <p:spPr>
              <a:xfrm>
                <a:off x="9840941" y="3289241"/>
                <a:ext cx="2393476" cy="276999"/>
              </a:xfrm>
              <a:prstGeom prst="rect">
                <a:avLst/>
              </a:prstGeom>
              <a:noFill/>
            </p:spPr>
            <p:txBody>
              <a:bodyPr wrap="none" rtlCol="0">
                <a:spAutoFit/>
              </a:bodyPr>
              <a:lstStyle/>
              <a:p>
                <a:pPr algn="ctr"/>
                <a:r>
                  <a:rPr lang="en-US" sz="1200" dirty="0"/>
                  <a:t>WRF-simulated 2m air temperature</a:t>
                </a:r>
              </a:p>
            </p:txBody>
          </p:sp>
        </p:grpSp>
        <p:sp>
          <p:nvSpPr>
            <p:cNvPr id="32" name="TextBox 31">
              <a:extLst>
                <a:ext uri="{FF2B5EF4-FFF2-40B4-BE49-F238E27FC236}">
                  <a16:creationId xmlns:a16="http://schemas.microsoft.com/office/drawing/2014/main" id="{A953E8AD-3494-CF31-624D-163B61A042A7}"/>
                </a:ext>
              </a:extLst>
            </p:cNvPr>
            <p:cNvSpPr txBox="1"/>
            <p:nvPr/>
          </p:nvSpPr>
          <p:spPr>
            <a:xfrm>
              <a:off x="9999387" y="4113214"/>
              <a:ext cx="897105" cy="276999"/>
            </a:xfrm>
            <a:prstGeom prst="rect">
              <a:avLst/>
            </a:prstGeom>
            <a:noFill/>
          </p:spPr>
          <p:txBody>
            <a:bodyPr wrap="none" rtlCol="0">
              <a:spAutoFit/>
            </a:bodyPr>
            <a:lstStyle/>
            <a:p>
              <a:r>
                <a:rPr lang="en-US" sz="1200" b="1" dirty="0">
                  <a:solidFill>
                    <a:schemeClr val="bg1"/>
                  </a:solidFill>
                </a:rPr>
                <a:t>Casablanca</a:t>
              </a:r>
            </a:p>
          </p:txBody>
        </p:sp>
        <p:sp>
          <p:nvSpPr>
            <p:cNvPr id="33" name="TextBox 32">
              <a:extLst>
                <a:ext uri="{FF2B5EF4-FFF2-40B4-BE49-F238E27FC236}">
                  <a16:creationId xmlns:a16="http://schemas.microsoft.com/office/drawing/2014/main" id="{00684D09-B6AD-15C5-762E-01A434D88BC6}"/>
                </a:ext>
              </a:extLst>
            </p:cNvPr>
            <p:cNvSpPr txBox="1"/>
            <p:nvPr/>
          </p:nvSpPr>
          <p:spPr>
            <a:xfrm>
              <a:off x="10896492" y="3748459"/>
              <a:ext cx="556755" cy="276999"/>
            </a:xfrm>
            <a:prstGeom prst="rect">
              <a:avLst/>
            </a:prstGeom>
            <a:noFill/>
          </p:spPr>
          <p:txBody>
            <a:bodyPr wrap="none" rtlCol="0">
              <a:spAutoFit/>
            </a:bodyPr>
            <a:lstStyle/>
            <a:p>
              <a:r>
                <a:rPr lang="en-US" sz="1200" b="1" dirty="0">
                  <a:solidFill>
                    <a:schemeClr val="bg1"/>
                  </a:solidFill>
                </a:rPr>
                <a:t>Rabat</a:t>
              </a:r>
            </a:p>
          </p:txBody>
        </p:sp>
      </p:grpSp>
      <p:grpSp>
        <p:nvGrpSpPr>
          <p:cNvPr id="37" name="Group 36">
            <a:extLst>
              <a:ext uri="{FF2B5EF4-FFF2-40B4-BE49-F238E27FC236}">
                <a16:creationId xmlns:a16="http://schemas.microsoft.com/office/drawing/2014/main" id="{022FF34C-C788-BE7C-8114-040119EA1C6C}"/>
              </a:ext>
            </a:extLst>
          </p:cNvPr>
          <p:cNvGrpSpPr/>
          <p:nvPr/>
        </p:nvGrpSpPr>
        <p:grpSpPr>
          <a:xfrm>
            <a:off x="8550187" y="1391500"/>
            <a:ext cx="3669186" cy="1750001"/>
            <a:chOff x="8898735" y="4775974"/>
            <a:chExt cx="3669186" cy="1750001"/>
          </a:xfrm>
        </p:grpSpPr>
        <p:pic>
          <p:nvPicPr>
            <p:cNvPr id="35" name="Picture 34" descr="Map&#10;&#10;Description automatically generated">
              <a:extLst>
                <a:ext uri="{FF2B5EF4-FFF2-40B4-BE49-F238E27FC236}">
                  <a16:creationId xmlns:a16="http://schemas.microsoft.com/office/drawing/2014/main" id="{E0BC0303-807F-7DE6-7DA8-DCAB856E6AA6}"/>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6370" y="4888822"/>
              <a:ext cx="3581551" cy="1637153"/>
            </a:xfrm>
            <a:prstGeom prst="rect">
              <a:avLst/>
            </a:prstGeom>
          </p:spPr>
        </p:pic>
        <p:sp>
          <p:nvSpPr>
            <p:cNvPr id="36" name="TextBox 35">
              <a:extLst>
                <a:ext uri="{FF2B5EF4-FFF2-40B4-BE49-F238E27FC236}">
                  <a16:creationId xmlns:a16="http://schemas.microsoft.com/office/drawing/2014/main" id="{AA9BF530-EF7D-C403-DE69-145DD5E63D50}"/>
                </a:ext>
              </a:extLst>
            </p:cNvPr>
            <p:cNvSpPr txBox="1"/>
            <p:nvPr/>
          </p:nvSpPr>
          <p:spPr>
            <a:xfrm>
              <a:off x="8898735" y="4775974"/>
              <a:ext cx="2796327" cy="461665"/>
            </a:xfrm>
            <a:prstGeom prst="rect">
              <a:avLst/>
            </a:prstGeom>
            <a:noFill/>
          </p:spPr>
          <p:txBody>
            <a:bodyPr wrap="square" rtlCol="0">
              <a:spAutoFit/>
            </a:bodyPr>
            <a:lstStyle/>
            <a:p>
              <a:r>
                <a:rPr lang="fr-FR" sz="1200" dirty="0"/>
                <a:t>Landsat Collection 2 Surface Temperature Science Product – July 4, 2014</a:t>
              </a:r>
              <a:endParaRPr lang="en-US" sz="1200" dirty="0"/>
            </a:p>
          </p:txBody>
        </p:sp>
      </p:grpSp>
    </p:spTree>
    <p:extLst>
      <p:ext uri="{BB962C8B-B14F-4D97-AF65-F5344CB8AC3E}">
        <p14:creationId xmlns:p14="http://schemas.microsoft.com/office/powerpoint/2010/main" val="2659140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1065</Words>
  <Application>Microsoft Office PowerPoint</Application>
  <PresentationFormat>Widescreen</PresentationFormat>
  <Paragraphs>91</Paragraphs>
  <Slides>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Meghavi Prashnani</dc:creator>
  <cp:lastModifiedBy>meghavi@umd.edu</cp:lastModifiedBy>
  <cp:revision>24</cp:revision>
  <dcterms:created xsi:type="dcterms:W3CDTF">2022-10-08T19:57:45Z</dcterms:created>
  <dcterms:modified xsi:type="dcterms:W3CDTF">2022-10-18T03:32:27Z</dcterms:modified>
</cp:coreProperties>
</file>