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docx" ContentType="application/vnd.openxmlformats-officedocument.wordprocessingml.document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embeddings/oleObject3.bin" ContentType="application/vnd.openxmlformats-officedocument.oleObject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embeddings/oleObject4.bin" ContentType="application/vnd.openxmlformats-officedocument.oleObject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530" r:id="rId3"/>
    <p:sldId id="604" r:id="rId4"/>
    <p:sldId id="605" r:id="rId5"/>
    <p:sldId id="603" r:id="rId6"/>
    <p:sldId id="540" r:id="rId7"/>
    <p:sldId id="568" r:id="rId8"/>
    <p:sldId id="590" r:id="rId9"/>
    <p:sldId id="614" r:id="rId10"/>
    <p:sldId id="615" r:id="rId11"/>
    <p:sldId id="616" r:id="rId12"/>
    <p:sldId id="617" r:id="rId13"/>
    <p:sldId id="618" r:id="rId14"/>
    <p:sldId id="613" r:id="rId1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crosoft Office User" initials="Office" lastIdx="2" clrIdx="0">
    <p:extLst/>
  </p:cmAuthor>
  <p:cmAuthor id="2" name="Microsoft Office User" initials="Office [2]" lastIdx="1" clrIdx="1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D579"/>
    <a:srgbClr val="88E987"/>
    <a:srgbClr val="E7AD01"/>
    <a:srgbClr val="00DD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209"/>
    <p:restoredTop sz="97284" autoAdjust="0"/>
  </p:normalViewPr>
  <p:slideViewPr>
    <p:cSldViewPr>
      <p:cViewPr>
        <p:scale>
          <a:sx n="150" d="100"/>
          <a:sy n="150" d="100"/>
        </p:scale>
        <p:origin x="-952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notesMaster" Target="notesMasters/notesMaster1.xml"/><Relationship Id="rId17" Type="http://schemas.openxmlformats.org/officeDocument/2006/relationships/handoutMaster" Target="handoutMasters/handoutMaster1.xml"/><Relationship Id="rId18" Type="http://schemas.openxmlformats.org/officeDocument/2006/relationships/printerSettings" Target="printerSettings/printerSettings1.bin"/><Relationship Id="rId19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6-04-18T11:20:03.785" idx="2">
    <p:pos x="10" y="10"/>
    <p:text/>
    <p:extLst>
      <p:ext uri="{C676402C-5697-4E1C-873F-D02D1690AC5C}">
        <p15:threadingInfo xmlns:p15="http://schemas.microsoft.com/office/powerpoint/2012/main" timeZoneBias="240"/>
      </p:ext>
    </p:extLst>
  </p:cm>
</p:cmLst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Relationship Id="rId2" Type="http://schemas.openxmlformats.org/officeDocument/2006/relationships/image" Target="../media/image9.emf"/><Relationship Id="rId3" Type="http://schemas.openxmlformats.org/officeDocument/2006/relationships/image" Target="../media/image10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E109DA-CA38-284F-8CAE-07599D8262B2}" type="datetimeFigureOut">
              <a:rPr lang="en-US" smtClean="0"/>
              <a:t>4/13/17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C3EF1C-A7FA-864D-B1D7-58AE7DF424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754638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9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E71F9112-749A-45C2-BB73-732CC72817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16246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7D88944-09AD-495D-AA4A-1503C414BBC7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469308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9344D99-F386-9B4B-99B1-2E1EA72495D2}" type="slidenum">
              <a:rPr lang="en-US"/>
              <a:pPr/>
              <a:t>2</a:t>
            </a:fld>
            <a:endParaRPr lang="en-US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6369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8BEA175-A202-C147-B3EF-DD799449CB35}" type="slidenum">
              <a:rPr lang="en-US"/>
              <a:pPr/>
              <a:t>6</a:t>
            </a:fld>
            <a:endParaRPr lang="en-US"/>
          </a:p>
        </p:txBody>
      </p:sp>
      <p:sp>
        <p:nvSpPr>
          <p:cNvPr id="154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54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2383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71F9112-749A-45C2-BB73-732CC7281737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1915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8DF57D7-2670-4E78-96DD-D9B22805124F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61393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8DF57D7-2670-4E78-96DD-D9B22805124F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100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8DF57D7-2670-4E78-96DD-D9B22805124F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896186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8DF57D7-2670-4E78-96DD-D9B22805124F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3094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jpeg"/><Relationship Id="rId5" Type="http://schemas.openxmlformats.org/officeDocument/2006/relationships/image" Target="../media/image5.png"/><Relationship Id="rId6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LCLUC Spring Meeting, April 12-14, Hilton, Rockville, MD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5B31AF-D694-42FA-923D-8E828B07E0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LCLUC Spring Meeting, April 12-14, Hilton, Rockville, MD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B7E8B9-CAF6-4ABC-B625-69718ABB7A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LCLUC Spring Meeting, April 12-14, Hilton, Rockville, MD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132911-AAC3-473B-B937-8143A35C87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LCLUC Spring Meeting, April 12-14, Hilton, Rockville, MD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13622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8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" name="Picture 33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3098" b="-5313"/>
          <a:stretch/>
        </p:blipFill>
        <p:spPr>
          <a:xfrm>
            <a:off x="7788176" y="6611881"/>
            <a:ext cx="1196912" cy="144000"/>
          </a:xfrm>
          <a:prstGeom prst="rect">
            <a:avLst/>
          </a:prstGeom>
        </p:spPr>
      </p:pic>
      <p:cxnSp>
        <p:nvCxnSpPr>
          <p:cNvPr id="35" name="Straight Connector 34"/>
          <p:cNvCxnSpPr/>
          <p:nvPr userDrawn="1"/>
        </p:nvCxnSpPr>
        <p:spPr>
          <a:xfrm>
            <a:off x="165932" y="6504478"/>
            <a:ext cx="8824779" cy="0"/>
          </a:xfrm>
          <a:prstGeom prst="line">
            <a:avLst/>
          </a:prstGeom>
          <a:ln w="6350" cmpd="sng">
            <a:solidFill>
              <a:schemeClr val="bg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6" name="Picture 35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" b="28614"/>
          <a:stretch/>
        </p:blipFill>
        <p:spPr>
          <a:xfrm>
            <a:off x="7787917" y="156199"/>
            <a:ext cx="1210456" cy="468000"/>
          </a:xfrm>
          <a:prstGeom prst="rect">
            <a:avLst/>
          </a:prstGeom>
        </p:spPr>
      </p:pic>
      <p:pic>
        <p:nvPicPr>
          <p:cNvPr id="37" name="Picture 36" descr="nasa-logo-meatball.jpg"/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731" t="12322" r="24284" b="13096"/>
          <a:stretch/>
        </p:blipFill>
        <p:spPr>
          <a:xfrm>
            <a:off x="8273559" y="6194837"/>
            <a:ext cx="663612" cy="579684"/>
          </a:xfrm>
          <a:prstGeom prst="rect">
            <a:avLst/>
          </a:prstGeom>
        </p:spPr>
      </p:pic>
      <p:pic>
        <p:nvPicPr>
          <p:cNvPr id="38" name="Picture 37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296975" y="6301216"/>
            <a:ext cx="1050775" cy="416107"/>
          </a:xfrm>
          <a:prstGeom prst="rect">
            <a:avLst/>
          </a:prstGeom>
        </p:spPr>
      </p:pic>
      <p:pic>
        <p:nvPicPr>
          <p:cNvPr id="39" name="Picture 2" descr="C:\Users\gdoxani\Pictures\03_logo_dark_blue.bmp"/>
          <p:cNvPicPr>
            <a:picLocks noChangeAspect="1" noChangeArrowheads="1"/>
          </p:cNvPicPr>
          <p:nvPr userDrawn="1"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05" t="19104" r="7069" b="18621"/>
          <a:stretch/>
        </p:blipFill>
        <p:spPr bwMode="auto">
          <a:xfrm>
            <a:off x="7013048" y="6327591"/>
            <a:ext cx="1063787" cy="3808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4" name="Straight Connector 3"/>
          <p:cNvCxnSpPr/>
          <p:nvPr userDrawn="1"/>
        </p:nvCxnSpPr>
        <p:spPr>
          <a:xfrm>
            <a:off x="165932" y="6160853"/>
            <a:ext cx="8771239" cy="1"/>
          </a:xfrm>
          <a:prstGeom prst="line">
            <a:avLst/>
          </a:prstGeom>
          <a:ln>
            <a:solidFill>
              <a:srgbClr val="00338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 userDrawn="1"/>
        </p:nvSpPr>
        <p:spPr>
          <a:xfrm>
            <a:off x="1619250" y="6337300"/>
            <a:ext cx="51689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AGU Fall Meeting San Francisco Dec 12-16 2016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636136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LCLUC Spring Meeting, April 12-14, Hilton, Rockville, MD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B5BAC0-4C1C-427F-B203-69BE39CD2C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LCLUC Spring Meeting, April 12-14, Hilton, Rockville, MD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4CB063-0666-4782-98B9-C2A195AA84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LCLUC Spring Meeting, April 12-14, Hilton, Rockville, MD</a:t>
            </a:r>
            <a:endParaRPr lang="en-US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B14F4B-F229-422E-8AB9-BE8A22A7CE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LCLUC Spring Meeting, April 12-14, Hilton, Rockville, MD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3FA74C-B54E-424B-AEA9-E9240337FF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LCLUC Spring Meeting, April 12-14, Hilton, Rockville, MD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14769C-4F98-40DD-A423-09C8990A39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LCLUC Spring Meeting, April 12-14, Hilton, Rockville, MD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6E8007-488C-4C29-A1EE-FEDD16E109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LCLUC Spring Meeting, April 12-14, Hilton, Rockville, MD</a:t>
            </a:r>
            <a:endParaRPr lang="en-US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76C154-D789-44E4-A8B1-074A491859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LCLUC Spring Meeting, April 12-14, Hilton, Rockville, MD</a:t>
            </a:r>
            <a:endParaRPr lang="en-US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2F2DD5-1301-43E9-AB8D-FEC7857C45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5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-12700" y="6553200"/>
            <a:ext cx="91440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lang="en-US" smtClean="0">
                <a:effectLst/>
              </a:defRPr>
            </a:lvl1pPr>
          </a:lstStyle>
          <a:p>
            <a:r>
              <a:rPr lang="en-US" smtClean="0"/>
              <a:t>LCLUC Spring Meeting, April 12-14, Hilton, Rockville, MD</a:t>
            </a:r>
            <a:endParaRPr lang="en-US" dirty="0" smtClean="0"/>
          </a:p>
        </p:txBody>
      </p:sp>
      <p:pic>
        <p:nvPicPr>
          <p:cNvPr id="8" name="Picture 475" descr="3dmeatball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46125" cy="631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7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4" Type="http://schemas.openxmlformats.org/officeDocument/2006/relationships/image" Target="../media/image14.png"/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4" Type="http://schemas.openxmlformats.org/officeDocument/2006/relationships/image" Target="../media/image16.png"/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4" Type="http://schemas.openxmlformats.org/officeDocument/2006/relationships/image" Target="../media/image18.png"/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4" Type="http://schemas.openxmlformats.org/officeDocument/2006/relationships/image" Target="../media/image20.png"/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Relationship Id="rId3" Type="http://schemas.openxmlformats.org/officeDocument/2006/relationships/comments" Target="../comments/commen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modis-sr.ltdri.org/" TargetMode="External"/><Relationship Id="rId4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8.emf"/><Relationship Id="rId5" Type="http://schemas.openxmlformats.org/officeDocument/2006/relationships/oleObject" Target="../embeddings/oleObject2.bin"/><Relationship Id="rId6" Type="http://schemas.openxmlformats.org/officeDocument/2006/relationships/image" Target="../media/image9.emf"/><Relationship Id="rId7" Type="http://schemas.openxmlformats.org/officeDocument/2006/relationships/oleObject" Target="../embeddings/oleObject3.bin"/><Relationship Id="rId8" Type="http://schemas.openxmlformats.org/officeDocument/2006/relationships/image" Target="../media/image10.emf"/><Relationship Id="rId9" Type="http://schemas.openxmlformats.org/officeDocument/2006/relationships/image" Target="../media/image7.png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Relationship Id="rId3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4" Type="http://schemas.openxmlformats.org/officeDocument/2006/relationships/oleObject" Target="../embeddings/oleObject4.bin"/><Relationship Id="rId5" Type="http://schemas.openxmlformats.org/officeDocument/2006/relationships/package" Target="../embeddings/Microsoft_Word_Document1.docx"/><Relationship Id="rId6" Type="http://schemas.openxmlformats.org/officeDocument/2006/relationships/image" Target="../media/image12.emf"/><Relationship Id="rId7" Type="http://schemas.openxmlformats.org/officeDocument/2006/relationships/image" Target="../media/image7.png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457200"/>
            <a:ext cx="7772400" cy="1470025"/>
          </a:xfrm>
        </p:spPr>
        <p:txBody>
          <a:bodyPr/>
          <a:lstStyle/>
          <a:p>
            <a:r>
              <a:rPr lang="en-US" sz="3200" dirty="0"/>
              <a:t>A Atmospheric Correction Update and ACIX Status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2590800"/>
            <a:ext cx="6629400" cy="2743200"/>
          </a:xfrm>
        </p:spPr>
        <p:txBody>
          <a:bodyPr/>
          <a:lstStyle/>
          <a:p>
            <a:r>
              <a:rPr lang="en-US" sz="1600" dirty="0"/>
              <a:t>Eric </a:t>
            </a:r>
            <a:r>
              <a:rPr lang="en-US" sz="1600" dirty="0" smtClean="0"/>
              <a:t>Vermote </a:t>
            </a:r>
            <a:r>
              <a:rPr lang="en-US" sz="1600" smtClean="0"/>
              <a:t>et </a:t>
            </a:r>
            <a:r>
              <a:rPr lang="en-US" sz="1600" smtClean="0"/>
              <a:t>al.</a:t>
            </a:r>
          </a:p>
          <a:p>
            <a:r>
              <a:rPr lang="en-US" sz="1600" baseline="-25000" dirty="0" smtClean="0"/>
              <a:t>NASA </a:t>
            </a:r>
            <a:r>
              <a:rPr lang="en-US" sz="1600" baseline="-25000" dirty="0"/>
              <a:t>Goddard Space Flight Center Code </a:t>
            </a:r>
            <a:r>
              <a:rPr lang="en-US" sz="1600" baseline="-25000" dirty="0" smtClean="0"/>
              <a:t>619</a:t>
            </a:r>
            <a:endParaRPr lang="en-US" sz="1600" b="1" dirty="0"/>
          </a:p>
          <a:p>
            <a:endParaRPr lang="en-US" sz="1600" b="1" dirty="0" smtClean="0"/>
          </a:p>
          <a:p>
            <a:r>
              <a:rPr lang="en-US" sz="1600" b="1" dirty="0" err="1" smtClean="0"/>
              <a:t>Eric.f.vermote@nasa.gov</a:t>
            </a:r>
            <a:endParaRPr lang="en-US" sz="1600" b="1" dirty="0"/>
          </a:p>
          <a:p>
            <a:endParaRPr lang="en-US" sz="1600" b="1" dirty="0"/>
          </a:p>
          <a:p>
            <a:endParaRPr lang="en-US" sz="1600" b="1" dirty="0" smtClean="0"/>
          </a:p>
          <a:p>
            <a:endParaRPr lang="en-US" sz="1600" dirty="0"/>
          </a:p>
          <a:p>
            <a:r>
              <a:rPr lang="en-US" sz="1600" b="1" dirty="0"/>
              <a:t> </a:t>
            </a:r>
            <a:endParaRPr lang="en-US" sz="1600" dirty="0"/>
          </a:p>
          <a:p>
            <a:r>
              <a:rPr lang="en-US" sz="1600" b="1" dirty="0"/>
              <a:t> </a:t>
            </a:r>
            <a:endParaRPr lang="en-US" sz="16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6381750"/>
            <a:ext cx="9144000" cy="476250"/>
          </a:xfrm>
        </p:spPr>
        <p:txBody>
          <a:bodyPr/>
          <a:lstStyle/>
          <a:p>
            <a:r>
              <a:rPr lang="en-US" smtClean="0"/>
              <a:t>LCLUC Spring Meeting, April 12-14, Hilton, Rockville, MD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0" y="0"/>
            <a:ext cx="762000" cy="762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3"/>
          <p:cNvSpPr txBox="1">
            <a:spLocks/>
          </p:cNvSpPr>
          <p:nvPr/>
        </p:nvSpPr>
        <p:spPr>
          <a:xfrm>
            <a:off x="281412" y="161482"/>
            <a:ext cx="8799088" cy="523210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A6A6A6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bg1"/>
                </a:solidFill>
                <a:latin typeface="Verdan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bg1"/>
                </a:solidFill>
                <a:latin typeface="Verdan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bg1"/>
                </a:solidFill>
                <a:latin typeface="Verdan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bg1"/>
                </a:solidFill>
                <a:latin typeface="Verdana" pitchFamily="34" charset="0"/>
              </a:defRPr>
            </a:lvl5pPr>
            <a:lvl6pPr marL="457153" algn="l" rtl="0" eaLnBrk="1" fontAlgn="base" hangingPunct="1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bg1"/>
                </a:solidFill>
                <a:latin typeface="Verdana" pitchFamily="34" charset="0"/>
              </a:defRPr>
            </a:lvl6pPr>
            <a:lvl7pPr marL="914305" algn="l" rtl="0" eaLnBrk="1" fontAlgn="base" hangingPunct="1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bg1"/>
                </a:solidFill>
                <a:latin typeface="Verdana" pitchFamily="34" charset="0"/>
              </a:defRPr>
            </a:lvl7pPr>
            <a:lvl8pPr marL="1371458" algn="l" rtl="0" eaLnBrk="1" fontAlgn="base" hangingPunct="1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bg1"/>
                </a:solidFill>
                <a:latin typeface="Verdana" pitchFamily="34" charset="0"/>
              </a:defRPr>
            </a:lvl8pPr>
            <a:lvl9pPr marL="1828610" algn="l" rtl="0" eaLnBrk="1" fontAlgn="base" hangingPunct="1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bg1"/>
                </a:solidFill>
                <a:latin typeface="Verdana" pitchFamily="34" charset="0"/>
              </a:defRPr>
            </a:lvl9pPr>
          </a:lstStyle>
          <a:p>
            <a:r>
              <a:rPr lang="en-GB" sz="2800" dirty="0" smtClean="0">
                <a:solidFill>
                  <a:srgbClr val="00338D"/>
                </a:solidFill>
                <a:latin typeface="Calibri" panose="020F0502020204030204" pitchFamily="34" charset="0"/>
              </a:rPr>
              <a:t>ACIX results for the LaSRC algorithm (L8/S2A) (Land sites only, no cloud)</a:t>
            </a:r>
            <a:endParaRPr lang="en-GB" sz="2800" kern="0" dirty="0">
              <a:solidFill>
                <a:srgbClr val="00338D"/>
              </a:solidFill>
              <a:latin typeface="Calibri" panose="020F0502020204030204" pitchFamily="34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342421" y="1072333"/>
            <a:ext cx="1255825" cy="4"/>
          </a:xfrm>
          <a:prstGeom prst="line">
            <a:avLst/>
          </a:prstGeom>
          <a:ln w="69850">
            <a:solidFill>
              <a:srgbClr val="00338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 descr="subsetaerovalLaSrc-land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00" y="1752600"/>
            <a:ext cx="4267200" cy="3200400"/>
          </a:xfrm>
          <a:prstGeom prst="rect">
            <a:avLst/>
          </a:prstGeom>
        </p:spPr>
      </p:pic>
      <p:pic>
        <p:nvPicPr>
          <p:cNvPr id="7" name="Picture 6" descr="subsetaerovalLaSrc-land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8800" y="1750314"/>
            <a:ext cx="4270248" cy="32026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5427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3"/>
          <p:cNvSpPr txBox="1">
            <a:spLocks/>
          </p:cNvSpPr>
          <p:nvPr/>
        </p:nvSpPr>
        <p:spPr>
          <a:xfrm>
            <a:off x="281412" y="161482"/>
            <a:ext cx="8799088" cy="523210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A6A6A6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bg1"/>
                </a:solidFill>
                <a:latin typeface="Verdan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bg1"/>
                </a:solidFill>
                <a:latin typeface="Verdan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bg1"/>
                </a:solidFill>
                <a:latin typeface="Verdan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bg1"/>
                </a:solidFill>
                <a:latin typeface="Verdana" pitchFamily="34" charset="0"/>
              </a:defRPr>
            </a:lvl5pPr>
            <a:lvl6pPr marL="457153" algn="l" rtl="0" eaLnBrk="1" fontAlgn="base" hangingPunct="1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bg1"/>
                </a:solidFill>
                <a:latin typeface="Verdana" pitchFamily="34" charset="0"/>
              </a:defRPr>
            </a:lvl6pPr>
            <a:lvl7pPr marL="914305" algn="l" rtl="0" eaLnBrk="1" fontAlgn="base" hangingPunct="1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bg1"/>
                </a:solidFill>
                <a:latin typeface="Verdana" pitchFamily="34" charset="0"/>
              </a:defRPr>
            </a:lvl7pPr>
            <a:lvl8pPr marL="1371458" algn="l" rtl="0" eaLnBrk="1" fontAlgn="base" hangingPunct="1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bg1"/>
                </a:solidFill>
                <a:latin typeface="Verdana" pitchFamily="34" charset="0"/>
              </a:defRPr>
            </a:lvl8pPr>
            <a:lvl9pPr marL="1828610" algn="l" rtl="0" eaLnBrk="1" fontAlgn="base" hangingPunct="1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bg1"/>
                </a:solidFill>
                <a:latin typeface="Verdana" pitchFamily="34" charset="0"/>
              </a:defRPr>
            </a:lvl9pPr>
          </a:lstStyle>
          <a:p>
            <a:r>
              <a:rPr lang="en-GB" sz="2800" dirty="0" smtClean="0">
                <a:solidFill>
                  <a:srgbClr val="00338D"/>
                </a:solidFill>
                <a:latin typeface="Calibri" panose="020F0502020204030204" pitchFamily="34" charset="0"/>
              </a:rPr>
              <a:t>ACIX results for the MODIS SR algorithm (L8/S2A) (Land sites only, no cloud)</a:t>
            </a:r>
            <a:endParaRPr lang="en-GB" sz="2800" kern="0" dirty="0">
              <a:solidFill>
                <a:srgbClr val="00338D"/>
              </a:solidFill>
              <a:latin typeface="Calibri" panose="020F0502020204030204" pitchFamily="34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342421" y="1072333"/>
            <a:ext cx="1255825" cy="4"/>
          </a:xfrm>
          <a:prstGeom prst="line">
            <a:avLst/>
          </a:prstGeom>
          <a:ln w="69850">
            <a:solidFill>
              <a:srgbClr val="00338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 descr="subsetwvvalLaSrc-land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2057400"/>
            <a:ext cx="4267200" cy="3200400"/>
          </a:xfrm>
          <a:prstGeom prst="rect">
            <a:avLst/>
          </a:prstGeom>
        </p:spPr>
      </p:pic>
      <p:pic>
        <p:nvPicPr>
          <p:cNvPr id="9" name="Picture 8" descr="subsetwvvalLaSrc-land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2057400"/>
            <a:ext cx="4267200" cy="320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2154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3"/>
          <p:cNvSpPr txBox="1">
            <a:spLocks/>
          </p:cNvSpPr>
          <p:nvPr/>
        </p:nvSpPr>
        <p:spPr>
          <a:xfrm>
            <a:off x="281412" y="161482"/>
            <a:ext cx="8799088" cy="523210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A6A6A6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bg1"/>
                </a:solidFill>
                <a:latin typeface="Verdan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bg1"/>
                </a:solidFill>
                <a:latin typeface="Verdan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bg1"/>
                </a:solidFill>
                <a:latin typeface="Verdan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bg1"/>
                </a:solidFill>
                <a:latin typeface="Verdana" pitchFamily="34" charset="0"/>
              </a:defRPr>
            </a:lvl5pPr>
            <a:lvl6pPr marL="457153" algn="l" rtl="0" eaLnBrk="1" fontAlgn="base" hangingPunct="1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bg1"/>
                </a:solidFill>
                <a:latin typeface="Verdana" pitchFamily="34" charset="0"/>
              </a:defRPr>
            </a:lvl6pPr>
            <a:lvl7pPr marL="914305" algn="l" rtl="0" eaLnBrk="1" fontAlgn="base" hangingPunct="1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bg1"/>
                </a:solidFill>
                <a:latin typeface="Verdana" pitchFamily="34" charset="0"/>
              </a:defRPr>
            </a:lvl7pPr>
            <a:lvl8pPr marL="1371458" algn="l" rtl="0" eaLnBrk="1" fontAlgn="base" hangingPunct="1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bg1"/>
                </a:solidFill>
                <a:latin typeface="Verdana" pitchFamily="34" charset="0"/>
              </a:defRPr>
            </a:lvl8pPr>
            <a:lvl9pPr marL="1828610" algn="l" rtl="0" eaLnBrk="1" fontAlgn="base" hangingPunct="1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bg1"/>
                </a:solidFill>
                <a:latin typeface="Verdana" pitchFamily="34" charset="0"/>
              </a:defRPr>
            </a:lvl9pPr>
          </a:lstStyle>
          <a:p>
            <a:r>
              <a:rPr lang="en-GB" sz="2800" dirty="0" smtClean="0">
                <a:solidFill>
                  <a:srgbClr val="00338D"/>
                </a:solidFill>
                <a:latin typeface="Calibri" panose="020F0502020204030204" pitchFamily="34" charset="0"/>
              </a:rPr>
              <a:t>ACIX results for the MODIS SR algorithm (L8/S2A) (Land sites only, no cloud)</a:t>
            </a:r>
            <a:endParaRPr lang="en-GB" sz="2800" kern="0" dirty="0">
              <a:solidFill>
                <a:srgbClr val="00338D"/>
              </a:solidFill>
              <a:latin typeface="Calibri" panose="020F0502020204030204" pitchFamily="34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342421" y="1072333"/>
            <a:ext cx="1255825" cy="4"/>
          </a:xfrm>
          <a:prstGeom prst="line">
            <a:avLst/>
          </a:prstGeom>
          <a:ln w="69850">
            <a:solidFill>
              <a:srgbClr val="00338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 descr="apuland-4-slide2.pn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0"/>
          <a:stretch/>
        </p:blipFill>
        <p:spPr>
          <a:xfrm>
            <a:off x="0" y="1981200"/>
            <a:ext cx="4572000" cy="3429000"/>
          </a:xfrm>
          <a:prstGeom prst="rect">
            <a:avLst/>
          </a:prstGeom>
        </p:spPr>
      </p:pic>
      <p:pic>
        <p:nvPicPr>
          <p:cNvPr id="10" name="Picture 9" descr="apuland-04-slide2.png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50000" r="48334"/>
          <a:stretch/>
        </p:blipFill>
        <p:spPr>
          <a:xfrm>
            <a:off x="4402667" y="1955800"/>
            <a:ext cx="4724400" cy="342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59282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3"/>
          <p:cNvSpPr txBox="1">
            <a:spLocks/>
          </p:cNvSpPr>
          <p:nvPr/>
        </p:nvSpPr>
        <p:spPr>
          <a:xfrm>
            <a:off x="281412" y="161482"/>
            <a:ext cx="8799088" cy="523210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A6A6A6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bg1"/>
                </a:solidFill>
                <a:latin typeface="Verdan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bg1"/>
                </a:solidFill>
                <a:latin typeface="Verdan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bg1"/>
                </a:solidFill>
                <a:latin typeface="Verdan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bg1"/>
                </a:solidFill>
                <a:latin typeface="Verdana" pitchFamily="34" charset="0"/>
              </a:defRPr>
            </a:lvl5pPr>
            <a:lvl6pPr marL="457153" algn="l" rtl="0" eaLnBrk="1" fontAlgn="base" hangingPunct="1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bg1"/>
                </a:solidFill>
                <a:latin typeface="Verdana" pitchFamily="34" charset="0"/>
              </a:defRPr>
            </a:lvl6pPr>
            <a:lvl7pPr marL="914305" algn="l" rtl="0" eaLnBrk="1" fontAlgn="base" hangingPunct="1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bg1"/>
                </a:solidFill>
                <a:latin typeface="Verdana" pitchFamily="34" charset="0"/>
              </a:defRPr>
            </a:lvl7pPr>
            <a:lvl8pPr marL="1371458" algn="l" rtl="0" eaLnBrk="1" fontAlgn="base" hangingPunct="1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bg1"/>
                </a:solidFill>
                <a:latin typeface="Verdana" pitchFamily="34" charset="0"/>
              </a:defRPr>
            </a:lvl8pPr>
            <a:lvl9pPr marL="1828610" algn="l" rtl="0" eaLnBrk="1" fontAlgn="base" hangingPunct="1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bg1"/>
                </a:solidFill>
                <a:latin typeface="Verdana" pitchFamily="34" charset="0"/>
              </a:defRPr>
            </a:lvl9pPr>
          </a:lstStyle>
          <a:p>
            <a:r>
              <a:rPr lang="en-GB" sz="2800" dirty="0" smtClean="0">
                <a:solidFill>
                  <a:srgbClr val="00338D"/>
                </a:solidFill>
                <a:latin typeface="Calibri" panose="020F0502020204030204" pitchFamily="34" charset="0"/>
              </a:rPr>
              <a:t>Validation is on-going moving into a systematic routine assesment </a:t>
            </a:r>
            <a:endParaRPr lang="en-GB" sz="2800" kern="0" dirty="0">
              <a:solidFill>
                <a:srgbClr val="00338D"/>
              </a:solidFill>
              <a:latin typeface="Calibri" panose="020F0502020204030204" pitchFamily="34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342421" y="1072333"/>
            <a:ext cx="1255825" cy="4"/>
          </a:xfrm>
          <a:prstGeom prst="line">
            <a:avLst/>
          </a:prstGeom>
          <a:ln w="69850">
            <a:solidFill>
              <a:srgbClr val="00338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7" y="1676400"/>
            <a:ext cx="4486212" cy="32004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4679" y="1667933"/>
            <a:ext cx="4496137" cy="320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5464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00600"/>
          </a:xfrm>
        </p:spPr>
        <p:txBody>
          <a:bodyPr/>
          <a:lstStyle/>
          <a:p>
            <a:r>
              <a:rPr lang="en-US" sz="2200" dirty="0" smtClean="0"/>
              <a:t>Surface reflectance code (LaSRC) is mature and pathway toward validation and automated QA is clearly identified.</a:t>
            </a:r>
          </a:p>
          <a:p>
            <a:r>
              <a:rPr lang="en-US" sz="2200" dirty="0"/>
              <a:t>Algorithm is generic and tied to documented validated radiative transfer code so the accuracy is traceable enabling error budget. </a:t>
            </a:r>
          </a:p>
          <a:p>
            <a:r>
              <a:rPr lang="en-US" sz="2200" dirty="0"/>
              <a:t>The use of BRDF correction enables easy cross-comparison of different sensors (MODIS,VIIRS,AVHRR, LDCM, Landsat, Sentinel 2 ,Sentinel 3…)</a:t>
            </a:r>
          </a:p>
          <a:p>
            <a:r>
              <a:rPr lang="en-US" sz="2200" dirty="0" smtClean="0"/>
              <a:t>Preliminary </a:t>
            </a:r>
            <a:r>
              <a:rPr lang="en-US" sz="2200" dirty="0"/>
              <a:t>Sentinel 2 surface reflectance validation shows good performance but needs a more extensive </a:t>
            </a:r>
            <a:r>
              <a:rPr lang="en-US" sz="2200" dirty="0" smtClean="0"/>
              <a:t>study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6381750"/>
            <a:ext cx="9144000" cy="476250"/>
          </a:xfrm>
        </p:spPr>
        <p:txBody>
          <a:bodyPr/>
          <a:lstStyle/>
          <a:p>
            <a:r>
              <a:rPr lang="en-US" smtClean="0"/>
              <a:t>LCLUC Spring Meeting, April 12-14, Hilton, Rockville, MD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0" y="0"/>
            <a:ext cx="762000" cy="76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61191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01" name="Text Box 5"/>
          <p:cNvSpPr txBox="1">
            <a:spLocks noChangeArrowheads="1"/>
          </p:cNvSpPr>
          <p:nvPr/>
        </p:nvSpPr>
        <p:spPr bwMode="auto">
          <a:xfrm>
            <a:off x="1371600" y="6031468"/>
            <a:ext cx="69342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1800" b="1" dirty="0" smtClean="0"/>
              <a:t>Home </a:t>
            </a:r>
            <a:r>
              <a:rPr lang="en-US" sz="1800" b="1" dirty="0"/>
              <a:t>page: </a:t>
            </a:r>
            <a:r>
              <a:rPr lang="en-US" sz="1800" u="sng" dirty="0">
                <a:solidFill>
                  <a:schemeClr val="accent2"/>
                </a:solidFill>
                <a:effectLst>
                  <a:outerShdw blurRad="38100" dist="38100" dir="2700000" algn="tl">
                    <a:srgbClr val="DDDDDD"/>
                  </a:outerShdw>
                </a:effectLst>
                <a:hlinkClick r:id="rId3"/>
              </a:rPr>
              <a:t>http://modis-sr.ltdri.org</a:t>
            </a:r>
            <a:r>
              <a:rPr lang="en-US" sz="1800" u="sng" dirty="0">
                <a:solidFill>
                  <a:schemeClr val="accent2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 </a:t>
            </a:r>
            <a:r>
              <a:rPr lang="en-US" sz="1800" u="sng" dirty="0">
                <a:solidFill>
                  <a:schemeClr val="accent2"/>
                </a:solidFill>
              </a:rPr>
              <a:t>  </a:t>
            </a:r>
          </a:p>
        </p:txBody>
      </p:sp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609600" y="1802624"/>
            <a:ext cx="8153400" cy="39549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dirty="0" smtClean="0"/>
              <a:t>Algorithm reference for L8: </a:t>
            </a:r>
            <a:r>
              <a:rPr lang="en-US" sz="1800" dirty="0"/>
              <a:t>Vermote E., Justice C., Claverie M.,  Franch B., (2016) “Preliminary analysis of the performance of the Landsat 8/OLI land surface reflectance product", Remote Sensing of Environment, </a:t>
            </a:r>
            <a:r>
              <a:rPr lang="en-US" sz="1800" dirty="0" smtClean="0"/>
              <a:t>185,46-56.</a:t>
            </a:r>
            <a:endParaRPr lang="en-US" sz="1800" dirty="0"/>
          </a:p>
          <a:p>
            <a:pPr>
              <a:spcBef>
                <a:spcPct val="50000"/>
              </a:spcBef>
            </a:pPr>
            <a:r>
              <a:rPr lang="en-US" dirty="0" smtClean="0"/>
              <a:t>The MODIS </a:t>
            </a:r>
            <a:r>
              <a:rPr lang="en-US" b="1" dirty="0"/>
              <a:t>Collection </a:t>
            </a:r>
            <a:r>
              <a:rPr lang="en-US" b="1" dirty="0" smtClean="0"/>
              <a:t>6 AC </a:t>
            </a:r>
            <a:r>
              <a:rPr lang="en-US" b="1" dirty="0"/>
              <a:t>algorithm </a:t>
            </a:r>
            <a:r>
              <a:rPr lang="en-US" dirty="0"/>
              <a:t>relies on</a:t>
            </a:r>
          </a:p>
          <a:p>
            <a:pPr>
              <a:spcBef>
                <a:spcPct val="50000"/>
              </a:spcBef>
              <a:buClr>
                <a:srgbClr val="990033"/>
              </a:buClr>
              <a:buSzPct val="85000"/>
              <a:buFont typeface="Wingdings" charset="0"/>
              <a:buChar char="§"/>
            </a:pPr>
            <a:r>
              <a:rPr lang="en-US" dirty="0"/>
              <a:t> the use of very accurate (better than 1%) vector </a:t>
            </a:r>
            <a:r>
              <a:rPr lang="en-US" dirty="0" smtClean="0"/>
              <a:t>radiative  </a:t>
            </a:r>
            <a:r>
              <a:rPr lang="en-US" dirty="0"/>
              <a:t>transfer modeling of the </a:t>
            </a:r>
            <a:r>
              <a:rPr lang="en-US" dirty="0" smtClean="0"/>
              <a:t>coupled atmosphere</a:t>
            </a:r>
            <a:r>
              <a:rPr lang="en-US" dirty="0"/>
              <a:t>-</a:t>
            </a:r>
            <a:r>
              <a:rPr lang="en-US" dirty="0" smtClean="0"/>
              <a:t>surface</a:t>
            </a:r>
            <a:r>
              <a:rPr lang="en-US" dirty="0"/>
              <a:t> </a:t>
            </a:r>
            <a:r>
              <a:rPr lang="en-US" dirty="0" smtClean="0"/>
              <a:t>system (6S)</a:t>
            </a:r>
            <a:endParaRPr lang="en-US" dirty="0"/>
          </a:p>
          <a:p>
            <a:pPr>
              <a:spcBef>
                <a:spcPct val="50000"/>
              </a:spcBef>
              <a:buClr>
                <a:srgbClr val="990033"/>
              </a:buClr>
              <a:buSzPct val="85000"/>
              <a:buFont typeface="Wingdings" charset="0"/>
              <a:buChar char="§"/>
            </a:pPr>
            <a:r>
              <a:rPr lang="en-US" dirty="0"/>
              <a:t> the inversion of key atmospheric </a:t>
            </a:r>
            <a:r>
              <a:rPr lang="en-US" dirty="0" smtClean="0"/>
              <a:t>parameters</a:t>
            </a:r>
          </a:p>
          <a:p>
            <a:pPr lvl="1">
              <a:spcBef>
                <a:spcPct val="50000"/>
              </a:spcBef>
              <a:buClr>
                <a:srgbClr val="990033"/>
              </a:buClr>
              <a:buSzPct val="85000"/>
              <a:buFont typeface="Wingdings" charset="0"/>
              <a:buChar char="§"/>
            </a:pPr>
            <a:r>
              <a:rPr lang="en-US" b="1" i="1" dirty="0" smtClean="0"/>
              <a:t>Aerosols are processed from OLI/Sentinel 2 images</a:t>
            </a:r>
          </a:p>
          <a:p>
            <a:pPr lvl="1">
              <a:spcBef>
                <a:spcPct val="50000"/>
              </a:spcBef>
              <a:buClr>
                <a:srgbClr val="990033"/>
              </a:buClr>
              <a:buSzPct val="85000"/>
              <a:buFont typeface="Wingdings" charset="0"/>
              <a:buChar char="§"/>
            </a:pPr>
            <a:r>
              <a:rPr lang="en-US" b="1" i="1" dirty="0"/>
              <a:t>W</a:t>
            </a:r>
            <a:r>
              <a:rPr lang="en-US" b="1" i="1" dirty="0" smtClean="0"/>
              <a:t>ater vapor and ozone from daily MODIS product.</a:t>
            </a:r>
            <a:endParaRPr lang="en-US" b="1" i="1" dirty="0"/>
          </a:p>
          <a:p>
            <a:pPr>
              <a:spcBef>
                <a:spcPct val="50000"/>
              </a:spcBef>
            </a:pPr>
            <a:endParaRPr lang="en-US" sz="1800" b="1" i="1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6381750"/>
            <a:ext cx="9144000" cy="476250"/>
          </a:xfrm>
        </p:spPr>
        <p:txBody>
          <a:bodyPr/>
          <a:lstStyle/>
          <a:p>
            <a:r>
              <a:rPr lang="en-US" smtClean="0"/>
              <a:t>LCLUC Spring Meeting, April 12-14, Hilton, Rockville, MD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82000" y="0"/>
            <a:ext cx="762000" cy="762000"/>
          </a:xfrm>
          <a:prstGeom prst="rect">
            <a:avLst/>
          </a:prstGeom>
        </p:spPr>
      </p:pic>
      <p:sp>
        <p:nvSpPr>
          <p:cNvPr id="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1884" y="243197"/>
            <a:ext cx="8686800" cy="1143000"/>
          </a:xfrm>
        </p:spPr>
        <p:txBody>
          <a:bodyPr/>
          <a:lstStyle/>
          <a:p>
            <a:pPr algn="ctr"/>
            <a:r>
              <a:rPr lang="en-US" sz="3200" b="0" dirty="0" smtClean="0">
                <a:effectLst>
                  <a:outerShdw blurRad="38100" dist="38100" dir="2700000" algn="tl">
                    <a:srgbClr val="DDDDDD"/>
                  </a:outerShdw>
                </a:effectLst>
              </a:rPr>
              <a:t>Landsat8/OLI and Sentinel 2 Surface Reflectance is largely based on MODIS C6 (LaSRC)</a:t>
            </a:r>
            <a:endParaRPr lang="en-US" sz="3200" b="0" dirty="0">
              <a:effectLst>
                <a:outerShdw blurRad="38100" dist="38100" dir="2700000" algn="tl">
                  <a:srgbClr val="DDDDDD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56440035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451884" y="243197"/>
            <a:ext cx="8686800" cy="1143000"/>
          </a:xfrm>
        </p:spPr>
        <p:txBody>
          <a:bodyPr/>
          <a:lstStyle/>
          <a:p>
            <a:pPr algn="ctr"/>
            <a:r>
              <a:rPr lang="en-US" sz="3200" b="0" dirty="0" smtClean="0">
                <a:effectLst>
                  <a:outerShdw blurRad="38100" dist="38100" dir="2700000" algn="tl">
                    <a:srgbClr val="DDDDDD"/>
                  </a:outerShdw>
                </a:effectLst>
              </a:rPr>
              <a:t>Landsat8/OLI and Sentinel 2 Surface Reflectance is largely based </a:t>
            </a:r>
            <a:r>
              <a:rPr lang="en-US" sz="3200" b="0" smtClean="0">
                <a:effectLst>
                  <a:outerShdw blurRad="38100" dist="38100" dir="2700000" algn="tl">
                    <a:srgbClr val="DDDDDD"/>
                  </a:outerShdw>
                </a:effectLst>
              </a:rPr>
              <a:t>on MODIS </a:t>
            </a:r>
            <a:r>
              <a:rPr lang="en-US" sz="3200" b="0" dirty="0" smtClean="0">
                <a:effectLst>
                  <a:outerShdw blurRad="38100" dist="38100" dir="2700000" algn="tl">
                    <a:srgbClr val="DDDDDD"/>
                  </a:outerShdw>
                </a:effectLst>
              </a:rPr>
              <a:t>C6</a:t>
            </a:r>
            <a:endParaRPr lang="en-US" sz="3200" b="0" dirty="0">
              <a:effectLst>
                <a:outerShdw blurRad="38100" dist="38100" dir="2700000" algn="tl">
                  <a:srgbClr val="DDDDDD"/>
                </a:outerShdw>
              </a:effectLst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6381750"/>
            <a:ext cx="9144000" cy="476250"/>
          </a:xfrm>
        </p:spPr>
        <p:txBody>
          <a:bodyPr/>
          <a:lstStyle/>
          <a:p>
            <a:r>
              <a:rPr lang="en-US" smtClean="0"/>
              <a:t>LCLUC Spring Meeting, April 12-14, Hilton, Rockville, MD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0" y="0"/>
            <a:ext cx="762000" cy="762000"/>
          </a:xfrm>
          <a:prstGeom prst="rect">
            <a:avLst/>
          </a:prstGeom>
        </p:spPr>
      </p:pic>
      <p:grpSp>
        <p:nvGrpSpPr>
          <p:cNvPr id="8" name="Group 7"/>
          <p:cNvGrpSpPr/>
          <p:nvPr/>
        </p:nvGrpSpPr>
        <p:grpSpPr>
          <a:xfrm>
            <a:off x="2057400" y="2613432"/>
            <a:ext cx="5257800" cy="1990623"/>
            <a:chOff x="0" y="0"/>
            <a:chExt cx="4819834" cy="1843239"/>
          </a:xfrm>
        </p:grpSpPr>
        <p:sp>
          <p:nvSpPr>
            <p:cNvPr id="9" name="Text Box 2"/>
            <p:cNvSpPr txBox="1"/>
            <p:nvPr/>
          </p:nvSpPr>
          <p:spPr>
            <a:xfrm>
              <a:off x="2715883" y="1318773"/>
              <a:ext cx="864870" cy="50863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400" kern="1200">
                  <a:solidFill>
                    <a:srgbClr val="000000"/>
                  </a:solidFill>
                  <a:effectLst/>
                  <a:latin typeface="Cambria" charset="0"/>
                  <a:ea typeface="ＭＳ 明朝" charset="-128"/>
                  <a:cs typeface="Times New Roman" charset="0"/>
                </a:rPr>
                <a:t>AOT Map</a:t>
              </a:r>
              <a:endParaRPr lang="en-US" sz="1000">
                <a:effectLst/>
                <a:latin typeface="Times" charset="0"/>
                <a:ea typeface="ＭＳ 明朝" charset="-128"/>
                <a:cs typeface="Times New Roman" charset="0"/>
              </a:endParaRPr>
            </a:p>
          </p:txBody>
        </p:sp>
        <p:sp>
          <p:nvSpPr>
            <p:cNvPr id="10" name="Text Box 3"/>
            <p:cNvSpPr txBox="1"/>
            <p:nvPr/>
          </p:nvSpPr>
          <p:spPr>
            <a:xfrm>
              <a:off x="871511" y="1334604"/>
              <a:ext cx="1462405" cy="50863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400" kern="1200">
                  <a:solidFill>
                    <a:srgbClr val="000000"/>
                  </a:solidFill>
                  <a:effectLst/>
                  <a:latin typeface="Cambria" charset="0"/>
                  <a:ea typeface="ＭＳ 明朝" charset="-128"/>
                  <a:cs typeface="Times New Roman" charset="0"/>
                </a:rPr>
                <a:t>OLI TOA 7 Bands</a:t>
              </a:r>
              <a:endParaRPr lang="en-US" sz="1000">
                <a:effectLst/>
                <a:latin typeface="Times" charset="0"/>
                <a:ea typeface="ＭＳ 明朝" charset="-128"/>
                <a:cs typeface="Times New Roman" charset="0"/>
              </a:endParaRPr>
            </a:p>
          </p:txBody>
        </p:sp>
        <p:cxnSp>
          <p:nvCxnSpPr>
            <p:cNvPr id="11" name="Straight Arrow Connector 10"/>
            <p:cNvCxnSpPr>
              <a:endCxn id="15" idx="2"/>
            </p:cNvCxnSpPr>
            <p:nvPr/>
          </p:nvCxnSpPr>
          <p:spPr>
            <a:xfrm flipH="1" flipV="1">
              <a:off x="2428866" y="959969"/>
              <a:ext cx="865925" cy="362631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 Box 5"/>
            <p:cNvSpPr txBox="1"/>
            <p:nvPr/>
          </p:nvSpPr>
          <p:spPr>
            <a:xfrm>
              <a:off x="3294564" y="0"/>
              <a:ext cx="1525270" cy="29972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400" kern="1200">
                  <a:solidFill>
                    <a:srgbClr val="000000"/>
                  </a:solidFill>
                  <a:effectLst/>
                  <a:latin typeface="Cambria" charset="0"/>
                  <a:ea typeface="ＭＳ 明朝" charset="-128"/>
                  <a:cs typeface="Times New Roman" charset="0"/>
                </a:rPr>
                <a:t>OLI SR 7 Bands</a:t>
              </a:r>
              <a:endParaRPr lang="en-US" sz="1000">
                <a:effectLst/>
                <a:latin typeface="Times" charset="0"/>
                <a:ea typeface="ＭＳ 明朝" charset="-128"/>
                <a:cs typeface="Times New Roman" charset="0"/>
              </a:endParaRPr>
            </a:p>
          </p:txBody>
        </p:sp>
        <p:cxnSp>
          <p:nvCxnSpPr>
            <p:cNvPr id="13" name="Straight Arrow Connector 12"/>
            <p:cNvCxnSpPr>
              <a:stCxn id="10" idx="0"/>
            </p:cNvCxnSpPr>
            <p:nvPr/>
          </p:nvCxnSpPr>
          <p:spPr>
            <a:xfrm flipV="1">
              <a:off x="1602531" y="967725"/>
              <a:ext cx="512944" cy="367254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>
              <a:endCxn id="12" idx="2"/>
            </p:cNvCxnSpPr>
            <p:nvPr/>
          </p:nvCxnSpPr>
          <p:spPr>
            <a:xfrm flipV="1">
              <a:off x="3469207" y="307777"/>
              <a:ext cx="588180" cy="368298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 Box 8"/>
            <p:cNvSpPr txBox="1"/>
            <p:nvPr/>
          </p:nvSpPr>
          <p:spPr>
            <a:xfrm>
              <a:off x="1276457" y="652026"/>
              <a:ext cx="2305050" cy="29972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400" kern="1200" dirty="0">
                  <a:solidFill>
                    <a:srgbClr val="000000"/>
                  </a:solidFill>
                  <a:effectLst/>
                  <a:latin typeface="Cambria" charset="0"/>
                  <a:ea typeface="ＭＳ 明朝" charset="-128"/>
                  <a:cs typeface="Times New Roman" charset="0"/>
                </a:rPr>
                <a:t>OLI Atmospheric correction </a:t>
              </a:r>
              <a:endParaRPr lang="en-US" sz="1000" dirty="0">
                <a:effectLst/>
                <a:latin typeface="Times" charset="0"/>
                <a:ea typeface="ＭＳ 明朝" charset="-128"/>
                <a:cs typeface="Times New Roman" charset="0"/>
              </a:endParaRPr>
            </a:p>
          </p:txBody>
        </p:sp>
        <p:sp>
          <p:nvSpPr>
            <p:cNvPr id="16" name="Text Box 9"/>
            <p:cNvSpPr txBox="1"/>
            <p:nvPr/>
          </p:nvSpPr>
          <p:spPr>
            <a:xfrm>
              <a:off x="0" y="0"/>
              <a:ext cx="835660" cy="110363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200" kern="1200">
                  <a:solidFill>
                    <a:srgbClr val="000000"/>
                  </a:solidFill>
                  <a:effectLst/>
                  <a:latin typeface="Cambria" charset="0"/>
                  <a:ea typeface="ＭＳ 明朝" charset="-128"/>
                  <a:cs typeface="Times New Roman" charset="0"/>
                </a:rPr>
                <a:t>Ancillary</a:t>
              </a:r>
              <a:r>
                <a:rPr lang="en-US" sz="1400" kern="1200">
                  <a:solidFill>
                    <a:srgbClr val="000000"/>
                  </a:solidFill>
                  <a:effectLst/>
                  <a:latin typeface="Cambria" charset="0"/>
                  <a:ea typeface="ＭＳ 明朝" charset="-128"/>
                  <a:cs typeface="Times New Roman" charset="0"/>
                </a:rPr>
                <a:t> (Ozone, Water Vapor, DEM) </a:t>
              </a:r>
              <a:endParaRPr lang="en-US" sz="1000">
                <a:effectLst/>
                <a:latin typeface="Times" charset="0"/>
                <a:ea typeface="ＭＳ 明朝" charset="-128"/>
                <a:cs typeface="Times New Roman" charset="0"/>
              </a:endParaRPr>
            </a:p>
          </p:txBody>
        </p:sp>
        <p:cxnSp>
          <p:nvCxnSpPr>
            <p:cNvPr id="17" name="Straight Arrow Connector 16"/>
            <p:cNvCxnSpPr/>
            <p:nvPr/>
          </p:nvCxnSpPr>
          <p:spPr>
            <a:xfrm flipV="1">
              <a:off x="835643" y="776300"/>
              <a:ext cx="445105" cy="1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Rectangle 17"/>
          <p:cNvSpPr/>
          <p:nvPr/>
        </p:nvSpPr>
        <p:spPr>
          <a:xfrm>
            <a:off x="152752" y="5898428"/>
            <a:ext cx="883693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err="1"/>
              <a:t>Vermote</a:t>
            </a:r>
            <a:r>
              <a:rPr lang="en-US" sz="1200" dirty="0"/>
              <a:t> E.F., Justice C., </a:t>
            </a:r>
            <a:r>
              <a:rPr lang="en-US" sz="1200" dirty="0" err="1"/>
              <a:t>Claverie</a:t>
            </a:r>
            <a:r>
              <a:rPr lang="en-US" sz="1200" dirty="0"/>
              <a:t> M. and </a:t>
            </a:r>
            <a:r>
              <a:rPr lang="en-US" sz="1200" dirty="0" err="1"/>
              <a:t>Franch</a:t>
            </a:r>
            <a:r>
              <a:rPr lang="en-US" sz="1200" dirty="0"/>
              <a:t> B., “Preliminary analysis of the performance of the Landsat 8/OLI land surface reflectance product” Remote Sensing of Environment. In Press.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18673" y="1830561"/>
            <a:ext cx="87142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Flowchart of the Landsat 8 (and Sentinel 2) atmospheric correction scheme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99400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Down Arrow 17"/>
          <p:cNvSpPr/>
          <p:nvPr/>
        </p:nvSpPr>
        <p:spPr>
          <a:xfrm>
            <a:off x="3468493" y="4343887"/>
            <a:ext cx="211666" cy="367812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033896" y="1158665"/>
            <a:ext cx="1989666" cy="548779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Reading </a:t>
            </a:r>
            <a:r>
              <a:rPr lang="en-US" sz="1400" b="1" dirty="0" smtClean="0">
                <a:solidFill>
                  <a:schemeClr val="tx1"/>
                </a:solidFill>
              </a:rPr>
              <a:t>Inputs, LUT</a:t>
            </a:r>
            <a:r>
              <a:rPr lang="en-US" sz="1400" dirty="0" smtClean="0">
                <a:solidFill>
                  <a:schemeClr val="tx1"/>
                </a:solidFill>
              </a:rPr>
              <a:t> and </a:t>
            </a:r>
            <a:r>
              <a:rPr lang="en-US" sz="1400" b="1" dirty="0" smtClean="0">
                <a:solidFill>
                  <a:schemeClr val="tx1"/>
                </a:solidFill>
              </a:rPr>
              <a:t>Ancillary data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94839" y="2516976"/>
            <a:ext cx="1253869" cy="1015663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rgbClr val="FF0000"/>
                </a:solidFill>
              </a:rPr>
              <a:t>Aerosol</a:t>
            </a:r>
          </a:p>
          <a:p>
            <a:pPr algn="ctr"/>
            <a:r>
              <a:rPr lang="en-US" sz="1200" b="1" dirty="0" smtClean="0">
                <a:solidFill>
                  <a:srgbClr val="FF0000"/>
                </a:solidFill>
              </a:rPr>
              <a:t>Opt. Thick. </a:t>
            </a:r>
          </a:p>
          <a:p>
            <a:pPr algn="ctr"/>
            <a:r>
              <a:rPr lang="en-US" sz="1200" dirty="0">
                <a:solidFill>
                  <a:srgbClr val="FF0000"/>
                </a:solidFill>
              </a:rPr>
              <a:t>a</a:t>
            </a:r>
            <a:r>
              <a:rPr lang="en-US" sz="1200" dirty="0" smtClean="0">
                <a:solidFill>
                  <a:srgbClr val="FF0000"/>
                </a:solidFill>
              </a:rPr>
              <a:t>nd</a:t>
            </a:r>
          </a:p>
          <a:p>
            <a:pPr algn="ctr"/>
            <a:r>
              <a:rPr lang="en-US" sz="1200" b="1" dirty="0" smtClean="0">
                <a:solidFill>
                  <a:srgbClr val="FF0000"/>
                </a:solidFill>
              </a:rPr>
              <a:t>Aerosol model</a:t>
            </a:r>
          </a:p>
          <a:p>
            <a:pPr algn="ctr"/>
            <a:r>
              <a:rPr lang="en-US" sz="1200" dirty="0" smtClean="0">
                <a:solidFill>
                  <a:srgbClr val="FF0000"/>
                </a:solidFill>
              </a:rPr>
              <a:t>for each pixel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3346" y="4925636"/>
            <a:ext cx="1556854" cy="1015663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rgbClr val="FF0000"/>
                </a:solidFill>
              </a:rPr>
              <a:t>Surface reflectance</a:t>
            </a:r>
          </a:p>
          <a:p>
            <a:pPr algn="ctr"/>
            <a:r>
              <a:rPr lang="en-US" sz="1200" dirty="0" smtClean="0">
                <a:solidFill>
                  <a:srgbClr val="FF0000"/>
                </a:solidFill>
              </a:rPr>
              <a:t>for each pixel</a:t>
            </a:r>
          </a:p>
          <a:p>
            <a:pPr algn="ctr"/>
            <a:r>
              <a:rPr lang="en-US" sz="1200" dirty="0">
                <a:solidFill>
                  <a:srgbClr val="FF0000"/>
                </a:solidFill>
              </a:rPr>
              <a:t>a</a:t>
            </a:r>
            <a:r>
              <a:rPr lang="en-US" sz="1200" dirty="0" smtClean="0">
                <a:solidFill>
                  <a:srgbClr val="FF0000"/>
                </a:solidFill>
              </a:rPr>
              <a:t>nd</a:t>
            </a:r>
          </a:p>
          <a:p>
            <a:pPr algn="ctr"/>
            <a:r>
              <a:rPr lang="en-US" sz="1200" dirty="0" smtClean="0">
                <a:solidFill>
                  <a:srgbClr val="FF0000"/>
                </a:solidFill>
              </a:rPr>
              <a:t>each band</a:t>
            </a:r>
            <a:endParaRPr lang="en-US" sz="1200" dirty="0">
              <a:solidFill>
                <a:srgbClr val="FF0000"/>
              </a:solidFill>
            </a:endParaRPr>
          </a:p>
        </p:txBody>
      </p:sp>
      <p:sp>
        <p:nvSpPr>
          <p:cNvPr id="17" name="Down Arrow 16"/>
          <p:cNvSpPr/>
          <p:nvPr/>
        </p:nvSpPr>
        <p:spPr>
          <a:xfrm>
            <a:off x="3429001" y="1749777"/>
            <a:ext cx="211666" cy="351196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6" name="Group 25"/>
          <p:cNvGrpSpPr/>
          <p:nvPr/>
        </p:nvGrpSpPr>
        <p:grpSpPr>
          <a:xfrm>
            <a:off x="1624494" y="2144886"/>
            <a:ext cx="7427970" cy="2187223"/>
            <a:chOff x="1624494" y="1820333"/>
            <a:chExt cx="7427970" cy="2187223"/>
          </a:xfrm>
        </p:grpSpPr>
        <p:sp>
          <p:nvSpPr>
            <p:cNvPr id="20" name="Rectangle 19"/>
            <p:cNvSpPr/>
            <p:nvPr/>
          </p:nvSpPr>
          <p:spPr>
            <a:xfrm>
              <a:off x="1624494" y="1820333"/>
              <a:ext cx="7427970" cy="2187223"/>
            </a:xfrm>
            <a:prstGeom prst="rect">
              <a:avLst/>
            </a:prstGeom>
            <a:gradFill>
              <a:gsLst>
                <a:gs pos="0">
                  <a:srgbClr val="FFC000"/>
                </a:gs>
                <a:gs pos="80000">
                  <a:srgbClr val="FFD579"/>
                </a:gs>
                <a:gs pos="100000">
                  <a:schemeClr val="bg1"/>
                </a:gs>
              </a:gsLst>
            </a:gradFill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/>
            <p:cNvSpPr/>
            <p:nvPr/>
          </p:nvSpPr>
          <p:spPr>
            <a:xfrm>
              <a:off x="1676401" y="1885247"/>
              <a:ext cx="6640688" cy="846157"/>
            </a:xfrm>
            <a:prstGeom prst="rect">
              <a:avLst/>
            </a:prstGeom>
            <a:no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rgbClr val="000000"/>
                  </a:solidFill>
                </a:rPr>
                <a:t>Using the relationship between </a:t>
              </a:r>
              <a:r>
                <a:rPr lang="en-US" sz="1400" dirty="0">
                  <a:solidFill>
                    <a:srgbClr val="000000"/>
                  </a:solidFill>
                </a:rPr>
                <a:t>the blue </a:t>
              </a:r>
              <a:r>
                <a:rPr lang="en-US" sz="1400" dirty="0" smtClean="0">
                  <a:solidFill>
                    <a:srgbClr val="000000"/>
                  </a:solidFill>
                </a:rPr>
                <a:t>surface reflectance (</a:t>
              </a:r>
              <a:r>
                <a:rPr lang="en-US" sz="1400" dirty="0">
                  <a:solidFill>
                    <a:srgbClr val="000000"/>
                  </a:solidFill>
                </a:rPr>
                <a:t>490 nm) and the </a:t>
              </a:r>
              <a:r>
                <a:rPr lang="en-US" sz="1400" dirty="0" smtClean="0">
                  <a:solidFill>
                    <a:srgbClr val="000000"/>
                  </a:solidFill>
                </a:rPr>
                <a:t>red surface reflectance </a:t>
              </a:r>
              <a:r>
                <a:rPr lang="en-US" sz="1400" dirty="0">
                  <a:solidFill>
                    <a:srgbClr val="000000"/>
                  </a:solidFill>
                </a:rPr>
                <a:t>(665 nm</a:t>
              </a:r>
              <a:r>
                <a:rPr lang="en-US" sz="1400" dirty="0" smtClean="0">
                  <a:solidFill>
                    <a:srgbClr val="000000"/>
                  </a:solidFill>
                </a:rPr>
                <a:t>) known from MODIS, we are able to retrieve the </a:t>
              </a:r>
              <a:r>
                <a:rPr lang="en-US" sz="1400" b="1" smtClean="0">
                  <a:solidFill>
                    <a:srgbClr val="000000"/>
                  </a:solidFill>
                </a:rPr>
                <a:t>AOT.</a:t>
              </a:r>
            </a:p>
            <a:p>
              <a:pPr algn="ctr"/>
              <a:r>
                <a:rPr lang="en-US" sz="1400" dirty="0" smtClean="0">
                  <a:solidFill>
                    <a:srgbClr val="000000"/>
                  </a:solidFill>
                </a:rPr>
                <a:t> </a:t>
              </a:r>
            </a:p>
            <a:p>
              <a:pPr algn="ctr"/>
              <a:r>
                <a:rPr lang="en-US" sz="1400" dirty="0" smtClean="0">
                  <a:solidFill>
                    <a:srgbClr val="000000"/>
                  </a:solidFill>
                </a:rPr>
                <a:t>We loop the AOT until (</a:t>
              </a:r>
              <a:r>
                <a:rPr lang="en-US" sz="1400" dirty="0" err="1" smtClean="0">
                  <a:solidFill>
                    <a:srgbClr val="000000"/>
                  </a:solidFill>
                  <a:latin typeface="Symbol" charset="2"/>
                  <a:cs typeface="Symbol" charset="2"/>
                </a:rPr>
                <a:t>r</a:t>
              </a:r>
              <a:r>
                <a:rPr lang="en-US" sz="1400" baseline="-25000" dirty="0" err="1" smtClean="0">
                  <a:solidFill>
                    <a:srgbClr val="000000"/>
                  </a:solidFill>
                </a:rPr>
                <a:t>surf</a:t>
              </a:r>
              <a:r>
                <a:rPr lang="en-US" sz="1400" dirty="0" smtClean="0">
                  <a:solidFill>
                    <a:srgbClr val="000000"/>
                  </a:solidFill>
                </a:rPr>
                <a:t> blue </a:t>
              </a:r>
              <a:r>
                <a:rPr lang="en-US" sz="1400" dirty="0">
                  <a:solidFill>
                    <a:srgbClr val="000000"/>
                  </a:solidFill>
                </a:rPr>
                <a:t>/ </a:t>
              </a:r>
              <a:r>
                <a:rPr lang="en-US" sz="1400" dirty="0" err="1">
                  <a:solidFill>
                    <a:srgbClr val="000000"/>
                  </a:solidFill>
                  <a:latin typeface="Symbol" charset="2"/>
                  <a:cs typeface="Symbol" charset="2"/>
                </a:rPr>
                <a:t>r</a:t>
              </a:r>
              <a:r>
                <a:rPr lang="en-US" sz="1400" baseline="-25000" dirty="0" err="1">
                  <a:solidFill>
                    <a:srgbClr val="000000"/>
                  </a:solidFill>
                </a:rPr>
                <a:t>surf</a:t>
              </a:r>
              <a:r>
                <a:rPr lang="en-US" sz="1400" baseline="-25000" dirty="0">
                  <a:solidFill>
                    <a:srgbClr val="000000"/>
                  </a:solidFill>
                </a:rPr>
                <a:t> </a:t>
              </a:r>
              <a:r>
                <a:rPr lang="en-US" sz="1400" dirty="0" smtClean="0">
                  <a:solidFill>
                    <a:srgbClr val="000000"/>
                  </a:solidFill>
                </a:rPr>
                <a:t>red)</a:t>
              </a:r>
              <a:r>
                <a:rPr lang="en-US" sz="1400" baseline="-25000" dirty="0" smtClean="0">
                  <a:solidFill>
                    <a:srgbClr val="000000"/>
                  </a:solidFill>
                </a:rPr>
                <a:t>MSI</a:t>
              </a:r>
              <a:r>
                <a:rPr lang="en-US" sz="1400" dirty="0" smtClean="0">
                  <a:solidFill>
                    <a:srgbClr val="000000"/>
                  </a:solidFill>
                </a:rPr>
                <a:t> =  </a:t>
              </a:r>
              <a:r>
                <a:rPr lang="en-US" sz="1400" dirty="0">
                  <a:solidFill>
                    <a:srgbClr val="000000"/>
                  </a:solidFill>
                </a:rPr>
                <a:t>(</a:t>
              </a:r>
              <a:r>
                <a:rPr lang="en-US" sz="1400" dirty="0" err="1">
                  <a:solidFill>
                    <a:srgbClr val="000000"/>
                  </a:solidFill>
                  <a:latin typeface="Symbol" charset="2"/>
                  <a:cs typeface="Symbol" charset="2"/>
                </a:rPr>
                <a:t>r</a:t>
              </a:r>
              <a:r>
                <a:rPr lang="en-US" sz="1400" baseline="-25000" dirty="0" err="1">
                  <a:solidFill>
                    <a:srgbClr val="000000"/>
                  </a:solidFill>
                </a:rPr>
                <a:t>surf</a:t>
              </a:r>
              <a:r>
                <a:rPr lang="en-US" sz="1400" dirty="0">
                  <a:solidFill>
                    <a:srgbClr val="000000"/>
                  </a:solidFill>
                </a:rPr>
                <a:t> </a:t>
              </a:r>
              <a:r>
                <a:rPr lang="en-US" sz="1400" dirty="0" smtClean="0">
                  <a:solidFill>
                    <a:srgbClr val="000000"/>
                  </a:solidFill>
                </a:rPr>
                <a:t>blue </a:t>
              </a:r>
              <a:r>
                <a:rPr lang="en-US" sz="1400" dirty="0">
                  <a:solidFill>
                    <a:srgbClr val="000000"/>
                  </a:solidFill>
                </a:rPr>
                <a:t>/ </a:t>
              </a:r>
              <a:r>
                <a:rPr lang="en-US" sz="1400" dirty="0" err="1">
                  <a:solidFill>
                    <a:srgbClr val="000000"/>
                  </a:solidFill>
                  <a:latin typeface="Symbol" charset="2"/>
                  <a:cs typeface="Symbol" charset="2"/>
                </a:rPr>
                <a:t>r</a:t>
              </a:r>
              <a:r>
                <a:rPr lang="en-US" sz="1400" baseline="-25000" dirty="0" err="1">
                  <a:solidFill>
                    <a:srgbClr val="000000"/>
                  </a:solidFill>
                </a:rPr>
                <a:t>surf</a:t>
              </a:r>
              <a:r>
                <a:rPr lang="en-US" sz="1400" baseline="-25000" dirty="0">
                  <a:solidFill>
                    <a:srgbClr val="000000"/>
                  </a:solidFill>
                </a:rPr>
                <a:t> </a:t>
              </a:r>
              <a:r>
                <a:rPr lang="en-US" sz="1400" dirty="0" smtClean="0">
                  <a:solidFill>
                    <a:srgbClr val="000000"/>
                  </a:solidFill>
                </a:rPr>
                <a:t>red)</a:t>
              </a:r>
              <a:r>
                <a:rPr lang="en-US" sz="1400" baseline="-25000" dirty="0" smtClean="0">
                  <a:solidFill>
                    <a:srgbClr val="000000"/>
                  </a:solidFill>
                </a:rPr>
                <a:t>MODIS</a:t>
              </a:r>
              <a:r>
                <a:rPr lang="en-US" sz="1400" dirty="0" smtClean="0">
                  <a:solidFill>
                    <a:srgbClr val="000000"/>
                  </a:solidFill>
                </a:rPr>
                <a:t> </a:t>
              </a: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1840089" y="3067027"/>
              <a:ext cx="4704450" cy="782486"/>
            </a:xfrm>
            <a:prstGeom prst="rect">
              <a:avLst/>
            </a:prstGeom>
            <a:no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rgbClr val="000000"/>
                  </a:solidFill>
                </a:rPr>
                <a:t>The retrieved AOT is used to compute </a:t>
              </a:r>
            </a:p>
            <a:p>
              <a:pPr algn="ctr"/>
              <a:r>
                <a:rPr lang="en-US" sz="1400" dirty="0" smtClean="0">
                  <a:solidFill>
                    <a:srgbClr val="000000"/>
                  </a:solidFill>
                </a:rPr>
                <a:t>the surface reflectance at 443 </a:t>
              </a:r>
              <a:r>
                <a:rPr lang="en-US" sz="1400" dirty="0">
                  <a:solidFill>
                    <a:srgbClr val="000000"/>
                  </a:solidFill>
                </a:rPr>
                <a:t>and </a:t>
              </a:r>
              <a:r>
                <a:rPr lang="en-US" sz="1400" dirty="0" smtClean="0">
                  <a:solidFill>
                    <a:srgbClr val="000000"/>
                  </a:solidFill>
                </a:rPr>
                <a:t>2190 nm. </a:t>
              </a:r>
            </a:p>
            <a:p>
              <a:pPr algn="ctr"/>
              <a:r>
                <a:rPr lang="en-US" sz="1400" dirty="0" smtClean="0">
                  <a:solidFill>
                    <a:srgbClr val="000000"/>
                  </a:solidFill>
                </a:rPr>
                <a:t>The </a:t>
              </a:r>
              <a:r>
                <a:rPr lang="en-US" sz="1400" b="1" dirty="0" smtClean="0">
                  <a:solidFill>
                    <a:srgbClr val="000000"/>
                  </a:solidFill>
                </a:rPr>
                <a:t>aerosol model </a:t>
              </a:r>
              <a:r>
                <a:rPr lang="en-US" sz="1400" dirty="0" smtClean="0">
                  <a:solidFill>
                    <a:srgbClr val="000000"/>
                  </a:solidFill>
                </a:rPr>
                <a:t>is then derived by minimizing the residual.</a:t>
              </a:r>
            </a:p>
          </p:txBody>
        </p:sp>
        <p:graphicFrame>
          <p:nvGraphicFramePr>
            <p:cNvPr id="12" name="Object 11"/>
            <p:cNvGraphicFramePr>
              <a:graphicFrameLocks noChangeAspect="1"/>
            </p:cNvGraphicFramePr>
            <p:nvPr>
              <p:extLst/>
            </p:nvPr>
          </p:nvGraphicFramePr>
          <p:xfrm>
            <a:off x="6687252" y="3151693"/>
            <a:ext cx="2222500" cy="6350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22" name="Equation" r:id="rId3" imgW="2222500" imgH="635000" progId="Equation.3">
                    <p:embed/>
                  </p:oleObj>
                </mc:Choice>
                <mc:Fallback>
                  <p:oleObj name="Equation" r:id="rId3" imgW="2222500" imgH="635000" progId="Equation.3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6687252" y="3151693"/>
                          <a:ext cx="2222500" cy="6350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9" name="Down Arrow 18"/>
            <p:cNvSpPr/>
            <p:nvPr/>
          </p:nvSpPr>
          <p:spPr>
            <a:xfrm>
              <a:off x="3980648" y="2847512"/>
              <a:ext cx="210352" cy="122414"/>
            </a:xfrm>
            <a:prstGeom prst="downArrow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2362200" y="6019800"/>
            <a:ext cx="6496751" cy="608013"/>
            <a:chOff x="3730903" y="4191000"/>
            <a:chExt cx="5679377" cy="608013"/>
          </a:xfrm>
        </p:grpSpPr>
        <p:sp>
          <p:nvSpPr>
            <p:cNvPr id="24" name="Rectangle 23"/>
            <p:cNvSpPr/>
            <p:nvPr/>
          </p:nvSpPr>
          <p:spPr>
            <a:xfrm>
              <a:off x="3730903" y="4191000"/>
              <a:ext cx="5679377" cy="608013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aphicFrame>
          <p:nvGraphicFramePr>
            <p:cNvPr id="15" name="Object 14"/>
            <p:cNvGraphicFramePr>
              <a:graphicFrameLocks noChangeAspect="1"/>
            </p:cNvGraphicFramePr>
            <p:nvPr>
              <p:extLst/>
            </p:nvPr>
          </p:nvGraphicFramePr>
          <p:xfrm>
            <a:off x="3809391" y="4266937"/>
            <a:ext cx="1280913" cy="4349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23" name="Equation" r:id="rId5" imgW="1320800" imgH="431800" progId="Equation.3">
                    <p:embed/>
                  </p:oleObj>
                </mc:Choice>
                <mc:Fallback>
                  <p:oleObj name="Equation" r:id="rId5" imgW="1320800" imgH="431800" progId="Equation.3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3809391" y="4266937"/>
                          <a:ext cx="1280913" cy="434975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6" name="Object 15"/>
            <p:cNvGraphicFramePr>
              <a:graphicFrameLocks noChangeAspect="1"/>
            </p:cNvGraphicFramePr>
            <p:nvPr>
              <p:extLst/>
            </p:nvPr>
          </p:nvGraphicFramePr>
          <p:xfrm>
            <a:off x="5555193" y="4210756"/>
            <a:ext cx="3792006" cy="5318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24" name="Equation" r:id="rId7" imgW="3327400" imgH="482600" progId="Equation.3">
                    <p:embed/>
                  </p:oleObj>
                </mc:Choice>
                <mc:Fallback>
                  <p:oleObj name="Equation" r:id="rId7" imgW="3327400" imgH="482600" progId="Equation.3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8"/>
                        <a:stretch>
                          <a:fillRect/>
                        </a:stretch>
                      </p:blipFill>
                      <p:spPr>
                        <a:xfrm>
                          <a:off x="5555193" y="4210756"/>
                          <a:ext cx="3792006" cy="531813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3" name="TextBox 22"/>
            <p:cNvSpPr txBox="1"/>
            <p:nvPr/>
          </p:nvSpPr>
          <p:spPr>
            <a:xfrm>
              <a:off x="5099783" y="4291790"/>
              <a:ext cx="440297" cy="307777"/>
            </a:xfrm>
            <a:prstGeom prst="rect">
              <a:avLst/>
            </a:prstGeom>
            <a:no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chemeClr val="tx1"/>
                  </a:solidFill>
                </a:rPr>
                <a:t>with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</p:grpSp>
      <p:sp>
        <p:nvSpPr>
          <p:cNvPr id="29" name="Rectangle 28"/>
          <p:cNvSpPr/>
          <p:nvPr/>
        </p:nvSpPr>
        <p:spPr>
          <a:xfrm>
            <a:off x="5932308" y="1370366"/>
            <a:ext cx="3211692" cy="674155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 smtClean="0">
                <a:solidFill>
                  <a:srgbClr val="000000"/>
                </a:solidFill>
                <a:latin typeface="Symbol" charset="2"/>
                <a:cs typeface="Symbol" charset="2"/>
              </a:rPr>
              <a:t>r</a:t>
            </a:r>
            <a:r>
              <a:rPr lang="en-US" sz="1200" baseline="-25000" dirty="0" err="1" smtClean="0">
                <a:solidFill>
                  <a:srgbClr val="000000"/>
                </a:solidFill>
              </a:rPr>
              <a:t>surf</a:t>
            </a:r>
            <a:r>
              <a:rPr lang="en-US" sz="1200" dirty="0" smtClean="0">
                <a:solidFill>
                  <a:srgbClr val="000000"/>
                </a:solidFill>
              </a:rPr>
              <a:t> determined (*) using </a:t>
            </a:r>
            <a:r>
              <a:rPr lang="en-US" sz="1200" dirty="0" err="1" smtClean="0">
                <a:solidFill>
                  <a:srgbClr val="000000"/>
                </a:solidFill>
                <a:latin typeface="Symbol" charset="2"/>
                <a:cs typeface="Symbol" charset="2"/>
              </a:rPr>
              <a:t>r</a:t>
            </a:r>
            <a:r>
              <a:rPr lang="en-US" sz="1200" baseline="-25000" dirty="0" err="1" smtClean="0">
                <a:solidFill>
                  <a:srgbClr val="000000"/>
                </a:solidFill>
              </a:rPr>
              <a:t>atm</a:t>
            </a:r>
            <a:r>
              <a:rPr lang="en-US" sz="1200" dirty="0" smtClean="0">
                <a:solidFill>
                  <a:srgbClr val="000000"/>
                </a:solidFill>
              </a:rPr>
              <a:t>, </a:t>
            </a:r>
            <a:r>
              <a:rPr lang="en-US" sz="1200" dirty="0" err="1" smtClean="0">
                <a:solidFill>
                  <a:srgbClr val="000000"/>
                </a:solidFill>
              </a:rPr>
              <a:t>T</a:t>
            </a:r>
            <a:r>
              <a:rPr lang="en-US" sz="1200" baseline="-25000" dirty="0" err="1" smtClean="0">
                <a:solidFill>
                  <a:srgbClr val="000000"/>
                </a:solidFill>
              </a:rPr>
              <a:t>atm</a:t>
            </a:r>
            <a:r>
              <a:rPr lang="en-US" sz="1200" dirty="0" smtClean="0">
                <a:solidFill>
                  <a:srgbClr val="000000"/>
                </a:solidFill>
              </a:rPr>
              <a:t> and </a:t>
            </a:r>
            <a:r>
              <a:rPr lang="en-US" sz="1200" dirty="0" err="1" smtClean="0">
                <a:solidFill>
                  <a:srgbClr val="000000"/>
                </a:solidFill>
              </a:rPr>
              <a:t>S</a:t>
            </a:r>
            <a:r>
              <a:rPr lang="en-US" sz="1200" baseline="-25000" dirty="0" err="1" smtClean="0">
                <a:solidFill>
                  <a:srgbClr val="000000"/>
                </a:solidFill>
              </a:rPr>
              <a:t>atm</a:t>
            </a:r>
            <a:r>
              <a:rPr lang="en-US" sz="1200" baseline="-25000" dirty="0" smtClean="0">
                <a:solidFill>
                  <a:srgbClr val="000000"/>
                </a:solidFill>
              </a:rPr>
              <a:t> </a:t>
            </a:r>
          </a:p>
          <a:p>
            <a:pPr algn="ctr"/>
            <a:r>
              <a:rPr lang="en-US" sz="1200" b="1" dirty="0" smtClean="0">
                <a:solidFill>
                  <a:srgbClr val="000000"/>
                </a:solidFill>
              </a:rPr>
              <a:t>from LUT</a:t>
            </a:r>
            <a:r>
              <a:rPr lang="en-US" sz="1200" dirty="0" smtClean="0">
                <a:solidFill>
                  <a:srgbClr val="000000"/>
                </a:solidFill>
              </a:rPr>
              <a:t> </a:t>
            </a:r>
            <a:r>
              <a:rPr lang="en-US" sz="1200" u="sng" dirty="0" smtClean="0">
                <a:solidFill>
                  <a:srgbClr val="000000"/>
                </a:solidFill>
              </a:rPr>
              <a:t>assuming</a:t>
            </a:r>
            <a:r>
              <a:rPr lang="en-US" sz="1200" dirty="0" smtClean="0">
                <a:solidFill>
                  <a:srgbClr val="000000"/>
                </a:solidFill>
              </a:rPr>
              <a:t> </a:t>
            </a:r>
            <a:r>
              <a:rPr lang="en-US" sz="1200" dirty="0">
                <a:solidFill>
                  <a:srgbClr val="000000"/>
                </a:solidFill>
              </a:rPr>
              <a:t>AOT, Aerosol </a:t>
            </a:r>
            <a:r>
              <a:rPr lang="en-US" sz="1200" dirty="0" smtClean="0">
                <a:solidFill>
                  <a:srgbClr val="000000"/>
                </a:solidFill>
              </a:rPr>
              <a:t>model and knowing </a:t>
            </a:r>
            <a:r>
              <a:rPr lang="en-US" sz="1200" dirty="0">
                <a:solidFill>
                  <a:srgbClr val="000000"/>
                </a:solidFill>
              </a:rPr>
              <a:t>pressure, altitude, water vapor, ozone</a:t>
            </a:r>
            <a:r>
              <a:rPr lang="en-US" sz="1200" dirty="0" smtClean="0">
                <a:solidFill>
                  <a:srgbClr val="000000"/>
                </a:solidFill>
              </a:rPr>
              <a:t>…</a:t>
            </a:r>
            <a:endParaRPr lang="en-US" sz="1200" dirty="0">
              <a:solidFill>
                <a:srgbClr val="000000"/>
              </a:solidFill>
            </a:endParaRPr>
          </a:p>
        </p:txBody>
      </p:sp>
      <p:grpSp>
        <p:nvGrpSpPr>
          <p:cNvPr id="38" name="Group 37"/>
          <p:cNvGrpSpPr/>
          <p:nvPr/>
        </p:nvGrpSpPr>
        <p:grpSpPr>
          <a:xfrm>
            <a:off x="7902222" y="2066816"/>
            <a:ext cx="747889" cy="989142"/>
            <a:chOff x="7902222" y="1742262"/>
            <a:chExt cx="747889" cy="851361"/>
          </a:xfrm>
        </p:grpSpPr>
        <p:cxnSp>
          <p:nvCxnSpPr>
            <p:cNvPr id="33" name="Straight Connector 32"/>
            <p:cNvCxnSpPr/>
            <p:nvPr/>
          </p:nvCxnSpPr>
          <p:spPr>
            <a:xfrm>
              <a:off x="8650111" y="1742262"/>
              <a:ext cx="0" cy="840071"/>
            </a:xfrm>
            <a:prstGeom prst="line">
              <a:avLst/>
            </a:prstGeom>
            <a:ln>
              <a:solidFill>
                <a:schemeClr val="tx1"/>
              </a:solidFill>
              <a:headEnd type="arrow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>
              <a:off x="7902222" y="2593623"/>
              <a:ext cx="747889" cy="0"/>
            </a:xfrm>
            <a:prstGeom prst="line">
              <a:avLst/>
            </a:prstGeom>
            <a:ln>
              <a:solidFill>
                <a:schemeClr val="tx1"/>
              </a:solidFill>
              <a:headEnd type="arrow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2" name="Group 41"/>
          <p:cNvGrpSpPr/>
          <p:nvPr/>
        </p:nvGrpSpPr>
        <p:grpSpPr>
          <a:xfrm>
            <a:off x="1624494" y="4768143"/>
            <a:ext cx="7427970" cy="1143000"/>
            <a:chOff x="1624494" y="4584700"/>
            <a:chExt cx="7427970" cy="1143000"/>
          </a:xfrm>
        </p:grpSpPr>
        <p:sp>
          <p:nvSpPr>
            <p:cNvPr id="21" name="Rectangle 20"/>
            <p:cNvSpPr/>
            <p:nvPr/>
          </p:nvSpPr>
          <p:spPr>
            <a:xfrm>
              <a:off x="1624494" y="4584700"/>
              <a:ext cx="7427970" cy="1143000"/>
            </a:xfrm>
            <a:prstGeom prst="rect">
              <a:avLst/>
            </a:prstGeom>
            <a:gradFill>
              <a:gsLst>
                <a:gs pos="0">
                  <a:srgbClr val="92D050"/>
                </a:gs>
                <a:gs pos="58000">
                  <a:srgbClr val="88E987"/>
                </a:gs>
                <a:gs pos="100000">
                  <a:schemeClr val="accent3">
                    <a:tint val="15000"/>
                    <a:satMod val="350000"/>
                  </a:schemeClr>
                </a:gs>
              </a:gsLst>
            </a:gra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>
              <a:off x="5833524" y="4764586"/>
              <a:ext cx="2844803" cy="803408"/>
            </a:xfrm>
            <a:prstGeom prst="rect">
              <a:avLst/>
            </a:prstGeom>
            <a:no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err="1">
                  <a:solidFill>
                    <a:srgbClr val="000000"/>
                  </a:solidFill>
                  <a:latin typeface="Symbol" charset="2"/>
                  <a:cs typeface="Symbol" charset="2"/>
                </a:rPr>
                <a:t>r</a:t>
              </a:r>
              <a:r>
                <a:rPr lang="en-US" sz="1200" baseline="-25000" dirty="0" err="1">
                  <a:solidFill>
                    <a:srgbClr val="000000"/>
                  </a:solidFill>
                </a:rPr>
                <a:t>surf</a:t>
              </a:r>
              <a:r>
                <a:rPr lang="en-US" sz="1200" dirty="0">
                  <a:solidFill>
                    <a:srgbClr val="000000"/>
                  </a:solidFill>
                </a:rPr>
                <a:t> determined </a:t>
              </a:r>
              <a:r>
                <a:rPr lang="en-US" sz="1200" dirty="0" smtClean="0">
                  <a:solidFill>
                    <a:srgbClr val="000000"/>
                  </a:solidFill>
                </a:rPr>
                <a:t>(*) using </a:t>
              </a:r>
              <a:r>
                <a:rPr lang="en-US" sz="1200" dirty="0" err="1" smtClean="0">
                  <a:solidFill>
                    <a:srgbClr val="000000"/>
                  </a:solidFill>
                  <a:latin typeface="Symbol" charset="2"/>
                  <a:cs typeface="Symbol" charset="2"/>
                </a:rPr>
                <a:t>r</a:t>
              </a:r>
              <a:r>
                <a:rPr lang="en-US" sz="1200" baseline="-25000" dirty="0" err="1" smtClean="0">
                  <a:solidFill>
                    <a:srgbClr val="000000"/>
                  </a:solidFill>
                </a:rPr>
                <a:t>atm</a:t>
              </a:r>
              <a:r>
                <a:rPr lang="en-US" sz="1200" dirty="0">
                  <a:solidFill>
                    <a:srgbClr val="000000"/>
                  </a:solidFill>
                </a:rPr>
                <a:t>, </a:t>
              </a:r>
              <a:r>
                <a:rPr lang="en-US" sz="1200" dirty="0" err="1">
                  <a:solidFill>
                    <a:srgbClr val="000000"/>
                  </a:solidFill>
                </a:rPr>
                <a:t>T</a:t>
              </a:r>
              <a:r>
                <a:rPr lang="en-US" sz="1200" baseline="-25000" dirty="0" err="1">
                  <a:solidFill>
                    <a:srgbClr val="000000"/>
                  </a:solidFill>
                </a:rPr>
                <a:t>atm</a:t>
              </a:r>
              <a:r>
                <a:rPr lang="en-US" sz="1200" dirty="0">
                  <a:solidFill>
                    <a:srgbClr val="000000"/>
                  </a:solidFill>
                </a:rPr>
                <a:t> and </a:t>
              </a:r>
              <a:r>
                <a:rPr lang="en-US" sz="1200" dirty="0" err="1">
                  <a:solidFill>
                    <a:srgbClr val="000000"/>
                  </a:solidFill>
                </a:rPr>
                <a:t>S</a:t>
              </a:r>
              <a:r>
                <a:rPr lang="en-US" sz="1200" baseline="-25000" dirty="0" err="1">
                  <a:solidFill>
                    <a:srgbClr val="000000"/>
                  </a:solidFill>
                </a:rPr>
                <a:t>atm</a:t>
              </a:r>
              <a:r>
                <a:rPr lang="en-US" sz="1200" baseline="-25000" dirty="0">
                  <a:solidFill>
                    <a:srgbClr val="000000"/>
                  </a:solidFill>
                </a:rPr>
                <a:t> </a:t>
              </a:r>
              <a:r>
                <a:rPr lang="en-US" sz="1200" b="1" dirty="0">
                  <a:solidFill>
                    <a:srgbClr val="000000"/>
                  </a:solidFill>
                </a:rPr>
                <a:t>from </a:t>
              </a:r>
              <a:r>
                <a:rPr lang="en-US" sz="1200" b="1" dirty="0" smtClean="0">
                  <a:solidFill>
                    <a:srgbClr val="000000"/>
                  </a:solidFill>
                </a:rPr>
                <a:t>LUT </a:t>
              </a:r>
              <a:r>
                <a:rPr lang="en-US" sz="1200" u="sng" dirty="0" smtClean="0">
                  <a:solidFill>
                    <a:srgbClr val="000000"/>
                  </a:solidFill>
                </a:rPr>
                <a:t>knowing</a:t>
              </a:r>
              <a:r>
                <a:rPr lang="en-US" sz="1200" dirty="0" smtClean="0">
                  <a:solidFill>
                    <a:srgbClr val="000000"/>
                  </a:solidFill>
                </a:rPr>
                <a:t> </a:t>
              </a:r>
              <a:r>
                <a:rPr lang="en-US" sz="1200" dirty="0">
                  <a:solidFill>
                    <a:srgbClr val="000000"/>
                  </a:solidFill>
                </a:rPr>
                <a:t>AOT</a:t>
              </a:r>
              <a:r>
                <a:rPr lang="en-US" sz="1200" dirty="0" smtClean="0">
                  <a:solidFill>
                    <a:srgbClr val="000000"/>
                  </a:solidFill>
                </a:rPr>
                <a:t>, Aerosol model, pressure, altitude, water vapor, ozone…</a:t>
              </a: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2037643" y="4758955"/>
              <a:ext cx="2902844" cy="803408"/>
            </a:xfrm>
            <a:prstGeom prst="rect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rgbClr val="000000"/>
                  </a:solidFill>
                </a:rPr>
                <a:t>Computation of </a:t>
              </a:r>
              <a:r>
                <a:rPr lang="en-US" sz="1400" b="1" dirty="0" smtClean="0">
                  <a:solidFill>
                    <a:schemeClr val="tx1"/>
                  </a:solidFill>
                </a:rPr>
                <a:t>surface </a:t>
              </a:r>
              <a:r>
                <a:rPr lang="en-US" sz="1400" b="1" dirty="0" err="1" smtClean="0">
                  <a:solidFill>
                    <a:schemeClr val="tx1"/>
                  </a:solidFill>
                </a:rPr>
                <a:t>reflectances</a:t>
              </a:r>
              <a:r>
                <a:rPr lang="en-US" sz="1400" b="1" dirty="0" smtClean="0">
                  <a:solidFill>
                    <a:schemeClr val="tx1"/>
                  </a:solidFill>
                </a:rPr>
                <a:t> </a:t>
              </a:r>
            </a:p>
            <a:p>
              <a:pPr algn="ctr"/>
              <a:r>
                <a:rPr lang="en-US" sz="1400" dirty="0" smtClean="0">
                  <a:solidFill>
                    <a:srgbClr val="000000"/>
                  </a:solidFill>
                </a:rPr>
                <a:t>for all channels </a:t>
              </a:r>
            </a:p>
          </p:txBody>
        </p:sp>
        <p:cxnSp>
          <p:nvCxnSpPr>
            <p:cNvPr id="41" name="Straight Connector 40"/>
            <p:cNvCxnSpPr/>
            <p:nvPr/>
          </p:nvCxnSpPr>
          <p:spPr>
            <a:xfrm>
              <a:off x="5085635" y="5224622"/>
              <a:ext cx="747889" cy="0"/>
            </a:xfrm>
            <a:prstGeom prst="line">
              <a:avLst/>
            </a:prstGeom>
            <a:ln>
              <a:solidFill>
                <a:schemeClr val="tx1"/>
              </a:solidFill>
              <a:headEnd type="arrow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1" name="Rectangle 2"/>
          <p:cNvSpPr>
            <a:spLocks noGrp="1" noChangeArrowheads="1"/>
          </p:cNvSpPr>
          <p:nvPr>
            <p:ph type="title"/>
          </p:nvPr>
        </p:nvSpPr>
        <p:spPr>
          <a:xfrm>
            <a:off x="5316" y="209012"/>
            <a:ext cx="9138684" cy="632009"/>
          </a:xfrm>
        </p:spPr>
        <p:txBody>
          <a:bodyPr/>
          <a:lstStyle/>
          <a:p>
            <a:pPr algn="ctr"/>
            <a:r>
              <a:rPr lang="en-US" sz="2400" b="0" dirty="0" smtClean="0">
                <a:effectLst>
                  <a:outerShdw blurRad="38100" dist="38100" dir="2700000" algn="tl">
                    <a:srgbClr val="DDDDDD"/>
                  </a:outerShdw>
                </a:effectLst>
              </a:rPr>
              <a:t>Landsat8/OLI and Sentinel 2 </a:t>
            </a:r>
            <a:r>
              <a:rPr lang="en-US" sz="2400" b="0" smtClean="0">
                <a:effectLst>
                  <a:outerShdw blurRad="38100" dist="38100" dir="2700000" algn="tl">
                    <a:srgbClr val="DDDDDD"/>
                  </a:outerShdw>
                </a:effectLst>
              </a:rPr>
              <a:t>atmos</a:t>
            </a:r>
            <a:r>
              <a:rPr lang="en-US" sz="2400" smtClean="0">
                <a:effectLst>
                  <a:outerShdw blurRad="38100" dist="38100" dir="2700000" algn="tl">
                    <a:srgbClr val="DDDDDD"/>
                  </a:outerShdw>
                </a:effectLst>
              </a:rPr>
              <a:t>pheric correction</a:t>
            </a:r>
            <a:endParaRPr lang="en-US" sz="2400" b="0" dirty="0">
              <a:effectLst>
                <a:outerShdw blurRad="38100" dist="38100" dir="2700000" algn="tl">
                  <a:srgbClr val="DDDDDD"/>
                </a:outerShdw>
              </a:effectLst>
            </a:endParaRPr>
          </a:p>
        </p:txBody>
      </p:sp>
      <p:pic>
        <p:nvPicPr>
          <p:cNvPr id="32" name="Picture 31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8382000" y="0"/>
            <a:ext cx="762000" cy="762000"/>
          </a:xfrm>
          <a:prstGeom prst="rect">
            <a:avLst/>
          </a:prstGeom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LCLUC Spring Meeting, April 12-14, Hilton, Rockville, MD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26614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0" y="0"/>
            <a:ext cx="762000" cy="762000"/>
          </a:xfrm>
          <a:prstGeom prst="rect">
            <a:avLst/>
          </a:prstGeom>
        </p:spPr>
      </p:pic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6381750"/>
            <a:ext cx="9144000" cy="476250"/>
          </a:xfrm>
        </p:spPr>
        <p:txBody>
          <a:bodyPr/>
          <a:lstStyle/>
          <a:p>
            <a:r>
              <a:rPr lang="en-US" smtClean="0"/>
              <a:t>LCLUC Spring Meeting, April 12-14, Hilton, Rockville, MD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0" y="179084"/>
            <a:ext cx="9144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CURRENT STATUS</a:t>
            </a:r>
          </a:p>
          <a:p>
            <a:pPr algn="ctr"/>
            <a:r>
              <a:rPr lang="en-US" sz="3200" dirty="0" smtClean="0"/>
              <a:t>Atmospheric correction algorithm</a:t>
            </a:r>
            <a:endParaRPr lang="en-US" sz="3200" dirty="0"/>
          </a:p>
        </p:txBody>
      </p:sp>
      <p:sp>
        <p:nvSpPr>
          <p:cNvPr id="9" name="TextBox 8"/>
          <p:cNvSpPr txBox="1"/>
          <p:nvPr/>
        </p:nvSpPr>
        <p:spPr>
          <a:xfrm>
            <a:off x="685800" y="1676400"/>
            <a:ext cx="7772400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600"/>
              </a:spcBef>
              <a:buFont typeface="Arial" charset="0"/>
              <a:buChar char="•"/>
            </a:pPr>
            <a:r>
              <a:rPr lang="en-US" sz="2200" dirty="0" smtClean="0"/>
              <a:t>L8 surface reflectance product (V3) available and validated satisfactorily</a:t>
            </a:r>
          </a:p>
          <a:p>
            <a:pPr marL="342900" indent="-342900">
              <a:spcBef>
                <a:spcPts val="600"/>
              </a:spcBef>
              <a:buFont typeface="Arial" charset="0"/>
              <a:buChar char="•"/>
            </a:pPr>
            <a:r>
              <a:rPr lang="en-US" sz="2200" dirty="0" smtClean="0"/>
              <a:t>Sentinel 2 atmospheric correction algorithm (V2) developed and implemented (preliminary validation through ACIX , cloud mask needs to be implemented)</a:t>
            </a:r>
          </a:p>
        </p:txBody>
      </p:sp>
    </p:spTree>
    <p:extLst>
      <p:ext uri="{BB962C8B-B14F-4D97-AF65-F5344CB8AC3E}">
        <p14:creationId xmlns:p14="http://schemas.microsoft.com/office/powerpoint/2010/main" val="11136757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7924800" cy="1143000"/>
          </a:xfrm>
        </p:spPr>
        <p:txBody>
          <a:bodyPr/>
          <a:lstStyle/>
          <a:p>
            <a:pPr algn="ctr"/>
            <a:r>
              <a:rPr lang="en-US" sz="3200" b="0" dirty="0" smtClean="0">
                <a:effectLst>
                  <a:outerShdw blurRad="38100" dist="38100" dir="2700000" algn="tl">
                    <a:srgbClr val="DDDDDD"/>
                  </a:outerShdw>
                </a:effectLst>
              </a:rPr>
              <a:t>Methodology for evaluating the performance of Landsat8/Sentinel2</a:t>
            </a:r>
            <a:endParaRPr lang="en-US" sz="3200" b="0" dirty="0">
              <a:effectLst>
                <a:outerShdw blurRad="38100" dist="38100" dir="2700000" algn="tl">
                  <a:srgbClr val="DDDDDD"/>
                </a:outerShdw>
              </a:effectLst>
            </a:endParaRPr>
          </a:p>
        </p:txBody>
      </p:sp>
      <p:sp>
        <p:nvSpPr>
          <p:cNvPr id="102411" name="Text Box 11"/>
          <p:cNvSpPr txBox="1">
            <a:spLocks noChangeArrowheads="1"/>
          </p:cNvSpPr>
          <p:nvPr/>
        </p:nvSpPr>
        <p:spPr bwMode="auto">
          <a:xfrm>
            <a:off x="1066800" y="2590800"/>
            <a:ext cx="2209800" cy="107721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dirty="0"/>
              <a:t>Subsets of Level 1B data processed using the standard surface reflectance algorithm</a:t>
            </a:r>
          </a:p>
        </p:txBody>
      </p:sp>
      <p:sp>
        <p:nvSpPr>
          <p:cNvPr id="102412" name="Text Box 12"/>
          <p:cNvSpPr txBox="1">
            <a:spLocks noChangeArrowheads="1"/>
          </p:cNvSpPr>
          <p:nvPr/>
        </p:nvSpPr>
        <p:spPr bwMode="auto">
          <a:xfrm>
            <a:off x="4953000" y="2819400"/>
            <a:ext cx="1752600" cy="30777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/>
              <a:t>Reference data set</a:t>
            </a:r>
          </a:p>
        </p:txBody>
      </p:sp>
      <p:sp>
        <p:nvSpPr>
          <p:cNvPr id="102413" name="Text Box 13"/>
          <p:cNvSpPr txBox="1">
            <a:spLocks noChangeArrowheads="1"/>
          </p:cNvSpPr>
          <p:nvPr/>
        </p:nvSpPr>
        <p:spPr bwMode="auto">
          <a:xfrm>
            <a:off x="5257800" y="3581400"/>
            <a:ext cx="2057400" cy="95410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/>
              <a:t>Atmospherically corrected TOA reflectances derived from Level 1B subsets</a:t>
            </a:r>
          </a:p>
        </p:txBody>
      </p:sp>
      <p:sp>
        <p:nvSpPr>
          <p:cNvPr id="102414" name="Text Box 14"/>
          <p:cNvSpPr txBox="1">
            <a:spLocks noChangeArrowheads="1"/>
          </p:cNvSpPr>
          <p:nvPr/>
        </p:nvSpPr>
        <p:spPr bwMode="auto">
          <a:xfrm>
            <a:off x="4572000" y="5257800"/>
            <a:ext cx="1066800" cy="3460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Vector 6S</a:t>
            </a:r>
          </a:p>
        </p:txBody>
      </p:sp>
      <p:sp>
        <p:nvSpPr>
          <p:cNvPr id="102415" name="Text Box 15"/>
          <p:cNvSpPr txBox="1">
            <a:spLocks noChangeArrowheads="1"/>
          </p:cNvSpPr>
          <p:nvPr/>
        </p:nvSpPr>
        <p:spPr bwMode="auto">
          <a:xfrm>
            <a:off x="6248400" y="5105400"/>
            <a:ext cx="2590800" cy="95410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1600" dirty="0"/>
              <a:t>AERONET measurements</a:t>
            </a:r>
          </a:p>
          <a:p>
            <a:pPr algn="ctr"/>
            <a:r>
              <a:rPr lang="en-US" dirty="0"/>
              <a:t>(</a:t>
            </a:r>
            <a:r>
              <a:rPr lang="el-GR" sz="1400" dirty="0"/>
              <a:t>τ</a:t>
            </a:r>
            <a:r>
              <a:rPr lang="en-US" sz="1400" baseline="-25000" dirty="0" err="1"/>
              <a:t>aer</a:t>
            </a:r>
            <a:r>
              <a:rPr lang="en-US" sz="1400" dirty="0"/>
              <a:t>, H</a:t>
            </a:r>
            <a:r>
              <a:rPr lang="en-US" sz="1400" baseline="-25000" dirty="0"/>
              <a:t>2</a:t>
            </a:r>
            <a:r>
              <a:rPr lang="en-US" sz="1400" dirty="0"/>
              <a:t>O, particle </a:t>
            </a:r>
            <a:r>
              <a:rPr lang="en-US" sz="1200" dirty="0" smtClean="0"/>
              <a:t>distribution</a:t>
            </a:r>
          </a:p>
          <a:p>
            <a:pPr algn="ctr"/>
            <a:r>
              <a:rPr lang="en-US" sz="1200" dirty="0" smtClean="0"/>
              <a:t>Refractive </a:t>
            </a:r>
            <a:r>
              <a:rPr lang="en-US" sz="1200" dirty="0" err="1" smtClean="0"/>
              <a:t>indices,sphericity</a:t>
            </a:r>
            <a:r>
              <a:rPr lang="en-US" dirty="0" smtClean="0"/>
              <a:t>)</a:t>
            </a:r>
            <a:endParaRPr lang="el-GR" dirty="0"/>
          </a:p>
        </p:txBody>
      </p:sp>
      <p:sp>
        <p:nvSpPr>
          <p:cNvPr id="102417" name="Line 17"/>
          <p:cNvSpPr>
            <a:spLocks noChangeShapeType="1"/>
          </p:cNvSpPr>
          <p:nvPr/>
        </p:nvSpPr>
        <p:spPr bwMode="auto">
          <a:xfrm>
            <a:off x="3352800" y="2971800"/>
            <a:ext cx="15240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 type="stealth" w="lg" len="lg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18" name="Text Box 18"/>
          <p:cNvSpPr txBox="1">
            <a:spLocks noChangeArrowheads="1"/>
          </p:cNvSpPr>
          <p:nvPr/>
        </p:nvSpPr>
        <p:spPr bwMode="auto">
          <a:xfrm>
            <a:off x="3657600" y="2667000"/>
            <a:ext cx="10668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dirty="0"/>
              <a:t>comparison</a:t>
            </a:r>
          </a:p>
        </p:txBody>
      </p:sp>
      <p:sp>
        <p:nvSpPr>
          <p:cNvPr id="102419" name="Line 19"/>
          <p:cNvSpPr>
            <a:spLocks noChangeShapeType="1"/>
          </p:cNvSpPr>
          <p:nvPr/>
        </p:nvSpPr>
        <p:spPr bwMode="auto">
          <a:xfrm flipH="1" flipV="1">
            <a:off x="5715000" y="3200400"/>
            <a:ext cx="457200" cy="3048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20" name="Line 20"/>
          <p:cNvSpPr>
            <a:spLocks noChangeShapeType="1"/>
          </p:cNvSpPr>
          <p:nvPr/>
        </p:nvSpPr>
        <p:spPr bwMode="auto">
          <a:xfrm flipV="1">
            <a:off x="5181600" y="4724400"/>
            <a:ext cx="990600" cy="4572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21" name="Line 21"/>
          <p:cNvSpPr>
            <a:spLocks noChangeShapeType="1"/>
          </p:cNvSpPr>
          <p:nvPr/>
        </p:nvSpPr>
        <p:spPr bwMode="auto">
          <a:xfrm>
            <a:off x="6248400" y="4724400"/>
            <a:ext cx="1143000" cy="3048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 type="stealth" w="lg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6381750"/>
            <a:ext cx="9144000" cy="476250"/>
          </a:xfrm>
        </p:spPr>
        <p:txBody>
          <a:bodyPr/>
          <a:lstStyle/>
          <a:p>
            <a:r>
              <a:rPr lang="en-US" smtClean="0"/>
              <a:t>LCLUC Spring Meeting, April 12-14, Hilton, Rockville, MD</a:t>
            </a:r>
            <a:endParaRPr lang="en-US" dirty="0"/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0" y="0"/>
            <a:ext cx="762000" cy="76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36055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800" y="1371600"/>
            <a:ext cx="5257800" cy="4038599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609600" y="5562600"/>
            <a:ext cx="8077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“preliminary” analysis of OLI SR performance in the red band over AERONET  is very similar to MODIS Collection 6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6381750"/>
            <a:ext cx="9144000" cy="476250"/>
          </a:xfrm>
        </p:spPr>
        <p:txBody>
          <a:bodyPr/>
          <a:lstStyle/>
          <a:p>
            <a:r>
              <a:rPr lang="en-US" smtClean="0"/>
              <a:t>LCLUC Spring Meeting, April 12-14, Hilton, Rockville, MD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94532" y="0"/>
            <a:ext cx="762000" cy="762000"/>
          </a:xfrm>
          <a:prstGeom prst="rect">
            <a:avLst/>
          </a:prstGeom>
        </p:spPr>
      </p:pic>
      <p:sp>
        <p:nvSpPr>
          <p:cNvPr id="1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924800" cy="1143000"/>
          </a:xfrm>
        </p:spPr>
        <p:txBody>
          <a:bodyPr/>
          <a:lstStyle/>
          <a:p>
            <a:pPr algn="ctr"/>
            <a:r>
              <a:rPr lang="en-US" sz="3200" b="0" dirty="0" smtClean="0">
                <a:effectLst>
                  <a:outerShdw blurRad="38100" dist="38100" dir="2700000" algn="tl">
                    <a:srgbClr val="DDDDDD"/>
                  </a:outerShdw>
                </a:effectLst>
              </a:rPr>
              <a:t>Evaluation of the performance </a:t>
            </a:r>
            <a:r>
              <a:rPr lang="en-US" sz="3200" b="0" smtClean="0">
                <a:effectLst>
                  <a:outerShdw blurRad="38100" dist="38100" dir="2700000" algn="tl">
                    <a:srgbClr val="DDDDDD"/>
                  </a:outerShdw>
                </a:effectLst>
              </a:rPr>
              <a:t>of Landsat8</a:t>
            </a:r>
            <a:endParaRPr lang="en-US" sz="3200" b="0" dirty="0">
              <a:effectLst>
                <a:outerShdw blurRad="38100" dist="38100" dir="2700000" algn="tl">
                  <a:srgbClr val="DDDDDD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321610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This is confirmed by comparison with MODIS </a:t>
            </a:r>
            <a:endParaRPr lang="en-US" sz="3200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1704852"/>
              </p:ext>
            </p:extLst>
          </p:nvPr>
        </p:nvGraphicFramePr>
        <p:xfrm>
          <a:off x="381000" y="2057400"/>
          <a:ext cx="8559800" cy="4192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8310" name="Document" r:id="rId5" imgW="5626100" imgH="2755900" progId="Word.Document.12">
                  <p:embed/>
                </p:oleObj>
              </mc:Choice>
              <mc:Fallback>
                <p:oleObj name="Document" r:id="rId5" imgW="5626100" imgH="275590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81000" y="2057400"/>
                        <a:ext cx="8559800" cy="4192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6381750"/>
            <a:ext cx="9144000" cy="476250"/>
          </a:xfrm>
        </p:spPr>
        <p:txBody>
          <a:bodyPr/>
          <a:lstStyle/>
          <a:p>
            <a:r>
              <a:rPr lang="en-US" smtClean="0"/>
              <a:t>LCLUC Spring Meeting, April 12-14, Hilton, Rockville, MD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82000" y="0"/>
            <a:ext cx="762000" cy="76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85486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International Meeting on Land Use and Emissions in S/SE Asia, Ho Chi Minh City, Vietnam, October 17-19, 2016</a:t>
            </a: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33400" y="4267200"/>
            <a:ext cx="83058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dirty="0" smtClean="0"/>
              <a:t>* 1</a:t>
            </a:r>
            <a:r>
              <a:rPr lang="en-US" sz="1800" baseline="30000" dirty="0" smtClean="0"/>
              <a:t>st</a:t>
            </a:r>
            <a:r>
              <a:rPr lang="en-US" sz="1800" dirty="0" smtClean="0"/>
              <a:t> Workshop in June 21</a:t>
            </a:r>
            <a:r>
              <a:rPr lang="en-US" sz="1800" baseline="30000" dirty="0" smtClean="0"/>
              <a:t>st</a:t>
            </a:r>
            <a:r>
              <a:rPr lang="en-US" sz="1800" dirty="0" smtClean="0"/>
              <a:t>-22</a:t>
            </a:r>
            <a:r>
              <a:rPr lang="en-US" sz="1800" baseline="30000" dirty="0" smtClean="0"/>
              <a:t>nd</a:t>
            </a:r>
            <a:r>
              <a:rPr lang="en-US" sz="1800" dirty="0" smtClean="0"/>
              <a:t> @ University of Maryland (by invitation): </a:t>
            </a:r>
            <a:r>
              <a:rPr lang="en-US" sz="1400" dirty="0" smtClean="0"/>
              <a:t>to elaborate concepts, protocols and guidelines for the inter-comparison and validation of SR products</a:t>
            </a:r>
          </a:p>
          <a:p>
            <a:endParaRPr lang="en-US" sz="1400" dirty="0"/>
          </a:p>
          <a:p>
            <a:pPr marL="285750" indent="-285750">
              <a:buFont typeface="Arial" charset="0"/>
              <a:buChar char="•"/>
            </a:pPr>
            <a:r>
              <a:rPr lang="en-US" sz="1800" dirty="0" smtClean="0"/>
              <a:t>2</a:t>
            </a:r>
            <a:r>
              <a:rPr lang="en-US" sz="1800" baseline="30000" dirty="0" smtClean="0"/>
              <a:t>nd</a:t>
            </a:r>
            <a:r>
              <a:rPr lang="en-US" sz="1800" dirty="0" smtClean="0"/>
              <a:t> workshop in April 11-12 2017</a:t>
            </a:r>
            <a:r>
              <a:rPr lang="en-US" sz="1800" dirty="0"/>
              <a:t>: </a:t>
            </a:r>
            <a:r>
              <a:rPr lang="en-US" sz="1400" dirty="0"/>
              <a:t>to </a:t>
            </a:r>
            <a:r>
              <a:rPr lang="en-US" sz="1400" dirty="0" smtClean="0"/>
              <a:t>report and discuss intercomparison results</a:t>
            </a:r>
            <a:endParaRPr lang="en-US" sz="1400" dirty="0"/>
          </a:p>
        </p:txBody>
      </p:sp>
      <p:sp>
        <p:nvSpPr>
          <p:cNvPr id="8" name="Rectangle 7"/>
          <p:cNvSpPr/>
          <p:nvPr/>
        </p:nvSpPr>
        <p:spPr>
          <a:xfrm>
            <a:off x="1905000" y="304800"/>
            <a:ext cx="55626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smtClean="0"/>
              <a:t>ACIX: CEOS</a:t>
            </a:r>
            <a:r>
              <a:rPr lang="en-US" b="1" dirty="0"/>
              <a:t>-WGCV Atmospheric Correction Inter-comparison </a:t>
            </a:r>
            <a:r>
              <a:rPr lang="en-US" b="1" dirty="0" smtClean="0"/>
              <a:t>Exercise</a:t>
            </a:r>
          </a:p>
          <a:p>
            <a:pPr algn="ctr"/>
            <a:r>
              <a:rPr lang="en-US" b="1" dirty="0" smtClean="0"/>
              <a:t>(ESA/NASA/UMD)</a:t>
            </a:r>
            <a:endParaRPr lang="en-US" b="1" dirty="0"/>
          </a:p>
        </p:txBody>
      </p:sp>
      <p:sp>
        <p:nvSpPr>
          <p:cNvPr id="9" name="Rectangle 8"/>
          <p:cNvSpPr/>
          <p:nvPr/>
        </p:nvSpPr>
        <p:spPr>
          <a:xfrm>
            <a:off x="457200" y="1504890"/>
            <a:ext cx="8229600" cy="16466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dirty="0"/>
              <a:t>The exercise aims to bring together </a:t>
            </a:r>
            <a:r>
              <a:rPr lang="en-US" sz="1800" dirty="0" smtClean="0"/>
              <a:t>available </a:t>
            </a:r>
            <a:r>
              <a:rPr lang="en-US" sz="1800" dirty="0"/>
              <a:t>AC </a:t>
            </a:r>
            <a:r>
              <a:rPr lang="en-US" sz="1800" dirty="0" smtClean="0"/>
              <a:t>processors (</a:t>
            </a:r>
            <a:r>
              <a:rPr lang="en-US" sz="1800" b="1" dirty="0" smtClean="0"/>
              <a:t>actually 14 processors </a:t>
            </a:r>
            <a:r>
              <a:rPr lang="en-US" sz="1800" b="1" dirty="0"/>
              <a:t>i</a:t>
            </a:r>
            <a:r>
              <a:rPr lang="en-US" sz="1800" b="1" dirty="0" smtClean="0"/>
              <a:t>ncluding SEN2COR, MACCS, L8-S2-6SAC, …</a:t>
            </a:r>
            <a:r>
              <a:rPr lang="en-US" sz="1800" dirty="0" smtClean="0"/>
              <a:t>) to </a:t>
            </a:r>
            <a:r>
              <a:rPr lang="en-US" sz="1800" dirty="0"/>
              <a:t>generate the corresponding </a:t>
            </a:r>
            <a:r>
              <a:rPr lang="en-US" sz="1800" dirty="0" smtClean="0"/>
              <a:t>SR </a:t>
            </a:r>
            <a:r>
              <a:rPr lang="en-US" sz="1800" dirty="0"/>
              <a:t>products. </a:t>
            </a:r>
            <a:endParaRPr lang="en-US" sz="1800" dirty="0" smtClean="0"/>
          </a:p>
          <a:p>
            <a:endParaRPr lang="en-US" sz="1100" dirty="0"/>
          </a:p>
          <a:p>
            <a:r>
              <a:rPr lang="en-US" sz="1800" dirty="0" smtClean="0"/>
              <a:t>The </a:t>
            </a:r>
            <a:r>
              <a:rPr lang="en-US" sz="1800" dirty="0"/>
              <a:t>input data will be </a:t>
            </a:r>
            <a:r>
              <a:rPr lang="en-US" sz="1800" b="1" dirty="0"/>
              <a:t>Landsat-8 and Sentinel-2 imagery </a:t>
            </a:r>
            <a:r>
              <a:rPr lang="en-US" sz="1800" dirty="0"/>
              <a:t>of various test sites, i.e. coastal, agricultural, </a:t>
            </a:r>
            <a:r>
              <a:rPr lang="en-US" sz="1800" dirty="0" smtClean="0"/>
              <a:t>forest, snow</a:t>
            </a:r>
            <a:r>
              <a:rPr lang="en-US" sz="1800" dirty="0"/>
              <a:t>/artic areas and deserts. </a:t>
            </a:r>
          </a:p>
        </p:txBody>
      </p:sp>
      <p:sp>
        <p:nvSpPr>
          <p:cNvPr id="10" name="Rectangle 9"/>
          <p:cNvSpPr/>
          <p:nvPr/>
        </p:nvSpPr>
        <p:spPr>
          <a:xfrm>
            <a:off x="990600" y="3299936"/>
            <a:ext cx="6172200" cy="738664"/>
          </a:xfrm>
          <a:prstGeom prst="rect">
            <a:avLst/>
          </a:prstGeom>
          <a:ln>
            <a:solidFill>
              <a:srgbClr val="800000"/>
            </a:solidFill>
          </a:ln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800000"/>
                </a:solidFill>
              </a:rPr>
              <a:t> </a:t>
            </a:r>
            <a:r>
              <a:rPr lang="en-US" sz="1400" dirty="0" smtClean="0">
                <a:solidFill>
                  <a:srgbClr val="800000"/>
                </a:solidFill>
              </a:rPr>
              <a:t>Objectives</a:t>
            </a:r>
            <a:endParaRPr lang="en-US" sz="1400" dirty="0">
              <a:solidFill>
                <a:srgbClr val="800000"/>
              </a:solidFill>
            </a:endParaRPr>
          </a:p>
          <a:p>
            <a:r>
              <a:rPr lang="en-US" sz="1400" dirty="0">
                <a:solidFill>
                  <a:srgbClr val="800000"/>
                </a:solidFill>
              </a:rPr>
              <a:t> </a:t>
            </a:r>
            <a:r>
              <a:rPr lang="en-US" sz="1400" dirty="0" smtClean="0">
                <a:solidFill>
                  <a:srgbClr val="800000"/>
                </a:solidFill>
              </a:rPr>
              <a:t>   To </a:t>
            </a:r>
            <a:r>
              <a:rPr lang="en-US" sz="1400" dirty="0">
                <a:solidFill>
                  <a:srgbClr val="800000"/>
                </a:solidFill>
              </a:rPr>
              <a:t>better understand </a:t>
            </a:r>
            <a:r>
              <a:rPr lang="en-US" sz="1400" dirty="0" smtClean="0">
                <a:solidFill>
                  <a:srgbClr val="800000"/>
                </a:solidFill>
              </a:rPr>
              <a:t>uncertainties and issues on L8 and S2 AC products </a:t>
            </a:r>
            <a:endParaRPr lang="en-US" sz="1400" dirty="0">
              <a:solidFill>
                <a:srgbClr val="800000"/>
              </a:solidFill>
            </a:endParaRPr>
          </a:p>
          <a:p>
            <a:r>
              <a:rPr lang="en-US" sz="1400" dirty="0" smtClean="0">
                <a:solidFill>
                  <a:srgbClr val="800000"/>
                </a:solidFill>
              </a:rPr>
              <a:t>    To </a:t>
            </a:r>
            <a:r>
              <a:rPr lang="en-US" sz="1400" dirty="0">
                <a:solidFill>
                  <a:srgbClr val="800000"/>
                </a:solidFill>
              </a:rPr>
              <a:t>propose further improvements of the </a:t>
            </a:r>
            <a:r>
              <a:rPr lang="en-US" sz="1400" dirty="0" smtClean="0">
                <a:solidFill>
                  <a:srgbClr val="800000"/>
                </a:solidFill>
              </a:rPr>
              <a:t>future AC schemes</a:t>
            </a:r>
            <a:endParaRPr lang="en-US" sz="1400" dirty="0">
              <a:solidFill>
                <a:srgbClr val="80000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914400" y="6019800"/>
            <a:ext cx="71628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https://</a:t>
            </a:r>
            <a:r>
              <a:rPr lang="en-US" dirty="0" err="1">
                <a:solidFill>
                  <a:srgbClr val="0000FF"/>
                </a:solidFill>
              </a:rPr>
              <a:t>earth.esa.int</a:t>
            </a:r>
            <a:r>
              <a:rPr lang="en-US" dirty="0">
                <a:solidFill>
                  <a:srgbClr val="0000FF"/>
                </a:solidFill>
              </a:rPr>
              <a:t>/web/</a:t>
            </a:r>
            <a:r>
              <a:rPr lang="en-US" dirty="0" err="1">
                <a:solidFill>
                  <a:srgbClr val="0000FF"/>
                </a:solidFill>
              </a:rPr>
              <a:t>sppa</a:t>
            </a:r>
            <a:r>
              <a:rPr lang="en-US" dirty="0">
                <a:solidFill>
                  <a:srgbClr val="0000FF"/>
                </a:solidFill>
              </a:rPr>
              <a:t>/meetings-workshops/</a:t>
            </a:r>
            <a:r>
              <a:rPr lang="en-US" dirty="0" err="1">
                <a:solidFill>
                  <a:srgbClr val="0000FF"/>
                </a:solidFill>
              </a:rPr>
              <a:t>acix</a:t>
            </a:r>
            <a:endParaRPr lang="en-US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370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SRIP_ValStage1.thmx</Template>
  <TotalTime>4509</TotalTime>
  <Words>1045</Words>
  <Application>Microsoft Macintosh PowerPoint</Application>
  <PresentationFormat>On-screen Show (4:3)</PresentationFormat>
  <Paragraphs>104</Paragraphs>
  <Slides>14</Slides>
  <Notes>8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Default Design</vt:lpstr>
      <vt:lpstr>Equation</vt:lpstr>
      <vt:lpstr>Document</vt:lpstr>
      <vt:lpstr>A Atmospheric Correction Update and ACIX Status</vt:lpstr>
      <vt:lpstr>Landsat8/OLI and Sentinel 2 Surface Reflectance is largely based on MODIS C6 (LaSRC)</vt:lpstr>
      <vt:lpstr>Landsat8/OLI and Sentinel 2 Surface Reflectance is largely based on MODIS C6</vt:lpstr>
      <vt:lpstr>Landsat8/OLI and Sentinel 2 atmospheric correction</vt:lpstr>
      <vt:lpstr>PowerPoint Presentation</vt:lpstr>
      <vt:lpstr>Methodology for evaluating the performance of Landsat8/Sentinel2</vt:lpstr>
      <vt:lpstr>Evaluation of the performance of Landsat8</vt:lpstr>
      <vt:lpstr>This is confirmed by comparison with MODIS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Conclusions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Eric F. Vermote</dc:creator>
  <cp:lastModifiedBy>ERIC VERMOTE</cp:lastModifiedBy>
  <cp:revision>230</cp:revision>
  <cp:lastPrinted>1601-01-01T00:00:00Z</cp:lastPrinted>
  <dcterms:created xsi:type="dcterms:W3CDTF">1601-01-01T00:00:00Z</dcterms:created>
  <dcterms:modified xsi:type="dcterms:W3CDTF">2017-04-13T21:22:50Z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