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74" r:id="rId3"/>
    <p:sldId id="272" r:id="rId4"/>
    <p:sldId id="277" r:id="rId5"/>
    <p:sldId id="281" r:id="rId6"/>
    <p:sldId id="280" r:id="rId7"/>
    <p:sldId id="278" r:id="rId8"/>
    <p:sldId id="275" r:id="rId9"/>
    <p:sldId id="284" r:id="rId10"/>
    <p:sldId id="285" r:id="rId11"/>
    <p:sldId id="288" r:id="rId12"/>
    <p:sldId id="289" r:id="rId13"/>
    <p:sldId id="290" r:id="rId14"/>
    <p:sldId id="3069" r:id="rId15"/>
    <p:sldId id="295" r:id="rId16"/>
    <p:sldId id="3075" r:id="rId17"/>
    <p:sldId id="3059" r:id="rId18"/>
    <p:sldId id="276" r:id="rId19"/>
    <p:sldId id="287" r:id="rId20"/>
    <p:sldId id="3082" r:id="rId21"/>
    <p:sldId id="3051" r:id="rId22"/>
    <p:sldId id="259" r:id="rId23"/>
    <p:sldId id="3076" r:id="rId24"/>
    <p:sldId id="3083" r:id="rId25"/>
    <p:sldId id="292" r:id="rId26"/>
    <p:sldId id="293" r:id="rId27"/>
    <p:sldId id="258" r:id="rId28"/>
    <p:sldId id="3084" r:id="rId29"/>
    <p:sldId id="373" r:id="rId30"/>
    <p:sldId id="372" r:id="rId31"/>
    <p:sldId id="3085" r:id="rId32"/>
    <p:sldId id="480" r:id="rId33"/>
    <p:sldId id="481" r:id="rId34"/>
    <p:sldId id="362" r:id="rId35"/>
    <p:sldId id="363" r:id="rId36"/>
    <p:sldId id="479" r:id="rId37"/>
    <p:sldId id="3067" r:id="rId38"/>
    <p:sldId id="3081" r:id="rId39"/>
    <p:sldId id="3073" r:id="rId40"/>
    <p:sldId id="3078" r:id="rId41"/>
    <p:sldId id="506" r:id="rId42"/>
    <p:sldId id="514" r:id="rId43"/>
    <p:sldId id="507" r:id="rId44"/>
    <p:sldId id="3079" r:id="rId45"/>
    <p:sldId id="3041" r:id="rId46"/>
    <p:sldId id="3042" r:id="rId47"/>
    <p:sldId id="508" r:id="rId48"/>
    <p:sldId id="3052" r:id="rId49"/>
    <p:sldId id="3053" r:id="rId50"/>
    <p:sldId id="3086" r:id="rId51"/>
    <p:sldId id="3087" r:id="rId52"/>
    <p:sldId id="296" r:id="rId53"/>
    <p:sldId id="2908" r:id="rId54"/>
    <p:sldId id="3080" r:id="rId55"/>
    <p:sldId id="307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C. Seto" initials="KCS" lastIdx="1" clrIdx="0">
    <p:extLst>
      <p:ext uri="{19B8F6BF-5375-455C-9EA6-DF929625EA0E}">
        <p15:presenceInfo xmlns:p15="http://schemas.microsoft.com/office/powerpoint/2012/main" userId="Karen C. Se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19FD0"/>
    <a:srgbClr val="000000"/>
    <a:srgbClr val="000106"/>
    <a:srgbClr val="0035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8" autoAdjust="0"/>
    <p:restoredTop sz="95822" autoAdjust="0"/>
  </p:normalViewPr>
  <p:slideViewPr>
    <p:cSldViewPr snapToGrid="0">
      <p:cViewPr varScale="1">
        <p:scale>
          <a:sx n="110" d="100"/>
          <a:sy n="110" d="100"/>
        </p:scale>
        <p:origin x="1602" y="78"/>
      </p:cViewPr>
      <p:guideLst/>
    </p:cSldViewPr>
  </p:slid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B8237-1F72-4AD7-BE00-4C121CF0B495}" type="datetimeFigureOut">
              <a:rPr lang="en-US" smtClean="0"/>
              <a:t>10/18/2022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FE0BD-9E94-4B9C-8B69-8CB5CD574F43}" type="slidenum">
              <a:rPr lang="en-US" smtClean="0"/>
              <a:t>‹#›</a:t>
            </a:fld>
            <a:endParaRPr lang="en-US"/>
          </a:p>
        </p:txBody>
      </p:sp>
    </p:spTree>
    <p:extLst>
      <p:ext uri="{BB962C8B-B14F-4D97-AF65-F5344CB8AC3E}">
        <p14:creationId xmlns:p14="http://schemas.microsoft.com/office/powerpoint/2010/main" val="144459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9B093FD-B088-424E-8C99-B6A02D77D603}"/>
              </a:ext>
            </a:extLst>
          </p:cNvPr>
          <p:cNvSpPr>
            <a:spLocks noGrp="1" noRot="1" noChangeAspect="1" noChangeArrowheads="1" noTextEdit="1"/>
          </p:cNvSpPr>
          <p:nvPr>
            <p:ph type="sldImg"/>
          </p:nvPr>
        </p:nvSpPr>
        <p:spPr>
          <a:ln cap="flat"/>
        </p:spPr>
      </p:sp>
      <p:sp>
        <p:nvSpPr>
          <p:cNvPr id="5123" name="Rectangle 3">
            <a:extLst>
              <a:ext uri="{FF2B5EF4-FFF2-40B4-BE49-F238E27FC236}">
                <a16:creationId xmlns:a16="http://schemas.microsoft.com/office/drawing/2014/main" id="{EDB2EC27-C801-4FAB-9FA0-E6E42A061982}"/>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Muli"/>
              </a:rPr>
              <a:t>Csaba </a:t>
            </a:r>
            <a:r>
              <a:rPr lang="en-US" b="0" i="0" dirty="0" err="1">
                <a:solidFill>
                  <a:srgbClr val="212529"/>
                </a:solidFill>
                <a:effectLst/>
                <a:latin typeface="Muli"/>
              </a:rPr>
              <a:t>Körösi</a:t>
            </a:r>
            <a:endParaRPr lang="en-US" b="0" i="0" dirty="0">
              <a:solidFill>
                <a:srgbClr val="212529"/>
              </a:solidFill>
              <a:effectLst/>
              <a:latin typeface="Muli"/>
            </a:endParaRPr>
          </a:p>
          <a:p>
            <a:endParaRPr lang="en-US" dirty="0"/>
          </a:p>
        </p:txBody>
      </p:sp>
      <p:sp>
        <p:nvSpPr>
          <p:cNvPr id="4" name="Slide Number Placeholder 3"/>
          <p:cNvSpPr>
            <a:spLocks noGrp="1"/>
          </p:cNvSpPr>
          <p:nvPr>
            <p:ph type="sldNum" sz="quarter" idx="5"/>
          </p:nvPr>
        </p:nvSpPr>
        <p:spPr/>
        <p:txBody>
          <a:bodyPr/>
          <a:lstStyle/>
          <a:p>
            <a:fld id="{EAAFE0BD-9E94-4B9C-8B69-8CB5CD574F43}" type="slidenum">
              <a:rPr lang="en-US" smtClean="0"/>
              <a:t>52</a:t>
            </a:fld>
            <a:endParaRPr lang="en-US"/>
          </a:p>
        </p:txBody>
      </p:sp>
    </p:spTree>
    <p:extLst>
      <p:ext uri="{BB962C8B-B14F-4D97-AF65-F5344CB8AC3E}">
        <p14:creationId xmlns:p14="http://schemas.microsoft.com/office/powerpoint/2010/main" val="2899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is replete with technological inventions that changes out societies view the world and subsequently understand it. The microscope fundamentally transformed our ability to see more than with the naked eye. We are in a similar transformative time in human history. </a:t>
            </a:r>
          </a:p>
          <a:p>
            <a:endParaRPr lang="en-US" dirty="0"/>
          </a:p>
          <a:p>
            <a:r>
              <a:rPr lang="en-US" dirty="0"/>
              <a:t>The widespread availability of remote sensing data from satellites orbiting Earth </a:t>
            </a:r>
          </a:p>
        </p:txBody>
      </p:sp>
      <p:sp>
        <p:nvSpPr>
          <p:cNvPr id="4" name="Slide Number Placeholder 3"/>
          <p:cNvSpPr>
            <a:spLocks noGrp="1"/>
          </p:cNvSpPr>
          <p:nvPr>
            <p:ph type="sldNum" sz="quarter" idx="5"/>
          </p:nvPr>
        </p:nvSpPr>
        <p:spPr/>
        <p:txBody>
          <a:bodyPr/>
          <a:lstStyle/>
          <a:p>
            <a:fld id="{2AC4093F-2FFC-49A5-90BD-E40D038B6CDA}" type="slidenum">
              <a:rPr lang="en-US" smtClean="0"/>
              <a:pPr/>
              <a:t>53</a:t>
            </a:fld>
            <a:endParaRPr lang="en-US"/>
          </a:p>
        </p:txBody>
      </p:sp>
    </p:spTree>
    <p:extLst>
      <p:ext uri="{BB962C8B-B14F-4D97-AF65-F5344CB8AC3E}">
        <p14:creationId xmlns:p14="http://schemas.microsoft.com/office/powerpoint/2010/main" val="365644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Charikot</a:t>
            </a:r>
            <a:r>
              <a:rPr lang="en-US" dirty="0"/>
              <a:t> 1990s</a:t>
            </a:r>
          </a:p>
        </p:txBody>
      </p:sp>
      <p:sp>
        <p:nvSpPr>
          <p:cNvPr id="4" name="Slide Number Placeholder 3"/>
          <p:cNvSpPr>
            <a:spLocks noGrp="1"/>
          </p:cNvSpPr>
          <p:nvPr>
            <p:ph type="sldNum" sz="quarter" idx="5"/>
          </p:nvPr>
        </p:nvSpPr>
        <p:spPr/>
        <p:txBody>
          <a:bodyPr/>
          <a:lstStyle/>
          <a:p>
            <a:fld id="{4736FC7C-6515-4785-AD88-131E7E7E0281}" type="slidenum">
              <a:rPr lang="en-US" smtClean="0"/>
              <a:t>21</a:t>
            </a:fld>
            <a:endParaRPr lang="en-US"/>
          </a:p>
        </p:txBody>
      </p:sp>
    </p:spTree>
    <p:extLst>
      <p:ext uri="{BB962C8B-B14F-4D97-AF65-F5344CB8AC3E}">
        <p14:creationId xmlns:p14="http://schemas.microsoft.com/office/powerpoint/2010/main" val="327131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Charikot</a:t>
            </a:r>
            <a:r>
              <a:rPr lang="en-US" dirty="0"/>
              <a:t> 2010s</a:t>
            </a:r>
          </a:p>
        </p:txBody>
      </p:sp>
      <p:sp>
        <p:nvSpPr>
          <p:cNvPr id="4" name="Slide Number Placeholder 3"/>
          <p:cNvSpPr>
            <a:spLocks noGrp="1"/>
          </p:cNvSpPr>
          <p:nvPr>
            <p:ph type="sldNum" sz="quarter" idx="5"/>
          </p:nvPr>
        </p:nvSpPr>
        <p:spPr/>
        <p:txBody>
          <a:bodyPr/>
          <a:lstStyle/>
          <a:p>
            <a:fld id="{4736FC7C-6515-4785-AD88-131E7E7E0281}" type="slidenum">
              <a:rPr lang="en-US" smtClean="0"/>
              <a:t>22</a:t>
            </a:fld>
            <a:endParaRPr lang="en-US"/>
          </a:p>
        </p:txBody>
      </p:sp>
    </p:spTree>
    <p:extLst>
      <p:ext uri="{BB962C8B-B14F-4D97-AF65-F5344CB8AC3E}">
        <p14:creationId xmlns:p14="http://schemas.microsoft.com/office/powerpoint/2010/main" val="147057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5e58d1eb4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65e58d1eb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165e58d1eb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N"/>
              <a:t>27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7AD7-6E41-43D3-B7E9-5EA74979559B}" type="slidenum">
              <a:rPr lang="en-US" smtClean="0"/>
              <a:pPr/>
              <a:t>29</a:t>
            </a:fld>
            <a:endParaRPr lang="en-US"/>
          </a:p>
        </p:txBody>
      </p:sp>
    </p:spTree>
    <p:extLst>
      <p:ext uri="{BB962C8B-B14F-4D97-AF65-F5344CB8AC3E}">
        <p14:creationId xmlns:p14="http://schemas.microsoft.com/office/powerpoint/2010/main" val="308651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7AD7-6E41-43D3-B7E9-5EA74979559B}" type="slidenum">
              <a:rPr lang="en-US" smtClean="0"/>
              <a:pPr/>
              <a:t>30</a:t>
            </a:fld>
            <a:endParaRPr lang="en-US"/>
          </a:p>
        </p:txBody>
      </p:sp>
    </p:spTree>
    <p:extLst>
      <p:ext uri="{BB962C8B-B14F-4D97-AF65-F5344CB8AC3E}">
        <p14:creationId xmlns:p14="http://schemas.microsoft.com/office/powerpoint/2010/main" val="208167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b="1" dirty="0"/>
              <a:t>About</a:t>
            </a:r>
            <a:r>
              <a:rPr lang="en-GB" b="1" baseline="0" dirty="0"/>
              <a:t> CRV:</a:t>
            </a:r>
            <a:r>
              <a:rPr lang="en-GB" baseline="0" dirty="0"/>
              <a:t> Quoting Müller (2013): </a:t>
            </a:r>
          </a:p>
          <a:p>
            <a:pPr lvl="1">
              <a:buFont typeface="Arial" panose="020B0604020202020204" pitchFamily="34" charset="0"/>
              <a:buChar char="•"/>
            </a:pPr>
            <a:r>
              <a:rPr lang="en-US" baseline="0" dirty="0"/>
              <a:t>In accounting, the value of an asset can be expressed, among others, as the historical cost (original monetary value) or as the replacement cost (cost of replacing an asset with current prices). </a:t>
            </a:r>
            <a:r>
              <a:rPr lang="en-US" b="1" i="1" baseline="0" dirty="0"/>
              <a:t>Similarly, the carbon footprint of a stock can be defined as the historical emissions produced to build up the stock, or as the carbon emissions that would be generated if the existing stock was replaced using current technologies. As emissions per ton of material produced tend to decline, the replacement value expressed in carbon (here called “carbon replacement value, CRV”) is generally smaller than the historical value expressed in carbon (here called “CHV”).</a:t>
            </a:r>
            <a:r>
              <a:rPr lang="en-US" baseline="0" dirty="0"/>
              <a:t> In this study, we determine the CRV of stocks, because this value is better suited when using the stocks in industrialized countries as a benchmark for stocks in developing countries.</a:t>
            </a:r>
          </a:p>
          <a:p>
            <a:pPr lvl="1">
              <a:buFont typeface="Arial" panose="020B0604020202020204" pitchFamily="34" charset="0"/>
              <a:buChar char="•"/>
            </a:pPr>
            <a:r>
              <a:rPr lang="en-US" sz="1600" b="0" i="0" u="none" strike="noStrike" kern="1200" baseline="0" dirty="0">
                <a:solidFill>
                  <a:schemeClr val="tx1"/>
                </a:solidFill>
                <a:latin typeface="+mn-lt"/>
                <a:ea typeface="+mn-ea"/>
                <a:cs typeface="+mn-cs"/>
              </a:rPr>
              <a:t>The CRV</a:t>
            </a:r>
            <a:r>
              <a:rPr lang="en-US" sz="1600" b="0" i="0" u="none" strike="noStrike" kern="1200" baseline="-25000" dirty="0">
                <a:solidFill>
                  <a:schemeClr val="tx1"/>
                </a:solidFill>
                <a:latin typeface="+mn-lt"/>
                <a:ea typeface="+mn-ea"/>
                <a:cs typeface="+mn-cs"/>
              </a:rPr>
              <a:t>P</a:t>
            </a:r>
            <a:r>
              <a:rPr lang="en-US" sz="1600" b="0" i="0" u="none" strike="noStrike" kern="1200" baseline="0" dirty="0">
                <a:solidFill>
                  <a:schemeClr val="tx1"/>
                </a:solidFill>
                <a:latin typeface="+mn-lt"/>
                <a:ea typeface="+mn-ea"/>
                <a:cs typeface="+mn-cs"/>
              </a:rPr>
              <a:t> was determined for the year 2008 using the three key materials steel, cement, and aluminum as a proxy. In 2008, these materials accounted for nearly half of industrial emissions (25% steel, 19% cement, and 3% aluminum) and 17% of total energy- and process-related CO</a:t>
            </a:r>
            <a:r>
              <a:rPr lang="en-US" sz="1600" b="0" i="0" u="none" strike="noStrike" kern="1200" baseline="-25000" dirty="0">
                <a:solidFill>
                  <a:schemeClr val="tx1"/>
                </a:solidFill>
                <a:latin typeface="+mn-lt"/>
                <a:ea typeface="+mn-ea"/>
                <a:cs typeface="+mn-cs"/>
              </a:rPr>
              <a:t>2</a:t>
            </a:r>
            <a:r>
              <a:rPr lang="en-US" sz="1600" b="0" i="0" u="none" strike="noStrike" kern="1200" baseline="0" dirty="0">
                <a:solidFill>
                  <a:schemeClr val="tx1"/>
                </a:solidFill>
                <a:latin typeface="+mn-lt"/>
                <a:ea typeface="+mn-ea"/>
                <a:cs typeface="+mn-cs"/>
              </a:rPr>
              <a:t> emissions.16 Emissions of other materials are either less significant for infrastructure stocks (e.g., plastic and paper, which together constitute about 3% energy- and process-related emissions) or contribute significantly smaller amounts of emissions (e.g., other metals, </a:t>
            </a:r>
            <a:r>
              <a:rPr lang="en-GB" sz="1600" b="0" i="0" u="none" strike="noStrike" kern="1200" baseline="0" dirty="0">
                <a:solidFill>
                  <a:schemeClr val="tx1"/>
                </a:solidFill>
                <a:latin typeface="+mn-lt"/>
                <a:ea typeface="+mn-ea"/>
                <a:cs typeface="+mn-cs"/>
              </a:rPr>
              <a:t>gravel).</a:t>
            </a:r>
          </a:p>
          <a:p>
            <a:pPr lvl="0">
              <a:buFont typeface="Arial" panose="020B0604020202020204" pitchFamily="34" charset="0"/>
              <a:buChar char="•"/>
            </a:pPr>
            <a:r>
              <a:rPr lang="en-GB" sz="2000" b="1" i="0" u="none" strike="noStrike" kern="1200" baseline="0" dirty="0">
                <a:solidFill>
                  <a:schemeClr val="tx1"/>
                </a:solidFill>
                <a:latin typeface="+mn-lt"/>
                <a:ea typeface="+mn-ea"/>
                <a:cs typeface="+mn-cs"/>
              </a:rPr>
              <a:t>Talking points:</a:t>
            </a:r>
          </a:p>
          <a:p>
            <a:pPr lvl="1">
              <a:buFont typeface="Arial" panose="020B0604020202020204" pitchFamily="34" charset="0"/>
              <a:buChar char="•"/>
            </a:pPr>
            <a:r>
              <a:rPr lang="en-GB" sz="1800" b="0" i="0" u="none" strike="noStrike" kern="1200" baseline="0" dirty="0">
                <a:solidFill>
                  <a:schemeClr val="tx1"/>
                </a:solidFill>
                <a:latin typeface="+mn-lt"/>
                <a:ea typeface="+mn-ea"/>
                <a:cs typeface="+mn-cs"/>
              </a:rPr>
              <a:t>Concerning emissions from building urban structures (building up stocks) it is important to understand the magnitude of future emissions awaiting us if the developing world would mimic the pathway western countries have taken.</a:t>
            </a:r>
          </a:p>
          <a:p>
            <a:pPr lvl="1">
              <a:buFont typeface="Arial" panose="020B0604020202020204" pitchFamily="34" charset="0"/>
              <a:buChar char="•"/>
            </a:pPr>
            <a:r>
              <a:rPr lang="en-GB" sz="1800" b="0" i="0" u="none" strike="noStrike" kern="1200" baseline="0" dirty="0">
                <a:solidFill>
                  <a:schemeClr val="tx1"/>
                </a:solidFill>
                <a:latin typeface="+mn-lt"/>
                <a:ea typeface="+mn-ea"/>
                <a:cs typeface="+mn-cs"/>
              </a:rPr>
              <a:t>The y-axis shows the amount of emissions (per person) needed to build the infrastructures (houses, transport (streets, railways, bridges), industry plants) existing in respective countries. You can see that developed countries (Annex I) have a far greater stock than Non-Annex I countries. </a:t>
            </a:r>
          </a:p>
        </p:txBody>
      </p:sp>
      <p:sp>
        <p:nvSpPr>
          <p:cNvPr id="4" name="Slide Number Placeholder 3"/>
          <p:cNvSpPr>
            <a:spLocks noGrp="1"/>
          </p:cNvSpPr>
          <p:nvPr>
            <p:ph type="sldNum" sz="quarter" idx="10"/>
          </p:nvPr>
        </p:nvSpPr>
        <p:spPr/>
        <p:txBody>
          <a:bodyPr/>
          <a:lstStyle/>
          <a:p>
            <a:fld id="{0F735F8D-0420-4D7D-8668-5EB35A491898}" type="slidenum">
              <a:rPr lang="en-GB" smtClean="0"/>
              <a:pPr/>
              <a:t>34</a:t>
            </a:fld>
            <a:endParaRPr lang="en-GB"/>
          </a:p>
        </p:txBody>
      </p:sp>
    </p:spTree>
    <p:extLst>
      <p:ext uri="{BB962C8B-B14F-4D97-AF65-F5344CB8AC3E}">
        <p14:creationId xmlns:p14="http://schemas.microsoft.com/office/powerpoint/2010/main" val="1903972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b="1" dirty="0"/>
              <a:t>Talking points:</a:t>
            </a:r>
          </a:p>
          <a:p>
            <a:pPr lvl="1">
              <a:buFont typeface="Arial" panose="020B0604020202020204" pitchFamily="34" charset="0"/>
              <a:buChar char="•"/>
            </a:pPr>
            <a:r>
              <a:rPr lang="en-GB" dirty="0"/>
              <a:t>The shaded area shows how much emissions would be needed to build in the rest of the world infrastructure of the level as existing today in developed</a:t>
            </a:r>
            <a:r>
              <a:rPr lang="en-GB" baseline="0" dirty="0"/>
              <a:t> countries. This rough estimate takes the expected increase of world population until 2050 into account (see x-axis). Compare the size of this area to the yellow-red coloured bars to see that these emissions would far outstrip the emissions needed to build up today’s infrastructure.</a:t>
            </a: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pPr/>
              <a:t>35</a:t>
            </a:fld>
            <a:endParaRPr lang="en-GB"/>
          </a:p>
        </p:txBody>
      </p:sp>
    </p:spTree>
    <p:extLst>
      <p:ext uri="{BB962C8B-B14F-4D97-AF65-F5344CB8AC3E}">
        <p14:creationId xmlns:p14="http://schemas.microsoft.com/office/powerpoint/2010/main" val="128239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735F8D-0420-4D7D-8668-5EB35A491898}" type="slidenum">
              <a:rPr kumimoji="0" lang="en-GB" sz="1200" b="0" i="0" u="none" strike="noStrike" kern="1200" cap="none" spc="0" normalizeH="0" baseline="0" noProof="0" smtClean="0">
                <a:ln>
                  <a:noFill/>
                </a:ln>
                <a:solidFill>
                  <a:prstClr val="black"/>
                </a:solidFill>
                <a:effectLst/>
                <a:uLnTx/>
                <a:uFillTx/>
                <a:latin typeface="Calibri"/>
                <a:ea typeface="+mn-ea"/>
                <a:cs typeface="Calibri"/>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8775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368135-3665-4D3A-9981-23B00D46DC5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62184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368135-3665-4D3A-9981-23B00D46DC5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3758269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368135-3665-4D3A-9981-23B00D46DC5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378865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903F-50A5-4FAB-AF2F-1FFD4867136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C44682-A361-4DCA-9FC6-C2362DA14400}"/>
              </a:ext>
            </a:extLst>
          </p:cNvPr>
          <p:cNvSpPr>
            <a:spLocks noGrp="1"/>
          </p:cNvSpPr>
          <p:nvPr>
            <p:ph type="dt" sz="half" idx="10"/>
          </p:nvPr>
        </p:nvSpPr>
        <p:spPr>
          <a:xfrm>
            <a:off x="628650" y="6356351"/>
            <a:ext cx="2057400" cy="365125"/>
          </a:xfrm>
          <a:prstGeom prst="rect">
            <a:avLst/>
          </a:prstGeom>
        </p:spPr>
        <p:txBody>
          <a:bodyPr/>
          <a:lstStyle/>
          <a:p>
            <a:fld id="{B321ABA4-8037-4750-A334-C524C268C0CE}" type="datetimeFigureOut">
              <a:rPr lang="en-US" smtClean="0"/>
              <a:t>10/18/2022</a:t>
            </a:fld>
            <a:endParaRPr lang="en-US"/>
          </a:p>
        </p:txBody>
      </p:sp>
      <p:sp>
        <p:nvSpPr>
          <p:cNvPr id="4" name="Footer Placeholder 3">
            <a:extLst>
              <a:ext uri="{FF2B5EF4-FFF2-40B4-BE49-F238E27FC236}">
                <a16:creationId xmlns:a16="http://schemas.microsoft.com/office/drawing/2014/main" id="{6997705B-892B-4985-AD6C-D1D416BC5D9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A3E28FC-8AB0-4227-A2C6-891F9037330C}"/>
              </a:ext>
            </a:extLst>
          </p:cNvPr>
          <p:cNvSpPr>
            <a:spLocks noGrp="1"/>
          </p:cNvSpPr>
          <p:nvPr>
            <p:ph type="sldNum" sz="quarter" idx="12"/>
          </p:nvPr>
        </p:nvSpPr>
        <p:spPr>
          <a:xfrm>
            <a:off x="6457950" y="6356351"/>
            <a:ext cx="2057400" cy="365125"/>
          </a:xfrm>
          <a:prstGeom prst="rect">
            <a:avLst/>
          </a:prstGeom>
        </p:spPr>
        <p:txBody>
          <a:bodyPr/>
          <a:lstStyle/>
          <a:p>
            <a:fld id="{6FACF314-F1E1-4F8F-9279-5920BCD934FD}" type="slidenum">
              <a:rPr lang="en-US" smtClean="0"/>
              <a:t>‹#›</a:t>
            </a:fld>
            <a:endParaRPr lang="en-US"/>
          </a:p>
        </p:txBody>
      </p:sp>
    </p:spTree>
    <p:extLst>
      <p:ext uri="{BB962C8B-B14F-4D97-AF65-F5344CB8AC3E}">
        <p14:creationId xmlns:p14="http://schemas.microsoft.com/office/powerpoint/2010/main" val="3836224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395536" y="0"/>
            <a:ext cx="8208912" cy="1097360"/>
          </a:xfrm>
          <a:prstGeom prst="rect">
            <a:avLst/>
          </a:prstGeom>
        </p:spPr>
        <p:txBody>
          <a:bodyPr lIns="0" tIns="0" rIns="0" bIns="82800" anchor="ctr"/>
          <a:lstStyle>
            <a:lvl1pPr algn="l">
              <a:defRPr sz="2400" b="1" baseline="0">
                <a:solidFill>
                  <a:schemeClr val="bg1"/>
                </a:solidFill>
                <a:latin typeface="Calibri"/>
              </a:defRPr>
            </a:lvl1pPr>
          </a:lstStyle>
          <a:p>
            <a:r>
              <a:rPr lang="en-US" dirty="0"/>
              <a:t>Click to edit Master title style</a:t>
            </a:r>
            <a:endParaRPr lang="en-GB" dirty="0"/>
          </a:p>
        </p:txBody>
      </p:sp>
    </p:spTree>
    <p:extLst>
      <p:ext uri="{BB962C8B-B14F-4D97-AF65-F5344CB8AC3E}">
        <p14:creationId xmlns:p14="http://schemas.microsoft.com/office/powerpoint/2010/main" val="9940976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22896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368135-3665-4D3A-9981-23B00D46DC5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228722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68135-3665-4D3A-9981-23B00D46DC5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394628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368135-3665-4D3A-9981-23B00D46DC5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31894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368135-3665-4D3A-9981-23B00D46DC5D}"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164360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368135-3665-4D3A-9981-23B00D46DC5D}"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278018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68135-3665-4D3A-9981-23B00D46DC5D}"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159166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368135-3665-4D3A-9981-23B00D46DC5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210331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368135-3665-4D3A-9981-23B00D46DC5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F1C72-0CEE-4461-82B9-18D452436D2F}" type="slidenum">
              <a:rPr lang="en-US" smtClean="0"/>
              <a:t>‹#›</a:t>
            </a:fld>
            <a:endParaRPr lang="en-US"/>
          </a:p>
        </p:txBody>
      </p:sp>
    </p:spTree>
    <p:extLst>
      <p:ext uri="{BB962C8B-B14F-4D97-AF65-F5344CB8AC3E}">
        <p14:creationId xmlns:p14="http://schemas.microsoft.com/office/powerpoint/2010/main" val="311069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68135-3665-4D3A-9981-23B00D46DC5D}" type="datetimeFigureOut">
              <a:rPr lang="en-US" smtClean="0"/>
              <a:t>10/18/2022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F1C72-0CEE-4461-82B9-18D452436D2F}" type="slidenum">
              <a:rPr lang="en-US" smtClean="0"/>
              <a:t>‹#›</a:t>
            </a:fld>
            <a:endParaRPr lang="en-US"/>
          </a:p>
        </p:txBody>
      </p:sp>
    </p:spTree>
    <p:extLst>
      <p:ext uri="{BB962C8B-B14F-4D97-AF65-F5344CB8AC3E}">
        <p14:creationId xmlns:p14="http://schemas.microsoft.com/office/powerpoint/2010/main" val="3931383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ipcc.ch/publications_and_data/ar4/wg1/en/figure-1-2.html" TargetMode="External"/><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ww.ipcc.ch/publications_and_data/ar4/wg1/en/figure-1-4.html" TargetMode="External"/><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779-045D-4A98-9BD9-66B124D29B49}"/>
              </a:ext>
            </a:extLst>
          </p:cNvPr>
          <p:cNvSpPr>
            <a:spLocks noGrp="1"/>
          </p:cNvSpPr>
          <p:nvPr>
            <p:ph type="ctrTitle"/>
          </p:nvPr>
        </p:nvSpPr>
        <p:spPr>
          <a:xfrm>
            <a:off x="685800" y="341313"/>
            <a:ext cx="7772400" cy="2387600"/>
          </a:xfrm>
        </p:spPr>
        <p:txBody>
          <a:bodyPr>
            <a:normAutofit/>
          </a:bodyPr>
          <a:lstStyle/>
          <a:p>
            <a:r>
              <a:rPr lang="en-US" sz="4400" b="1" dirty="0">
                <a:latin typeface="+mn-lt"/>
              </a:rPr>
              <a:t>Strategic Directions in </a:t>
            </a:r>
            <a:br>
              <a:rPr lang="en-US" sz="4400" b="1" dirty="0">
                <a:latin typeface="+mn-lt"/>
              </a:rPr>
            </a:br>
            <a:r>
              <a:rPr lang="en-US" sz="4400" b="1" dirty="0">
                <a:latin typeface="+mn-lt"/>
              </a:rPr>
              <a:t>Urban Remote Sensing</a:t>
            </a:r>
          </a:p>
        </p:txBody>
      </p:sp>
      <p:sp>
        <p:nvSpPr>
          <p:cNvPr id="3" name="Subtitle 2">
            <a:extLst>
              <a:ext uri="{FF2B5EF4-FFF2-40B4-BE49-F238E27FC236}">
                <a16:creationId xmlns:a16="http://schemas.microsoft.com/office/drawing/2014/main" id="{FD156634-CD0E-43B2-9638-CF1E2A472D47}"/>
              </a:ext>
            </a:extLst>
          </p:cNvPr>
          <p:cNvSpPr>
            <a:spLocks noGrp="1"/>
          </p:cNvSpPr>
          <p:nvPr>
            <p:ph type="subTitle" idx="1"/>
          </p:nvPr>
        </p:nvSpPr>
        <p:spPr>
          <a:xfrm>
            <a:off x="1125582" y="3194123"/>
            <a:ext cx="7130143" cy="2387599"/>
          </a:xfrm>
        </p:spPr>
        <p:txBody>
          <a:bodyPr>
            <a:noAutofit/>
          </a:bodyPr>
          <a:lstStyle/>
          <a:p>
            <a:r>
              <a:rPr lang="en-US" sz="3600" b="1" dirty="0"/>
              <a:t>Karen C. Seto</a:t>
            </a:r>
          </a:p>
          <a:p>
            <a:endParaRPr lang="en-US" dirty="0"/>
          </a:p>
          <a:p>
            <a:pPr marL="68580" algn="ctr">
              <a:lnSpc>
                <a:spcPct val="100000"/>
              </a:lnSpc>
              <a:spcAft>
                <a:spcPts val="450"/>
              </a:spcAft>
            </a:pPr>
            <a:r>
              <a:rPr lang="en-US" dirty="0">
                <a:latin typeface="+mn-lt"/>
              </a:rPr>
              <a:t>LCLUC 25</a:t>
            </a:r>
            <a:r>
              <a:rPr lang="en-US" baseline="30000" dirty="0">
                <a:latin typeface="+mn-lt"/>
              </a:rPr>
              <a:t>th</a:t>
            </a:r>
            <a:r>
              <a:rPr lang="en-US" dirty="0">
                <a:latin typeface="+mn-lt"/>
              </a:rPr>
              <a:t> Anniversary Science Team Meeting</a:t>
            </a:r>
            <a:br>
              <a:rPr lang="en-US" dirty="0">
                <a:latin typeface="+mn-lt"/>
              </a:rPr>
            </a:br>
            <a:r>
              <a:rPr lang="en-US" dirty="0">
                <a:latin typeface="+mn-lt"/>
              </a:rPr>
              <a:t>October 18-20, 2022</a:t>
            </a:r>
          </a:p>
          <a:p>
            <a:pPr marL="68580" algn="ctr">
              <a:lnSpc>
                <a:spcPct val="100000"/>
              </a:lnSpc>
              <a:spcAft>
                <a:spcPts val="450"/>
              </a:spcAft>
            </a:pPr>
            <a:r>
              <a:rPr lang="en-US" sz="2800" dirty="0">
                <a:solidFill>
                  <a:schemeClr val="bg1"/>
                </a:solidFill>
                <a:latin typeface="+mn-lt"/>
              </a:rPr>
              <a:t>October 18-20th, 2022</a:t>
            </a:r>
          </a:p>
          <a:p>
            <a:endParaRPr lang="en-US" sz="2800" dirty="0"/>
          </a:p>
        </p:txBody>
      </p:sp>
      <p:pic>
        <p:nvPicPr>
          <p:cNvPr id="13" name="Picture 12" descr="Logo, company name&#10;&#10;Description automatically generated">
            <a:extLst>
              <a:ext uri="{FF2B5EF4-FFF2-40B4-BE49-F238E27FC236}">
                <a16:creationId xmlns:a16="http://schemas.microsoft.com/office/drawing/2014/main" id="{1E5B332D-617F-4BA9-BB4B-E5C2CFC93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11" y="5534564"/>
            <a:ext cx="1703398" cy="739813"/>
          </a:xfrm>
          <a:prstGeom prst="rect">
            <a:avLst/>
          </a:prstGeom>
        </p:spPr>
      </p:pic>
      <p:pic>
        <p:nvPicPr>
          <p:cNvPr id="14" name="Picture 13" descr="Text&#10;&#10;Description automatically generated">
            <a:extLst>
              <a:ext uri="{FF2B5EF4-FFF2-40B4-BE49-F238E27FC236}">
                <a16:creationId xmlns:a16="http://schemas.microsoft.com/office/drawing/2014/main" id="{F22EE59B-A9B1-4930-9EC5-0CD9A2038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622095"/>
            <a:ext cx="4619231" cy="952461"/>
          </a:xfrm>
          <a:prstGeom prst="rect">
            <a:avLst/>
          </a:prstGeom>
        </p:spPr>
      </p:pic>
    </p:spTree>
    <p:extLst>
      <p:ext uri="{BB962C8B-B14F-4D97-AF65-F5344CB8AC3E}">
        <p14:creationId xmlns:p14="http://schemas.microsoft.com/office/powerpoint/2010/main" val="38548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6A0A-B0CB-4999-9B6E-D68B79FB9C57}"/>
              </a:ext>
            </a:extLst>
          </p:cNvPr>
          <p:cNvSpPr>
            <a:spLocks noGrp="1"/>
          </p:cNvSpPr>
          <p:nvPr>
            <p:ph type="title"/>
          </p:nvPr>
        </p:nvSpPr>
        <p:spPr/>
        <p:txBody>
          <a:bodyPr/>
          <a:lstStyle/>
          <a:p>
            <a:pPr algn="ctr"/>
            <a:r>
              <a:rPr lang="en-US" b="1" dirty="0"/>
              <a:t>Time Series Analysis</a:t>
            </a:r>
          </a:p>
        </p:txBody>
      </p:sp>
      <p:pic>
        <p:nvPicPr>
          <p:cNvPr id="7" name="Picture 6">
            <a:extLst>
              <a:ext uri="{FF2B5EF4-FFF2-40B4-BE49-F238E27FC236}">
                <a16:creationId xmlns:a16="http://schemas.microsoft.com/office/drawing/2014/main" id="{1BA4A592-41BB-4059-ADAC-97A68D69F0DA}"/>
              </a:ext>
            </a:extLst>
          </p:cNvPr>
          <p:cNvPicPr>
            <a:picLocks noChangeAspect="1"/>
          </p:cNvPicPr>
          <p:nvPr/>
        </p:nvPicPr>
        <p:blipFill>
          <a:blip r:embed="rId2"/>
          <a:stretch>
            <a:fillRect/>
          </a:stretch>
        </p:blipFill>
        <p:spPr>
          <a:xfrm>
            <a:off x="0" y="1323351"/>
            <a:ext cx="9144000" cy="4604997"/>
          </a:xfrm>
          <a:prstGeom prst="rect">
            <a:avLst/>
          </a:prstGeom>
        </p:spPr>
      </p:pic>
      <p:sp>
        <p:nvSpPr>
          <p:cNvPr id="8" name="TextBox 7">
            <a:extLst>
              <a:ext uri="{FF2B5EF4-FFF2-40B4-BE49-F238E27FC236}">
                <a16:creationId xmlns:a16="http://schemas.microsoft.com/office/drawing/2014/main" id="{3A905D91-E57D-4737-A407-80189143F6E2}"/>
              </a:ext>
            </a:extLst>
          </p:cNvPr>
          <p:cNvSpPr txBox="1"/>
          <p:nvPr/>
        </p:nvSpPr>
        <p:spPr>
          <a:xfrm>
            <a:off x="2594450" y="6325596"/>
            <a:ext cx="6549550" cy="369332"/>
          </a:xfrm>
          <a:prstGeom prst="rect">
            <a:avLst/>
          </a:prstGeom>
          <a:noFill/>
        </p:spPr>
        <p:txBody>
          <a:bodyPr wrap="none" rtlCol="0">
            <a:spAutoFit/>
          </a:bodyPr>
          <a:lstStyle/>
          <a:p>
            <a:r>
              <a:rPr lang="en-US" dirty="0"/>
              <a:t>Kaufmann and Seto, 2001. </a:t>
            </a:r>
            <a:r>
              <a:rPr lang="en-US" i="1" dirty="0"/>
              <a:t>Agriculture, Ecosystems and Environment</a:t>
            </a:r>
            <a:endParaRPr lang="en-US" dirty="0"/>
          </a:p>
        </p:txBody>
      </p:sp>
    </p:spTree>
    <p:extLst>
      <p:ext uri="{BB962C8B-B14F-4D97-AF65-F5344CB8AC3E}">
        <p14:creationId xmlns:p14="http://schemas.microsoft.com/office/powerpoint/2010/main" val="104820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5224A0-5237-4D2E-8FCD-4C88FB516AEE}"/>
              </a:ext>
            </a:extLst>
          </p:cNvPr>
          <p:cNvPicPr>
            <a:picLocks noChangeAspect="1"/>
          </p:cNvPicPr>
          <p:nvPr/>
        </p:nvPicPr>
        <p:blipFill rotWithShape="1">
          <a:blip r:embed="rId2"/>
          <a:srcRect l="35903" t="26168" r="19583" b="16173"/>
          <a:stretch/>
        </p:blipFill>
        <p:spPr>
          <a:xfrm>
            <a:off x="1124966" y="1287334"/>
            <a:ext cx="6894068" cy="5023077"/>
          </a:xfrm>
          <a:prstGeom prst="rect">
            <a:avLst/>
          </a:prstGeom>
        </p:spPr>
      </p:pic>
      <p:sp>
        <p:nvSpPr>
          <p:cNvPr id="6" name="TextBox 5">
            <a:extLst>
              <a:ext uri="{FF2B5EF4-FFF2-40B4-BE49-F238E27FC236}">
                <a16:creationId xmlns:a16="http://schemas.microsoft.com/office/drawing/2014/main" id="{B45A98E7-5E14-4E46-92EA-BE187703F2DA}"/>
              </a:ext>
            </a:extLst>
          </p:cNvPr>
          <p:cNvSpPr txBox="1"/>
          <p:nvPr/>
        </p:nvSpPr>
        <p:spPr>
          <a:xfrm>
            <a:off x="6388071" y="6404432"/>
            <a:ext cx="2660087" cy="369332"/>
          </a:xfrm>
          <a:prstGeom prst="rect">
            <a:avLst/>
          </a:prstGeom>
          <a:noFill/>
        </p:spPr>
        <p:txBody>
          <a:bodyPr wrap="none" rtlCol="0">
            <a:spAutoFit/>
          </a:bodyPr>
          <a:lstStyle/>
          <a:p>
            <a:r>
              <a:rPr lang="en-US" dirty="0"/>
              <a:t>Schneider et al., 2009. </a:t>
            </a:r>
            <a:r>
              <a:rPr lang="en-US" i="1" dirty="0"/>
              <a:t>ERL</a:t>
            </a:r>
            <a:endParaRPr lang="en-US" dirty="0"/>
          </a:p>
        </p:txBody>
      </p:sp>
      <p:sp>
        <p:nvSpPr>
          <p:cNvPr id="7" name="Title 1">
            <a:extLst>
              <a:ext uri="{FF2B5EF4-FFF2-40B4-BE49-F238E27FC236}">
                <a16:creationId xmlns:a16="http://schemas.microsoft.com/office/drawing/2014/main" id="{94625BD5-BF96-47F0-993A-809568A286A8}"/>
              </a:ext>
            </a:extLst>
          </p:cNvPr>
          <p:cNvSpPr txBox="1">
            <a:spLocks/>
          </p:cNvSpPr>
          <p:nvPr/>
        </p:nvSpPr>
        <p:spPr>
          <a:xfrm>
            <a:off x="746215" y="8423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4000" b="1" dirty="0"/>
              <a:t>Global Urban Land Cover Maps</a:t>
            </a:r>
          </a:p>
        </p:txBody>
      </p:sp>
    </p:spTree>
    <p:extLst>
      <p:ext uri="{BB962C8B-B14F-4D97-AF65-F5344CB8AC3E}">
        <p14:creationId xmlns:p14="http://schemas.microsoft.com/office/powerpoint/2010/main" val="169866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CDAD7-395F-48A4-BC23-8241340E14B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807C93-350C-4AFB-B9B7-2A8228D1505B}"/>
              </a:ext>
            </a:extLst>
          </p:cNvPr>
          <p:cNvPicPr>
            <a:picLocks noChangeAspect="1"/>
          </p:cNvPicPr>
          <p:nvPr/>
        </p:nvPicPr>
        <p:blipFill rotWithShape="1">
          <a:blip r:embed="rId2"/>
          <a:srcRect l="32431" t="26050" r="13889" b="8765"/>
          <a:stretch/>
        </p:blipFill>
        <p:spPr>
          <a:xfrm>
            <a:off x="368300" y="463550"/>
            <a:ext cx="8553450" cy="5842460"/>
          </a:xfrm>
          <a:prstGeom prst="rect">
            <a:avLst/>
          </a:prstGeom>
        </p:spPr>
      </p:pic>
    </p:spTree>
    <p:extLst>
      <p:ext uri="{BB962C8B-B14F-4D97-AF65-F5344CB8AC3E}">
        <p14:creationId xmlns:p14="http://schemas.microsoft.com/office/powerpoint/2010/main" val="3730387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6580-7B92-4619-8B27-6AB0ACE641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E4ADC6-44C5-4410-AFA9-EB68918E34F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A286D46E-D4B2-4DBB-8A6D-F74D1C656E4A}"/>
              </a:ext>
            </a:extLst>
          </p:cNvPr>
          <p:cNvPicPr>
            <a:picLocks noChangeAspect="1"/>
          </p:cNvPicPr>
          <p:nvPr/>
        </p:nvPicPr>
        <p:blipFill rotWithShape="1">
          <a:blip r:embed="rId2"/>
          <a:srcRect l="30139" t="17407" r="13958" b="6790"/>
          <a:stretch/>
        </p:blipFill>
        <p:spPr>
          <a:xfrm>
            <a:off x="567690" y="0"/>
            <a:ext cx="8477250" cy="6465878"/>
          </a:xfrm>
          <a:prstGeom prst="rect">
            <a:avLst/>
          </a:prstGeom>
        </p:spPr>
      </p:pic>
      <p:sp>
        <p:nvSpPr>
          <p:cNvPr id="5" name="TextBox 4">
            <a:extLst>
              <a:ext uri="{FF2B5EF4-FFF2-40B4-BE49-F238E27FC236}">
                <a16:creationId xmlns:a16="http://schemas.microsoft.com/office/drawing/2014/main" id="{AE760E12-85BD-4AA5-9DC3-B5FC25914EA1}"/>
              </a:ext>
            </a:extLst>
          </p:cNvPr>
          <p:cNvSpPr txBox="1"/>
          <p:nvPr/>
        </p:nvSpPr>
        <p:spPr>
          <a:xfrm>
            <a:off x="5339163" y="6480951"/>
            <a:ext cx="3766737" cy="369332"/>
          </a:xfrm>
          <a:prstGeom prst="rect">
            <a:avLst/>
          </a:prstGeom>
          <a:noFill/>
        </p:spPr>
        <p:txBody>
          <a:bodyPr wrap="none" rtlCol="0">
            <a:spAutoFit/>
          </a:bodyPr>
          <a:lstStyle/>
          <a:p>
            <a:r>
              <a:rPr lang="en-US" dirty="0" err="1"/>
              <a:t>Milesi</a:t>
            </a:r>
            <a:r>
              <a:rPr lang="en-US" dirty="0"/>
              <a:t> and Small, LCLUC Meeting 2012</a:t>
            </a:r>
          </a:p>
        </p:txBody>
      </p:sp>
    </p:spTree>
    <p:extLst>
      <p:ext uri="{BB962C8B-B14F-4D97-AF65-F5344CB8AC3E}">
        <p14:creationId xmlns:p14="http://schemas.microsoft.com/office/powerpoint/2010/main" val="252958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8DFD2-033B-4861-9E36-CEF030158330}"/>
              </a:ext>
            </a:extLst>
          </p:cNvPr>
          <p:cNvPicPr>
            <a:picLocks noChangeAspect="1"/>
          </p:cNvPicPr>
          <p:nvPr/>
        </p:nvPicPr>
        <p:blipFill rotWithShape="1">
          <a:blip r:embed="rId2"/>
          <a:srcRect l="26181" t="16204" r="22639" b="28879"/>
          <a:stretch/>
        </p:blipFill>
        <p:spPr>
          <a:xfrm>
            <a:off x="0" y="0"/>
            <a:ext cx="9638216" cy="5817326"/>
          </a:xfrm>
          <a:prstGeom prst="rect">
            <a:avLst/>
          </a:prstGeom>
        </p:spPr>
      </p:pic>
    </p:spTree>
    <p:extLst>
      <p:ext uri="{BB962C8B-B14F-4D97-AF65-F5344CB8AC3E}">
        <p14:creationId xmlns:p14="http://schemas.microsoft.com/office/powerpoint/2010/main" val="3523563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481D8C-DE60-4371-9096-815DC94CD640}"/>
              </a:ext>
            </a:extLst>
          </p:cNvPr>
          <p:cNvPicPr>
            <a:picLocks noChangeAspect="1"/>
          </p:cNvPicPr>
          <p:nvPr/>
        </p:nvPicPr>
        <p:blipFill rotWithShape="1">
          <a:blip r:embed="rId2"/>
          <a:srcRect t="16489"/>
          <a:stretch/>
        </p:blipFill>
        <p:spPr>
          <a:xfrm>
            <a:off x="1752600" y="2755312"/>
            <a:ext cx="5912525" cy="3486014"/>
          </a:xfrm>
          <a:prstGeom prst="rect">
            <a:avLst/>
          </a:prstGeom>
        </p:spPr>
      </p:pic>
      <p:sp>
        <p:nvSpPr>
          <p:cNvPr id="6" name="TextBox 5">
            <a:extLst>
              <a:ext uri="{FF2B5EF4-FFF2-40B4-BE49-F238E27FC236}">
                <a16:creationId xmlns:a16="http://schemas.microsoft.com/office/drawing/2014/main" id="{02471AEF-7229-4C79-907A-FBAE2FDD3E16}"/>
              </a:ext>
            </a:extLst>
          </p:cNvPr>
          <p:cNvSpPr txBox="1"/>
          <p:nvPr/>
        </p:nvSpPr>
        <p:spPr>
          <a:xfrm>
            <a:off x="6614312" y="6383750"/>
            <a:ext cx="2027863" cy="307777"/>
          </a:xfrm>
          <a:prstGeom prst="rect">
            <a:avLst/>
          </a:prstGeom>
          <a:noFill/>
        </p:spPr>
        <p:txBody>
          <a:bodyPr wrap="none" rtlCol="0">
            <a:spAutoFit/>
          </a:bodyPr>
          <a:lstStyle/>
          <a:p>
            <a:r>
              <a:rPr lang="en-US" sz="1400" dirty="0"/>
              <a:t>Reba and Seto, 2020. </a:t>
            </a:r>
            <a:r>
              <a:rPr lang="en-US" sz="1400" i="1" dirty="0"/>
              <a:t>RSE</a:t>
            </a:r>
            <a:endParaRPr lang="en-US" sz="1400" dirty="0"/>
          </a:p>
        </p:txBody>
      </p:sp>
      <p:sp>
        <p:nvSpPr>
          <p:cNvPr id="7" name="Title 1">
            <a:extLst>
              <a:ext uri="{FF2B5EF4-FFF2-40B4-BE49-F238E27FC236}">
                <a16:creationId xmlns:a16="http://schemas.microsoft.com/office/drawing/2014/main" id="{598B7720-CBC4-492C-B0E8-18A6879F6AA1}"/>
              </a:ext>
            </a:extLst>
          </p:cNvPr>
          <p:cNvSpPr txBox="1">
            <a:spLocks/>
          </p:cNvSpPr>
          <p:nvPr/>
        </p:nvSpPr>
        <p:spPr>
          <a:xfrm>
            <a:off x="518886" y="729885"/>
            <a:ext cx="7886700" cy="180737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4700" b="1" dirty="0"/>
              <a:t>We disproportionately study large cities</a:t>
            </a:r>
          </a:p>
          <a:p>
            <a:pPr algn="ctr"/>
            <a:endParaRPr lang="en-US" sz="2800" b="1" dirty="0"/>
          </a:p>
          <a:p>
            <a:pPr algn="ctr"/>
            <a:r>
              <a:rPr lang="en-US" sz="3900" b="1" dirty="0"/>
              <a:t>41% algorithms: cities &gt; 5+M</a:t>
            </a:r>
          </a:p>
          <a:p>
            <a:pPr algn="ctr"/>
            <a:endParaRPr lang="en-US" sz="3900" b="1" dirty="0"/>
          </a:p>
          <a:p>
            <a:pPr algn="ctr"/>
            <a:r>
              <a:rPr lang="en-US" sz="3900" b="1" dirty="0"/>
              <a:t>80% algorithms: cities &gt; 1+M</a:t>
            </a:r>
          </a:p>
          <a:p>
            <a:pPr algn="ctr"/>
            <a:endParaRPr lang="en-US" sz="2800" b="1" dirty="0"/>
          </a:p>
          <a:p>
            <a:pPr algn="ctr"/>
            <a:endParaRPr lang="en-US" sz="2800" b="1" dirty="0"/>
          </a:p>
        </p:txBody>
      </p:sp>
    </p:spTree>
    <p:extLst>
      <p:ext uri="{BB962C8B-B14F-4D97-AF65-F5344CB8AC3E}">
        <p14:creationId xmlns:p14="http://schemas.microsoft.com/office/powerpoint/2010/main" val="1790305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B9FE7-17DE-4E0C-B173-ABA86E555458}"/>
              </a:ext>
            </a:extLst>
          </p:cNvPr>
          <p:cNvPicPr>
            <a:picLocks noChangeAspect="1"/>
          </p:cNvPicPr>
          <p:nvPr/>
        </p:nvPicPr>
        <p:blipFill rotWithShape="1">
          <a:blip r:embed="rId2"/>
          <a:srcRect l="9905" t="29385" r="23780" b="12591"/>
          <a:stretch/>
        </p:blipFill>
        <p:spPr>
          <a:xfrm>
            <a:off x="0" y="1140821"/>
            <a:ext cx="9064101" cy="4460989"/>
          </a:xfrm>
          <a:prstGeom prst="rect">
            <a:avLst/>
          </a:prstGeom>
        </p:spPr>
      </p:pic>
      <p:sp>
        <p:nvSpPr>
          <p:cNvPr id="6" name="TextBox 5">
            <a:extLst>
              <a:ext uri="{FF2B5EF4-FFF2-40B4-BE49-F238E27FC236}">
                <a16:creationId xmlns:a16="http://schemas.microsoft.com/office/drawing/2014/main" id="{4A2CCC8D-D72E-42FD-9CEC-47FA6FE1F770}"/>
              </a:ext>
            </a:extLst>
          </p:cNvPr>
          <p:cNvSpPr txBox="1"/>
          <p:nvPr/>
        </p:nvSpPr>
        <p:spPr>
          <a:xfrm>
            <a:off x="7084574" y="6311899"/>
            <a:ext cx="1614545" cy="369332"/>
          </a:xfrm>
          <a:prstGeom prst="rect">
            <a:avLst/>
          </a:prstGeom>
          <a:noFill/>
        </p:spPr>
        <p:txBody>
          <a:bodyPr wrap="none" rtlCol="0">
            <a:spAutoFit/>
          </a:bodyPr>
          <a:lstStyle/>
          <a:p>
            <a:r>
              <a:rPr lang="en-US" dirty="0"/>
              <a:t>IPCC AR6, 2022</a:t>
            </a:r>
          </a:p>
        </p:txBody>
      </p:sp>
      <p:sp>
        <p:nvSpPr>
          <p:cNvPr id="7" name="Title 1">
            <a:extLst>
              <a:ext uri="{FF2B5EF4-FFF2-40B4-BE49-F238E27FC236}">
                <a16:creationId xmlns:a16="http://schemas.microsoft.com/office/drawing/2014/main" id="{FE51E7B4-F5F2-47A2-A29B-FB4A7984A127}"/>
              </a:ext>
            </a:extLst>
          </p:cNvPr>
          <p:cNvSpPr txBox="1">
            <a:spLocks/>
          </p:cNvSpPr>
          <p:nvPr/>
        </p:nvSpPr>
        <p:spPr>
          <a:xfrm>
            <a:off x="746215" y="8423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a:t>&gt;50% of urban population &lt;1M </a:t>
            </a:r>
          </a:p>
        </p:txBody>
      </p:sp>
    </p:spTree>
    <p:extLst>
      <p:ext uri="{BB962C8B-B14F-4D97-AF65-F5344CB8AC3E}">
        <p14:creationId xmlns:p14="http://schemas.microsoft.com/office/powerpoint/2010/main" val="323081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p:txBody>
          <a:bodyPr>
            <a:normAutofit/>
          </a:bodyPr>
          <a:lstStyle/>
          <a:p>
            <a:pPr algn="ctr"/>
            <a:r>
              <a:rPr lang="en-US" b="1" dirty="0"/>
              <a:t>What we’ve done so far</a:t>
            </a:r>
          </a:p>
        </p:txBody>
      </p:sp>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a:bodyPr>
          <a:lstStyle/>
          <a:p>
            <a:r>
              <a:rPr lang="en-US" sz="3600" dirty="0"/>
              <a:t>60% studies focus on China or the U.S.</a:t>
            </a:r>
          </a:p>
          <a:p>
            <a:r>
              <a:rPr lang="en-US" sz="3600" dirty="0"/>
              <a:t>75% studies focus on countries with high or upper-middle income levels</a:t>
            </a:r>
          </a:p>
          <a:p>
            <a:r>
              <a:rPr lang="en-US" sz="3600" dirty="0"/>
              <a:t>62% studies use 3 or fewer time points</a:t>
            </a:r>
          </a:p>
          <a:p>
            <a:r>
              <a:rPr lang="en-US" sz="3600" dirty="0"/>
              <a:t>63% papers focus on urban expansion</a:t>
            </a:r>
          </a:p>
          <a:p>
            <a:r>
              <a:rPr lang="en-US" sz="3600" dirty="0"/>
              <a:t>13% distinguish intra-urban change</a:t>
            </a:r>
          </a:p>
          <a:p>
            <a:pPr marL="0" indent="0">
              <a:buNone/>
            </a:pPr>
            <a:endParaRPr lang="en-US" sz="3600" dirty="0"/>
          </a:p>
        </p:txBody>
      </p:sp>
    </p:spTree>
    <p:extLst>
      <p:ext uri="{BB962C8B-B14F-4D97-AF65-F5344CB8AC3E}">
        <p14:creationId xmlns:p14="http://schemas.microsoft.com/office/powerpoint/2010/main" val="29958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p:txBody>
          <a:bodyPr>
            <a:normAutofit/>
          </a:bodyPr>
          <a:lstStyle/>
          <a:p>
            <a:pPr algn="ctr"/>
            <a:r>
              <a:rPr lang="en-US" b="1" dirty="0"/>
              <a:t>Urban Remote Sensing 1.0</a:t>
            </a:r>
          </a:p>
        </p:txBody>
      </p:sp>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fontScale="92500" lnSpcReduction="10000"/>
          </a:bodyPr>
          <a:lstStyle/>
          <a:p>
            <a:r>
              <a:rPr lang="en-US" sz="3600" dirty="0"/>
              <a:t>What’s changing?</a:t>
            </a:r>
          </a:p>
          <a:p>
            <a:r>
              <a:rPr lang="en-US" sz="3600" dirty="0"/>
              <a:t>How much, where, and why?</a:t>
            </a:r>
          </a:p>
          <a:p>
            <a:endParaRPr lang="en-US" sz="3600" dirty="0"/>
          </a:p>
          <a:p>
            <a:r>
              <a:rPr lang="en-US" sz="3600" dirty="0"/>
              <a:t>Distinguishing urban land use from land cover</a:t>
            </a:r>
          </a:p>
          <a:p>
            <a:endParaRPr lang="en-US" sz="3600" dirty="0"/>
          </a:p>
          <a:p>
            <a:r>
              <a:rPr lang="en-US" sz="3600" dirty="0"/>
              <a:t>Mapping urban extent </a:t>
            </a:r>
          </a:p>
          <a:p>
            <a:r>
              <a:rPr lang="en-US" sz="3600" dirty="0"/>
              <a:t>Mapping urban expansion</a:t>
            </a:r>
          </a:p>
          <a:p>
            <a:pPr marL="0" indent="0">
              <a:buNone/>
            </a:pPr>
            <a:endParaRPr lang="en-US" sz="3600" dirty="0"/>
          </a:p>
        </p:txBody>
      </p:sp>
    </p:spTree>
    <p:extLst>
      <p:ext uri="{BB962C8B-B14F-4D97-AF65-F5344CB8AC3E}">
        <p14:creationId xmlns:p14="http://schemas.microsoft.com/office/powerpoint/2010/main" val="296007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a:xfrm>
            <a:off x="628650" y="2574926"/>
            <a:ext cx="7886700" cy="1325563"/>
          </a:xfrm>
        </p:spPr>
        <p:txBody>
          <a:bodyPr>
            <a:normAutofit/>
          </a:bodyPr>
          <a:lstStyle/>
          <a:p>
            <a:pPr algn="ctr"/>
            <a:r>
              <a:rPr lang="en-US" b="1" dirty="0"/>
              <a:t>Where do we need to go?</a:t>
            </a:r>
          </a:p>
        </p:txBody>
      </p:sp>
    </p:spTree>
    <p:extLst>
      <p:ext uri="{BB962C8B-B14F-4D97-AF65-F5344CB8AC3E}">
        <p14:creationId xmlns:p14="http://schemas.microsoft.com/office/powerpoint/2010/main" val="1719133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a:xfrm>
            <a:off x="628650" y="2574926"/>
            <a:ext cx="7886700" cy="1325563"/>
          </a:xfrm>
        </p:spPr>
        <p:txBody>
          <a:bodyPr>
            <a:normAutofit/>
          </a:bodyPr>
          <a:lstStyle/>
          <a:p>
            <a:pPr algn="ctr"/>
            <a:r>
              <a:rPr lang="en-US" b="1" dirty="0"/>
              <a:t>From where have we come?</a:t>
            </a:r>
          </a:p>
        </p:txBody>
      </p:sp>
    </p:spTree>
    <p:extLst>
      <p:ext uri="{BB962C8B-B14F-4D97-AF65-F5344CB8AC3E}">
        <p14:creationId xmlns:p14="http://schemas.microsoft.com/office/powerpoint/2010/main" val="178218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a:xfrm>
            <a:off x="628650" y="156120"/>
            <a:ext cx="7886700" cy="1325563"/>
          </a:xfrm>
        </p:spPr>
        <p:txBody>
          <a:bodyPr>
            <a:normAutofit/>
          </a:bodyPr>
          <a:lstStyle/>
          <a:p>
            <a:pPr algn="ctr"/>
            <a:r>
              <a:rPr lang="en-US" b="1" dirty="0"/>
              <a:t>Strategic Directions: </a:t>
            </a:r>
            <a:br>
              <a:rPr lang="en-US" b="1" dirty="0"/>
            </a:br>
            <a:r>
              <a:rPr lang="en-US" b="1" dirty="0"/>
              <a:t>Urban Remote Sensing 2.0</a:t>
            </a:r>
          </a:p>
        </p:txBody>
      </p:sp>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a:bodyPr>
          <a:lstStyle/>
          <a:p>
            <a:pPr marL="514350" indent="-514350">
              <a:buFont typeface="+mj-lt"/>
              <a:buAutoNum type="arabicPeriod"/>
            </a:pPr>
            <a:r>
              <a:rPr lang="en-US" sz="3200" dirty="0"/>
              <a:t>Income levels and city sizes especially in the </a:t>
            </a:r>
            <a:r>
              <a:rPr lang="en-US" sz="3200" b="1" dirty="0"/>
              <a:t>Global South</a:t>
            </a:r>
            <a:endParaRPr lang="en-US" sz="3200" dirty="0"/>
          </a:p>
          <a:p>
            <a:pPr marL="0" indent="0">
              <a:buNone/>
            </a:pPr>
            <a:endParaRPr lang="en-US" dirty="0"/>
          </a:p>
        </p:txBody>
      </p:sp>
    </p:spTree>
    <p:extLst>
      <p:ext uri="{BB962C8B-B14F-4D97-AF65-F5344CB8AC3E}">
        <p14:creationId xmlns:p14="http://schemas.microsoft.com/office/powerpoint/2010/main" val="38759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large mountain in the background&#10;&#10;Description automatically generated">
            <a:extLst>
              <a:ext uri="{FF2B5EF4-FFF2-40B4-BE49-F238E27FC236}">
                <a16:creationId xmlns:a16="http://schemas.microsoft.com/office/drawing/2014/main" id="{31D730D4-5C81-4E2C-9A09-EF926A5975B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601" b="13949"/>
          <a:stretch/>
        </p:blipFill>
        <p:spPr>
          <a:xfrm>
            <a:off x="0" y="1252799"/>
            <a:ext cx="9144000" cy="4240801"/>
          </a:xfrm>
          <a:prstGeom prst="rect">
            <a:avLst/>
          </a:prstGeom>
        </p:spPr>
      </p:pic>
      <p:sp>
        <p:nvSpPr>
          <p:cNvPr id="5" name="TextBox 4">
            <a:extLst>
              <a:ext uri="{FF2B5EF4-FFF2-40B4-BE49-F238E27FC236}">
                <a16:creationId xmlns:a16="http://schemas.microsoft.com/office/drawing/2014/main" id="{853F6E98-E494-4EFC-A8C4-17D186A1E6E7}"/>
              </a:ext>
            </a:extLst>
          </p:cNvPr>
          <p:cNvSpPr txBox="1"/>
          <p:nvPr/>
        </p:nvSpPr>
        <p:spPr>
          <a:xfrm>
            <a:off x="7041531" y="5924116"/>
            <a:ext cx="1900970" cy="553998"/>
          </a:xfrm>
          <a:prstGeom prst="rect">
            <a:avLst/>
          </a:prstGeom>
          <a:noFill/>
        </p:spPr>
        <p:txBody>
          <a:bodyPr wrap="none" rtlCol="0">
            <a:spAutoFit/>
          </a:bodyPr>
          <a:lstStyle/>
          <a:p>
            <a:r>
              <a:rPr lang="en-US" sz="2000" dirty="0" err="1">
                <a:latin typeface="YaleNew" panose="02000602050000020003" pitchFamily="50" charset="0"/>
              </a:rPr>
              <a:t>Charikot</a:t>
            </a:r>
            <a:r>
              <a:rPr lang="en-US" sz="2000" dirty="0">
                <a:latin typeface="YaleNew" panose="02000602050000020003" pitchFamily="50" charset="0"/>
              </a:rPr>
              <a:t>, Nepal </a:t>
            </a:r>
          </a:p>
          <a:p>
            <a:r>
              <a:rPr lang="en-US" sz="1000" dirty="0">
                <a:solidFill>
                  <a:schemeClr val="bg1"/>
                </a:solidFill>
                <a:latin typeface="YaleNew" panose="02000602050000020003" pitchFamily="50" charset="0"/>
              </a:rPr>
              <a:t>Photo: </a:t>
            </a:r>
            <a:r>
              <a:rPr lang="en-US" sz="1000" b="0" i="0" dirty="0">
                <a:solidFill>
                  <a:schemeClr val="bg1"/>
                </a:solidFill>
                <a:effectLst/>
                <a:latin typeface="YaleNew" panose="02000602050000020003" pitchFamily="50" charset="0"/>
              </a:rPr>
              <a:t>Raut Suresh</a:t>
            </a:r>
            <a:endParaRPr lang="en-US" sz="1000" dirty="0">
              <a:solidFill>
                <a:schemeClr val="bg1"/>
              </a:solidFill>
              <a:latin typeface="YaleNew" panose="02000602050000020003" pitchFamily="50" charset="0"/>
            </a:endParaRPr>
          </a:p>
        </p:txBody>
      </p:sp>
    </p:spTree>
    <p:extLst>
      <p:ext uri="{BB962C8B-B14F-4D97-AF65-F5344CB8AC3E}">
        <p14:creationId xmlns:p14="http://schemas.microsoft.com/office/powerpoint/2010/main" val="1830843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3F6E98-E494-4EFC-A8C4-17D186A1E6E7}"/>
              </a:ext>
            </a:extLst>
          </p:cNvPr>
          <p:cNvSpPr txBox="1"/>
          <p:nvPr/>
        </p:nvSpPr>
        <p:spPr>
          <a:xfrm>
            <a:off x="7032823" y="5871600"/>
            <a:ext cx="1900970" cy="553998"/>
          </a:xfrm>
          <a:prstGeom prst="rect">
            <a:avLst/>
          </a:prstGeom>
          <a:noFill/>
        </p:spPr>
        <p:txBody>
          <a:bodyPr wrap="none" rtlCol="0">
            <a:spAutoFit/>
          </a:bodyPr>
          <a:lstStyle/>
          <a:p>
            <a:r>
              <a:rPr lang="en-US" sz="2000" dirty="0" err="1">
                <a:latin typeface="YaleNew" panose="02000602050000020003" pitchFamily="50" charset="0"/>
              </a:rPr>
              <a:t>Charikot</a:t>
            </a:r>
            <a:r>
              <a:rPr lang="en-US" sz="2000" dirty="0">
                <a:latin typeface="YaleNew" panose="02000602050000020003" pitchFamily="50" charset="0"/>
              </a:rPr>
              <a:t>, Nepal </a:t>
            </a:r>
          </a:p>
          <a:p>
            <a:r>
              <a:rPr lang="en-US" sz="1000" dirty="0">
                <a:solidFill>
                  <a:schemeClr val="bg1"/>
                </a:solidFill>
                <a:latin typeface="YaleNew" panose="02000602050000020003" pitchFamily="50" charset="0"/>
              </a:rPr>
              <a:t>Photo: </a:t>
            </a:r>
            <a:r>
              <a:rPr lang="en-US" sz="1000" b="0" i="0" dirty="0">
                <a:solidFill>
                  <a:schemeClr val="bg1"/>
                </a:solidFill>
                <a:effectLst/>
                <a:latin typeface="YaleNew" panose="02000602050000020003" pitchFamily="50" charset="0"/>
              </a:rPr>
              <a:t>Raut Suresh</a:t>
            </a:r>
            <a:endParaRPr lang="en-US" sz="1000" dirty="0">
              <a:solidFill>
                <a:schemeClr val="bg1"/>
              </a:solidFill>
              <a:latin typeface="YaleNew" panose="02000602050000020003" pitchFamily="50" charset="0"/>
            </a:endParaRPr>
          </a:p>
        </p:txBody>
      </p:sp>
      <p:pic>
        <p:nvPicPr>
          <p:cNvPr id="6" name="Content Placeholder 4" descr="A view of a city with a mountain in the background&#10;&#10;Description automatically generated">
            <a:extLst>
              <a:ext uri="{FF2B5EF4-FFF2-40B4-BE49-F238E27FC236}">
                <a16:creationId xmlns:a16="http://schemas.microsoft.com/office/drawing/2014/main" id="{26A89E3B-2BF2-46BF-AF8F-27D65AE6E9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19"/>
          <a:stretch/>
        </p:blipFill>
        <p:spPr>
          <a:xfrm>
            <a:off x="0" y="986400"/>
            <a:ext cx="9151875" cy="4612875"/>
          </a:xfrm>
          <a:prstGeom prst="rect">
            <a:avLst/>
          </a:prstGeom>
        </p:spPr>
      </p:pic>
    </p:spTree>
    <p:extLst>
      <p:ext uri="{BB962C8B-B14F-4D97-AF65-F5344CB8AC3E}">
        <p14:creationId xmlns:p14="http://schemas.microsoft.com/office/powerpoint/2010/main" val="1011649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4A689-8BE2-4252-AA10-D4C59EB9765D}"/>
              </a:ext>
            </a:extLst>
          </p:cNvPr>
          <p:cNvPicPr>
            <a:picLocks noChangeAspect="1"/>
          </p:cNvPicPr>
          <p:nvPr/>
        </p:nvPicPr>
        <p:blipFill>
          <a:blip r:embed="rId2"/>
          <a:stretch>
            <a:fillRect/>
          </a:stretch>
        </p:blipFill>
        <p:spPr>
          <a:xfrm>
            <a:off x="2506678" y="0"/>
            <a:ext cx="4130644" cy="6858000"/>
          </a:xfrm>
          <a:prstGeom prst="rect">
            <a:avLst/>
          </a:prstGeom>
        </p:spPr>
      </p:pic>
      <p:sp>
        <p:nvSpPr>
          <p:cNvPr id="7" name="TextBox 6">
            <a:extLst>
              <a:ext uri="{FF2B5EF4-FFF2-40B4-BE49-F238E27FC236}">
                <a16:creationId xmlns:a16="http://schemas.microsoft.com/office/drawing/2014/main" id="{5028F336-412E-4A39-B3A5-929DA0F8DA61}"/>
              </a:ext>
            </a:extLst>
          </p:cNvPr>
          <p:cNvSpPr txBox="1"/>
          <p:nvPr/>
        </p:nvSpPr>
        <p:spPr>
          <a:xfrm>
            <a:off x="7084574" y="6311899"/>
            <a:ext cx="1771639" cy="400110"/>
          </a:xfrm>
          <a:prstGeom prst="rect">
            <a:avLst/>
          </a:prstGeom>
          <a:noFill/>
        </p:spPr>
        <p:txBody>
          <a:bodyPr wrap="none" rtlCol="0">
            <a:spAutoFit/>
          </a:bodyPr>
          <a:lstStyle/>
          <a:p>
            <a:r>
              <a:rPr lang="en-US" sz="2000" dirty="0"/>
              <a:t>IPCC AR6, 2022</a:t>
            </a:r>
          </a:p>
        </p:txBody>
      </p:sp>
      <p:sp>
        <p:nvSpPr>
          <p:cNvPr id="2" name="Oval 1">
            <a:extLst>
              <a:ext uri="{FF2B5EF4-FFF2-40B4-BE49-F238E27FC236}">
                <a16:creationId xmlns:a16="http://schemas.microsoft.com/office/drawing/2014/main" id="{CAEB6D53-B33A-4879-9457-04B81B4CCFF5}"/>
              </a:ext>
            </a:extLst>
          </p:cNvPr>
          <p:cNvSpPr/>
          <p:nvPr/>
        </p:nvSpPr>
        <p:spPr>
          <a:xfrm>
            <a:off x="4310743" y="914400"/>
            <a:ext cx="2326579" cy="37272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5" name="Oval 4">
            <a:extLst>
              <a:ext uri="{FF2B5EF4-FFF2-40B4-BE49-F238E27FC236}">
                <a16:creationId xmlns:a16="http://schemas.microsoft.com/office/drawing/2014/main" id="{37E79BB3-8007-4D6A-A751-C3F46586FEAA}"/>
              </a:ext>
            </a:extLst>
          </p:cNvPr>
          <p:cNvSpPr/>
          <p:nvPr/>
        </p:nvSpPr>
        <p:spPr>
          <a:xfrm flipV="1">
            <a:off x="4463144" y="4794069"/>
            <a:ext cx="1989908" cy="1362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3231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a:bodyPr>
          <a:lstStyle/>
          <a:p>
            <a:pPr marL="514350" indent="-514350">
              <a:buFont typeface="+mj-lt"/>
              <a:buAutoNum type="arabicPeriod"/>
            </a:pPr>
            <a:r>
              <a:rPr lang="en-US" sz="3200" dirty="0"/>
              <a:t>Income levels and city sizes especially in the </a:t>
            </a:r>
            <a:r>
              <a:rPr lang="en-US" sz="3200" b="1" dirty="0"/>
              <a:t>Global South </a:t>
            </a:r>
            <a:endParaRPr lang="en-US" sz="3200" dirty="0"/>
          </a:p>
          <a:p>
            <a:pPr marL="514350" indent="-514350">
              <a:buFont typeface="+mj-lt"/>
              <a:buAutoNum type="arabicPeriod"/>
            </a:pPr>
            <a:r>
              <a:rPr lang="en-US" sz="3200" dirty="0"/>
              <a:t>Highly </a:t>
            </a:r>
            <a:r>
              <a:rPr lang="en-US" sz="3200" b="1" dirty="0"/>
              <a:t>dynamic</a:t>
            </a:r>
            <a:r>
              <a:rPr lang="en-US" sz="3200" dirty="0"/>
              <a:t> urban change</a:t>
            </a:r>
          </a:p>
          <a:p>
            <a:pPr marL="0" indent="0">
              <a:buNone/>
            </a:pPr>
            <a:endParaRPr lang="en-US" sz="3200" dirty="0"/>
          </a:p>
        </p:txBody>
      </p:sp>
      <p:sp>
        <p:nvSpPr>
          <p:cNvPr id="5" name="Title 4">
            <a:extLst>
              <a:ext uri="{FF2B5EF4-FFF2-40B4-BE49-F238E27FC236}">
                <a16:creationId xmlns:a16="http://schemas.microsoft.com/office/drawing/2014/main" id="{335D8438-DD6F-4B54-B2D2-35B7752DEE19}"/>
              </a:ext>
            </a:extLst>
          </p:cNvPr>
          <p:cNvSpPr>
            <a:spLocks noGrp="1"/>
          </p:cNvSpPr>
          <p:nvPr>
            <p:ph type="title"/>
          </p:nvPr>
        </p:nvSpPr>
        <p:spPr/>
        <p:txBody>
          <a:bodyPr/>
          <a:lstStyle/>
          <a:p>
            <a:pPr algn="ctr"/>
            <a:r>
              <a:rPr lang="en-US" b="1" dirty="0"/>
              <a:t>Strategic Directions: </a:t>
            </a:r>
            <a:br>
              <a:rPr lang="en-US" b="1" dirty="0"/>
            </a:br>
            <a:r>
              <a:rPr lang="en-US" b="1" dirty="0"/>
              <a:t>Urban Remote Sensing 2.0</a:t>
            </a:r>
            <a:endParaRPr lang="en-US" dirty="0"/>
          </a:p>
        </p:txBody>
      </p:sp>
    </p:spTree>
    <p:extLst>
      <p:ext uri="{BB962C8B-B14F-4D97-AF65-F5344CB8AC3E}">
        <p14:creationId xmlns:p14="http://schemas.microsoft.com/office/powerpoint/2010/main" val="1924469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540E-B830-421D-8063-83C0002AE69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AF0E904-9C84-4A44-AE5C-D6F0D2A6BB67}"/>
              </a:ext>
            </a:extLst>
          </p:cNvPr>
          <p:cNvPicPr>
            <a:picLocks noChangeAspect="1"/>
          </p:cNvPicPr>
          <p:nvPr/>
        </p:nvPicPr>
        <p:blipFill rotWithShape="1">
          <a:blip r:embed="rId2"/>
          <a:srcRect b="53275"/>
          <a:stretch/>
        </p:blipFill>
        <p:spPr>
          <a:xfrm>
            <a:off x="0" y="204573"/>
            <a:ext cx="9144000" cy="2684677"/>
          </a:xfrm>
          <a:prstGeom prst="rect">
            <a:avLst/>
          </a:prstGeom>
        </p:spPr>
      </p:pic>
      <p:sp>
        <p:nvSpPr>
          <p:cNvPr id="5" name="TextBox 4">
            <a:extLst>
              <a:ext uri="{FF2B5EF4-FFF2-40B4-BE49-F238E27FC236}">
                <a16:creationId xmlns:a16="http://schemas.microsoft.com/office/drawing/2014/main" id="{DC53BD31-307B-42E3-B8DC-15C6EC76CD27}"/>
              </a:ext>
            </a:extLst>
          </p:cNvPr>
          <p:cNvSpPr txBox="1"/>
          <p:nvPr/>
        </p:nvSpPr>
        <p:spPr>
          <a:xfrm>
            <a:off x="5452262" y="6345650"/>
            <a:ext cx="3040512" cy="307777"/>
          </a:xfrm>
          <a:prstGeom prst="rect">
            <a:avLst/>
          </a:prstGeom>
          <a:noFill/>
        </p:spPr>
        <p:txBody>
          <a:bodyPr wrap="none" rtlCol="0">
            <a:spAutoFit/>
          </a:bodyPr>
          <a:lstStyle/>
          <a:p>
            <a:r>
              <a:rPr lang="en-US" sz="1400" dirty="0"/>
              <a:t>Pandey et al., 2018. </a:t>
            </a:r>
            <a:r>
              <a:rPr lang="en-US" sz="1400" i="1" dirty="0"/>
              <a:t>J. Land Use Science</a:t>
            </a:r>
            <a:endParaRPr lang="en-US" sz="1400" dirty="0"/>
          </a:p>
        </p:txBody>
      </p:sp>
    </p:spTree>
    <p:extLst>
      <p:ext uri="{BB962C8B-B14F-4D97-AF65-F5344CB8AC3E}">
        <p14:creationId xmlns:p14="http://schemas.microsoft.com/office/powerpoint/2010/main" val="1513868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540E-B830-421D-8063-83C0002AE69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AF0E904-9C84-4A44-AE5C-D6F0D2A6BB67}"/>
              </a:ext>
            </a:extLst>
          </p:cNvPr>
          <p:cNvPicPr>
            <a:picLocks noChangeAspect="1"/>
          </p:cNvPicPr>
          <p:nvPr/>
        </p:nvPicPr>
        <p:blipFill>
          <a:blip r:embed="rId2"/>
          <a:stretch>
            <a:fillRect/>
          </a:stretch>
        </p:blipFill>
        <p:spPr>
          <a:xfrm>
            <a:off x="0" y="204573"/>
            <a:ext cx="9144000" cy="5745665"/>
          </a:xfrm>
          <a:prstGeom prst="rect">
            <a:avLst/>
          </a:prstGeom>
        </p:spPr>
      </p:pic>
      <p:sp>
        <p:nvSpPr>
          <p:cNvPr id="6" name="TextBox 5">
            <a:extLst>
              <a:ext uri="{FF2B5EF4-FFF2-40B4-BE49-F238E27FC236}">
                <a16:creationId xmlns:a16="http://schemas.microsoft.com/office/drawing/2014/main" id="{76CAB47A-FBB0-47CD-B90F-5D217DC21526}"/>
              </a:ext>
            </a:extLst>
          </p:cNvPr>
          <p:cNvSpPr txBox="1"/>
          <p:nvPr/>
        </p:nvSpPr>
        <p:spPr>
          <a:xfrm>
            <a:off x="5452262" y="6345650"/>
            <a:ext cx="3040512" cy="307777"/>
          </a:xfrm>
          <a:prstGeom prst="rect">
            <a:avLst/>
          </a:prstGeom>
          <a:noFill/>
        </p:spPr>
        <p:txBody>
          <a:bodyPr wrap="none" rtlCol="0">
            <a:spAutoFit/>
          </a:bodyPr>
          <a:lstStyle/>
          <a:p>
            <a:r>
              <a:rPr lang="en-US" sz="1400" dirty="0"/>
              <a:t>Pandey et al., 2018. </a:t>
            </a:r>
            <a:r>
              <a:rPr lang="en-US" sz="1400" i="1" dirty="0"/>
              <a:t>J. Land Use Science</a:t>
            </a:r>
            <a:endParaRPr lang="en-US" sz="1400" dirty="0"/>
          </a:p>
        </p:txBody>
      </p:sp>
    </p:spTree>
    <p:extLst>
      <p:ext uri="{BB962C8B-B14F-4D97-AF65-F5344CB8AC3E}">
        <p14:creationId xmlns:p14="http://schemas.microsoft.com/office/powerpoint/2010/main" val="33758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cxnSp>
        <p:nvCxnSpPr>
          <p:cNvPr id="170" name="Google Shape;170;p15"/>
          <p:cNvCxnSpPr/>
          <p:nvPr/>
        </p:nvCxnSpPr>
        <p:spPr>
          <a:xfrm>
            <a:off x="2338988" y="3844969"/>
            <a:ext cx="414450" cy="387675"/>
          </a:xfrm>
          <a:prstGeom prst="straightConnector1">
            <a:avLst/>
          </a:prstGeom>
          <a:noFill/>
          <a:ln w="19050" cap="flat" cmpd="sng">
            <a:solidFill>
              <a:schemeClr val="dk2"/>
            </a:solidFill>
            <a:prstDash val="solid"/>
            <a:round/>
            <a:headEnd type="none" w="med" len="med"/>
            <a:tailEnd type="triangle" w="med" len="med"/>
          </a:ln>
        </p:spPr>
      </p:cxnSp>
      <p:pic>
        <p:nvPicPr>
          <p:cNvPr id="176" name="Google Shape;176;p15"/>
          <p:cNvPicPr preferRelativeResize="0"/>
          <p:nvPr/>
        </p:nvPicPr>
        <p:blipFill>
          <a:blip r:embed="rId3">
            <a:alphaModFix/>
          </a:blip>
          <a:stretch>
            <a:fillRect/>
          </a:stretch>
        </p:blipFill>
        <p:spPr>
          <a:xfrm>
            <a:off x="3849488" y="1440244"/>
            <a:ext cx="4883701" cy="1988776"/>
          </a:xfrm>
          <a:prstGeom prst="rect">
            <a:avLst/>
          </a:prstGeom>
          <a:noFill/>
          <a:ln>
            <a:noFill/>
          </a:ln>
        </p:spPr>
      </p:pic>
      <p:pic>
        <p:nvPicPr>
          <p:cNvPr id="177" name="Google Shape;177;p15"/>
          <p:cNvPicPr preferRelativeResize="0"/>
          <p:nvPr/>
        </p:nvPicPr>
        <p:blipFill>
          <a:blip r:embed="rId4">
            <a:alphaModFix/>
          </a:blip>
          <a:stretch>
            <a:fillRect/>
          </a:stretch>
        </p:blipFill>
        <p:spPr>
          <a:xfrm>
            <a:off x="470588" y="3888863"/>
            <a:ext cx="1760793" cy="1731975"/>
          </a:xfrm>
          <a:prstGeom prst="rect">
            <a:avLst/>
          </a:prstGeom>
          <a:noFill/>
          <a:ln>
            <a:noFill/>
          </a:ln>
          <a:effectLst>
            <a:outerShdw blurRad="57150" dist="19050" dir="5400000" algn="bl" rotWithShape="0">
              <a:srgbClr val="000000">
                <a:alpha val="50000"/>
              </a:srgbClr>
            </a:outerShdw>
          </a:effectLst>
        </p:spPr>
      </p:pic>
      <p:pic>
        <p:nvPicPr>
          <p:cNvPr id="178" name="Google Shape;178;p15"/>
          <p:cNvPicPr preferRelativeResize="0"/>
          <p:nvPr/>
        </p:nvPicPr>
        <p:blipFill>
          <a:blip r:embed="rId4">
            <a:alphaModFix/>
          </a:blip>
          <a:stretch>
            <a:fillRect/>
          </a:stretch>
        </p:blipFill>
        <p:spPr>
          <a:xfrm>
            <a:off x="566363" y="3964631"/>
            <a:ext cx="1760793" cy="1731975"/>
          </a:xfrm>
          <a:prstGeom prst="rect">
            <a:avLst/>
          </a:prstGeom>
          <a:noFill/>
          <a:ln>
            <a:noFill/>
          </a:ln>
          <a:effectLst>
            <a:outerShdw blurRad="57150" dist="19050" dir="5400000" algn="bl" rotWithShape="0">
              <a:srgbClr val="000000">
                <a:alpha val="50000"/>
              </a:srgbClr>
            </a:outerShdw>
          </a:effectLst>
        </p:spPr>
      </p:pic>
      <p:pic>
        <p:nvPicPr>
          <p:cNvPr id="179" name="Google Shape;179;p15"/>
          <p:cNvPicPr preferRelativeResize="0"/>
          <p:nvPr/>
        </p:nvPicPr>
        <p:blipFill>
          <a:blip r:embed="rId4">
            <a:alphaModFix/>
          </a:blip>
          <a:stretch>
            <a:fillRect/>
          </a:stretch>
        </p:blipFill>
        <p:spPr>
          <a:xfrm>
            <a:off x="661125" y="4045650"/>
            <a:ext cx="1760793" cy="1731975"/>
          </a:xfrm>
          <a:prstGeom prst="rect">
            <a:avLst/>
          </a:prstGeom>
          <a:noFill/>
          <a:ln>
            <a:noFill/>
          </a:ln>
          <a:effectLst>
            <a:outerShdw blurRad="57150" dist="19050" dir="5400000" algn="bl" rotWithShape="0">
              <a:srgbClr val="000000">
                <a:alpha val="50000"/>
              </a:srgbClr>
            </a:outerShdw>
          </a:effectLst>
        </p:spPr>
      </p:pic>
      <p:pic>
        <p:nvPicPr>
          <p:cNvPr id="180" name="Google Shape;180;p15"/>
          <p:cNvPicPr preferRelativeResize="0"/>
          <p:nvPr/>
        </p:nvPicPr>
        <p:blipFill>
          <a:blip r:embed="rId4">
            <a:alphaModFix/>
          </a:blip>
          <a:stretch>
            <a:fillRect/>
          </a:stretch>
        </p:blipFill>
        <p:spPr>
          <a:xfrm>
            <a:off x="760538" y="4131750"/>
            <a:ext cx="1760793" cy="1731975"/>
          </a:xfrm>
          <a:prstGeom prst="rect">
            <a:avLst/>
          </a:prstGeom>
          <a:noFill/>
          <a:ln>
            <a:noFill/>
          </a:ln>
          <a:effectLst>
            <a:outerShdw blurRad="57150" dist="19050" dir="5400000" algn="bl" rotWithShape="0">
              <a:srgbClr val="000000">
                <a:alpha val="50000"/>
              </a:srgbClr>
            </a:outerShdw>
          </a:effectLst>
        </p:spPr>
      </p:pic>
      <p:pic>
        <p:nvPicPr>
          <p:cNvPr id="181" name="Google Shape;181;p15"/>
          <p:cNvPicPr preferRelativeResize="0"/>
          <p:nvPr/>
        </p:nvPicPr>
        <p:blipFill>
          <a:blip r:embed="rId4">
            <a:alphaModFix/>
          </a:blip>
          <a:stretch>
            <a:fillRect/>
          </a:stretch>
        </p:blipFill>
        <p:spPr>
          <a:xfrm>
            <a:off x="839306" y="4185150"/>
            <a:ext cx="1760793" cy="1731975"/>
          </a:xfrm>
          <a:prstGeom prst="rect">
            <a:avLst/>
          </a:prstGeom>
          <a:noFill/>
          <a:ln>
            <a:noFill/>
          </a:ln>
          <a:effectLst>
            <a:outerShdw blurRad="57150" dist="19050" dir="5400000" algn="bl" rotWithShape="0">
              <a:srgbClr val="000000">
                <a:alpha val="50000"/>
              </a:srgbClr>
            </a:outerShdw>
          </a:effectLst>
        </p:spPr>
      </p:pic>
      <p:pic>
        <p:nvPicPr>
          <p:cNvPr id="182" name="Google Shape;182;p15"/>
          <p:cNvPicPr preferRelativeResize="0"/>
          <p:nvPr/>
        </p:nvPicPr>
        <p:blipFill>
          <a:blip r:embed="rId4">
            <a:alphaModFix/>
          </a:blip>
          <a:stretch>
            <a:fillRect/>
          </a:stretch>
        </p:blipFill>
        <p:spPr>
          <a:xfrm>
            <a:off x="921581" y="4260581"/>
            <a:ext cx="1760793" cy="1731975"/>
          </a:xfrm>
          <a:prstGeom prst="rect">
            <a:avLst/>
          </a:prstGeom>
          <a:noFill/>
          <a:ln>
            <a:noFill/>
          </a:ln>
          <a:effectLst>
            <a:outerShdw blurRad="57150" dist="19050" dir="5400000" algn="bl" rotWithShape="0">
              <a:srgbClr val="000000">
                <a:alpha val="50000"/>
              </a:srgbClr>
            </a:outerShdw>
          </a:effectLst>
        </p:spPr>
      </p:pic>
      <p:sp>
        <p:nvSpPr>
          <p:cNvPr id="183" name="Google Shape;183;p15"/>
          <p:cNvSpPr txBox="1"/>
          <p:nvPr/>
        </p:nvSpPr>
        <p:spPr>
          <a:xfrm>
            <a:off x="2261813" y="3720160"/>
            <a:ext cx="683100" cy="276977"/>
          </a:xfrm>
          <a:prstGeom prst="rect">
            <a:avLst/>
          </a:prstGeom>
          <a:noFill/>
          <a:ln>
            <a:noFill/>
          </a:ln>
        </p:spPr>
        <p:txBody>
          <a:bodyPr spcFirstLastPara="1" wrap="square" lIns="68569" tIns="68569" rIns="68569" bIns="68569" anchor="t" anchorCtr="0">
            <a:spAutoFit/>
          </a:bodyPr>
          <a:lstStyle/>
          <a:p>
            <a:pPr algn="ctr"/>
            <a:r>
              <a:rPr lang="en-IN" sz="900" b="1">
                <a:highlight>
                  <a:schemeClr val="lt1"/>
                </a:highlight>
              </a:rPr>
              <a:t>Time</a:t>
            </a:r>
            <a:endParaRPr sz="900" b="1">
              <a:highlight>
                <a:schemeClr val="lt1"/>
              </a:highlight>
            </a:endParaRPr>
          </a:p>
        </p:txBody>
      </p:sp>
      <p:cxnSp>
        <p:nvCxnSpPr>
          <p:cNvPr id="185" name="Google Shape;185;p15"/>
          <p:cNvCxnSpPr>
            <a:stCxn id="183" idx="3"/>
            <a:endCxn id="176" idx="1"/>
          </p:cNvCxnSpPr>
          <p:nvPr/>
        </p:nvCxnSpPr>
        <p:spPr>
          <a:xfrm flipV="1">
            <a:off x="2944913" y="2434632"/>
            <a:ext cx="904575" cy="1424017"/>
          </a:xfrm>
          <a:prstGeom prst="curvedConnector3">
            <a:avLst>
              <a:gd name="adj1" fmla="val 50000"/>
            </a:avLst>
          </a:prstGeom>
          <a:noFill/>
          <a:ln w="9525" cap="flat" cmpd="sng">
            <a:solidFill>
              <a:schemeClr val="dk2"/>
            </a:solidFill>
            <a:prstDash val="solid"/>
            <a:round/>
            <a:headEnd type="none" w="med" len="med"/>
            <a:tailEnd type="stealth" w="med" len="med"/>
          </a:ln>
        </p:spPr>
      </p:cxnSp>
      <p:sp>
        <p:nvSpPr>
          <p:cNvPr id="186" name="Google Shape;186;p15"/>
          <p:cNvSpPr txBox="1"/>
          <p:nvPr/>
        </p:nvSpPr>
        <p:spPr>
          <a:xfrm>
            <a:off x="465647" y="3597938"/>
            <a:ext cx="1962225" cy="346226"/>
          </a:xfrm>
          <a:prstGeom prst="rect">
            <a:avLst/>
          </a:prstGeom>
          <a:noFill/>
          <a:ln>
            <a:noFill/>
          </a:ln>
        </p:spPr>
        <p:txBody>
          <a:bodyPr spcFirstLastPara="1" wrap="square" lIns="68569" tIns="68569" rIns="68569" bIns="68569" anchor="t" anchorCtr="0">
            <a:spAutoFit/>
          </a:bodyPr>
          <a:lstStyle/>
          <a:p>
            <a:pPr algn="ctr"/>
            <a:r>
              <a:rPr lang="en-IN" sz="1350" b="1">
                <a:highlight>
                  <a:schemeClr val="lt1"/>
                </a:highlight>
              </a:rPr>
              <a:t>Images 1992-2020</a:t>
            </a:r>
            <a:endParaRPr sz="1350" b="1">
              <a:highlight>
                <a:schemeClr val="lt1"/>
              </a:highlight>
            </a:endParaRPr>
          </a:p>
        </p:txBody>
      </p:sp>
      <p:cxnSp>
        <p:nvCxnSpPr>
          <p:cNvPr id="187" name="Google Shape;187;p15"/>
          <p:cNvCxnSpPr>
            <a:endCxn id="188" idx="1"/>
          </p:cNvCxnSpPr>
          <p:nvPr/>
        </p:nvCxnSpPr>
        <p:spPr>
          <a:xfrm rot="-5400000" flipH="1">
            <a:off x="2951344" y="3959304"/>
            <a:ext cx="768600" cy="697500"/>
          </a:xfrm>
          <a:prstGeom prst="curvedConnector2">
            <a:avLst/>
          </a:prstGeom>
          <a:noFill/>
          <a:ln w="9525" cap="flat" cmpd="sng">
            <a:solidFill>
              <a:schemeClr val="dk2"/>
            </a:solidFill>
            <a:prstDash val="solid"/>
            <a:round/>
            <a:headEnd type="none" w="med" len="med"/>
            <a:tailEnd type="stealth" w="med" len="med"/>
          </a:ln>
        </p:spPr>
      </p:cxnSp>
      <p:pic>
        <p:nvPicPr>
          <p:cNvPr id="188" name="Google Shape;188;p15"/>
          <p:cNvPicPr preferRelativeResize="0"/>
          <p:nvPr/>
        </p:nvPicPr>
        <p:blipFill rotWithShape="1">
          <a:blip r:embed="rId5">
            <a:alphaModFix/>
          </a:blip>
          <a:srcRect l="11808" r="13547" b="7757"/>
          <a:stretch/>
        </p:blipFill>
        <p:spPr>
          <a:xfrm>
            <a:off x="3684394" y="3531392"/>
            <a:ext cx="4613545" cy="2321925"/>
          </a:xfrm>
          <a:prstGeom prst="rect">
            <a:avLst/>
          </a:prstGeom>
          <a:noFill/>
          <a:ln>
            <a:noFill/>
          </a:ln>
        </p:spPr>
      </p:pic>
      <p:cxnSp>
        <p:nvCxnSpPr>
          <p:cNvPr id="189" name="Google Shape;189;p15"/>
          <p:cNvCxnSpPr/>
          <p:nvPr/>
        </p:nvCxnSpPr>
        <p:spPr>
          <a:xfrm>
            <a:off x="7947694" y="3605194"/>
            <a:ext cx="350325" cy="322200"/>
          </a:xfrm>
          <a:prstGeom prst="straightConnector1">
            <a:avLst/>
          </a:prstGeom>
          <a:noFill/>
          <a:ln w="19050" cap="flat" cmpd="sng">
            <a:solidFill>
              <a:schemeClr val="dk2"/>
            </a:solidFill>
            <a:prstDash val="solid"/>
            <a:round/>
            <a:headEnd type="none" w="med" len="med"/>
            <a:tailEnd type="triangle" w="med" len="med"/>
          </a:ln>
        </p:spPr>
      </p:cxnSp>
      <p:sp>
        <p:nvSpPr>
          <p:cNvPr id="190" name="Google Shape;190;p15"/>
          <p:cNvSpPr txBox="1"/>
          <p:nvPr/>
        </p:nvSpPr>
        <p:spPr>
          <a:xfrm>
            <a:off x="8001825" y="4477763"/>
            <a:ext cx="1013175" cy="553976"/>
          </a:xfrm>
          <a:prstGeom prst="rect">
            <a:avLst/>
          </a:prstGeom>
          <a:noFill/>
          <a:ln>
            <a:noFill/>
          </a:ln>
        </p:spPr>
        <p:txBody>
          <a:bodyPr spcFirstLastPara="1" wrap="square" lIns="68569" tIns="68569" rIns="68569" bIns="68569" anchor="t" anchorCtr="0">
            <a:spAutoFit/>
          </a:bodyPr>
          <a:lstStyle/>
          <a:p>
            <a:pPr algn="ctr"/>
            <a:r>
              <a:rPr lang="en-IN" sz="900" b="1">
                <a:highlight>
                  <a:schemeClr val="lt1"/>
                </a:highlight>
              </a:rPr>
              <a:t>Landslide inventories</a:t>
            </a:r>
            <a:endParaRPr sz="900" b="1">
              <a:highlight>
                <a:schemeClr val="lt1"/>
              </a:highlight>
            </a:endParaRPr>
          </a:p>
          <a:p>
            <a:pPr algn="ctr"/>
            <a:r>
              <a:rPr lang="en-IN" sz="900" b="1">
                <a:highlight>
                  <a:schemeClr val="lt1"/>
                </a:highlight>
              </a:rPr>
              <a:t>1992-2020</a:t>
            </a:r>
            <a:endParaRPr sz="900" b="1">
              <a:highlight>
                <a:schemeClr val="lt1"/>
              </a:highlight>
            </a:endParaRPr>
          </a:p>
        </p:txBody>
      </p:sp>
      <p:sp>
        <p:nvSpPr>
          <p:cNvPr id="192" name="Google Shape;192;p15"/>
          <p:cNvSpPr txBox="1"/>
          <p:nvPr/>
        </p:nvSpPr>
        <p:spPr>
          <a:xfrm>
            <a:off x="8001825" y="3588535"/>
            <a:ext cx="683100" cy="276977"/>
          </a:xfrm>
          <a:prstGeom prst="rect">
            <a:avLst/>
          </a:prstGeom>
          <a:noFill/>
          <a:ln>
            <a:noFill/>
          </a:ln>
        </p:spPr>
        <p:txBody>
          <a:bodyPr spcFirstLastPara="1" wrap="square" lIns="68569" tIns="68569" rIns="68569" bIns="68569" anchor="t" anchorCtr="0">
            <a:spAutoFit/>
          </a:bodyPr>
          <a:lstStyle/>
          <a:p>
            <a:pPr algn="ctr"/>
            <a:r>
              <a:rPr lang="en-IN" sz="900" b="1">
                <a:highlight>
                  <a:schemeClr val="lt1"/>
                </a:highlight>
              </a:rPr>
              <a:t>Time</a:t>
            </a:r>
            <a:endParaRPr sz="900" b="1">
              <a:highlight>
                <a:schemeClr val="lt1"/>
              </a:highlight>
            </a:endParaRPr>
          </a:p>
        </p:txBody>
      </p:sp>
      <p:sp>
        <p:nvSpPr>
          <p:cNvPr id="193" name="Google Shape;193;p15"/>
          <p:cNvSpPr txBox="1"/>
          <p:nvPr/>
        </p:nvSpPr>
        <p:spPr>
          <a:xfrm>
            <a:off x="3058538" y="3720169"/>
            <a:ext cx="790875" cy="553976"/>
          </a:xfrm>
          <a:prstGeom prst="rect">
            <a:avLst/>
          </a:prstGeom>
          <a:noFill/>
          <a:ln>
            <a:noFill/>
          </a:ln>
        </p:spPr>
        <p:txBody>
          <a:bodyPr spcFirstLastPara="1" wrap="square" lIns="68569" tIns="68569" rIns="68569" bIns="68569" anchor="t" anchorCtr="0">
            <a:spAutoFit/>
          </a:bodyPr>
          <a:lstStyle/>
          <a:p>
            <a:pPr algn="ctr"/>
            <a:r>
              <a:rPr lang="en-IN" sz="1350" b="1">
                <a:highlight>
                  <a:schemeClr val="lt1"/>
                </a:highlight>
              </a:rPr>
              <a:t>Machine Learning</a:t>
            </a:r>
            <a:endParaRPr sz="1350" b="1">
              <a:highlight>
                <a:schemeClr val="lt1"/>
              </a:highlight>
            </a:endParaRPr>
          </a:p>
        </p:txBody>
      </p:sp>
      <p:sp>
        <p:nvSpPr>
          <p:cNvPr id="22" name="Title 1">
            <a:extLst>
              <a:ext uri="{FF2B5EF4-FFF2-40B4-BE49-F238E27FC236}">
                <a16:creationId xmlns:a16="http://schemas.microsoft.com/office/drawing/2014/main" id="{FB4E49F1-DCEB-481E-A23B-15E962D9EE56}"/>
              </a:ext>
            </a:extLst>
          </p:cNvPr>
          <p:cNvSpPr txBox="1">
            <a:spLocks/>
          </p:cNvSpPr>
          <p:nvPr/>
        </p:nvSpPr>
        <p:spPr>
          <a:xfrm>
            <a:off x="106011" y="253091"/>
            <a:ext cx="903798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Dynamic urban change and landslide risk</a:t>
            </a:r>
          </a:p>
        </p:txBody>
      </p:sp>
      <p:sp>
        <p:nvSpPr>
          <p:cNvPr id="23" name="TextBox 22">
            <a:extLst>
              <a:ext uri="{FF2B5EF4-FFF2-40B4-BE49-F238E27FC236}">
                <a16:creationId xmlns:a16="http://schemas.microsoft.com/office/drawing/2014/main" id="{6959497D-63AE-4ECE-BF51-450B83028FB5}"/>
              </a:ext>
            </a:extLst>
          </p:cNvPr>
          <p:cNvSpPr txBox="1"/>
          <p:nvPr/>
        </p:nvSpPr>
        <p:spPr>
          <a:xfrm>
            <a:off x="6688658" y="6325127"/>
            <a:ext cx="2326342" cy="369332"/>
          </a:xfrm>
          <a:prstGeom prst="rect">
            <a:avLst/>
          </a:prstGeom>
          <a:noFill/>
        </p:spPr>
        <p:txBody>
          <a:bodyPr wrap="none" rtlCol="0">
            <a:spAutoFit/>
          </a:bodyPr>
          <a:lstStyle/>
          <a:p>
            <a:r>
              <a:rPr lang="en-US" dirty="0"/>
              <a:t>Chen et al., In Progress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a:bodyPr>
          <a:lstStyle/>
          <a:p>
            <a:pPr marL="514350" indent="-514350">
              <a:buFont typeface="+mj-lt"/>
              <a:buAutoNum type="arabicPeriod"/>
            </a:pPr>
            <a:r>
              <a:rPr lang="en-US" sz="3600" dirty="0"/>
              <a:t>Income levels and city sizes especially in the </a:t>
            </a:r>
            <a:r>
              <a:rPr lang="en-US" sz="3600" b="1" dirty="0"/>
              <a:t>Global South </a:t>
            </a:r>
            <a:endParaRPr lang="en-US" sz="3600" dirty="0"/>
          </a:p>
          <a:p>
            <a:pPr marL="514350" indent="-514350">
              <a:buFont typeface="+mj-lt"/>
              <a:buAutoNum type="arabicPeriod"/>
            </a:pPr>
            <a:r>
              <a:rPr lang="en-US" sz="3600" dirty="0"/>
              <a:t>Highly </a:t>
            </a:r>
            <a:r>
              <a:rPr lang="en-US" sz="3600" b="1" dirty="0"/>
              <a:t>dynamic</a:t>
            </a:r>
            <a:r>
              <a:rPr lang="en-US" sz="3600" dirty="0"/>
              <a:t> urban change</a:t>
            </a:r>
          </a:p>
          <a:p>
            <a:pPr marL="514350" indent="-514350">
              <a:buFont typeface="+mj-lt"/>
              <a:buAutoNum type="arabicPeriod"/>
            </a:pPr>
            <a:r>
              <a:rPr lang="en-US" sz="3600" b="1" dirty="0"/>
              <a:t>Intra-</a:t>
            </a:r>
            <a:r>
              <a:rPr lang="en-US" sz="3600" dirty="0"/>
              <a:t> and</a:t>
            </a:r>
            <a:r>
              <a:rPr lang="en-US" sz="3600" b="1" dirty="0"/>
              <a:t> inter-urban</a:t>
            </a:r>
            <a:r>
              <a:rPr lang="en-US" sz="3600" dirty="0"/>
              <a:t> variability</a:t>
            </a:r>
          </a:p>
          <a:p>
            <a:pPr marL="0" indent="0">
              <a:buNone/>
            </a:pPr>
            <a:endParaRPr lang="en-US" sz="3600" dirty="0"/>
          </a:p>
          <a:p>
            <a:pPr marL="0" indent="0">
              <a:buNone/>
            </a:pPr>
            <a:endParaRPr lang="en-US" sz="3600" dirty="0"/>
          </a:p>
        </p:txBody>
      </p:sp>
      <p:sp>
        <p:nvSpPr>
          <p:cNvPr id="7" name="Title 4">
            <a:extLst>
              <a:ext uri="{FF2B5EF4-FFF2-40B4-BE49-F238E27FC236}">
                <a16:creationId xmlns:a16="http://schemas.microsoft.com/office/drawing/2014/main" id="{5A80D73A-7242-4656-B575-E869EE60727C}"/>
              </a:ext>
            </a:extLst>
          </p:cNvPr>
          <p:cNvSpPr>
            <a:spLocks noGrp="1"/>
          </p:cNvSpPr>
          <p:nvPr>
            <p:ph type="title"/>
          </p:nvPr>
        </p:nvSpPr>
        <p:spPr>
          <a:xfrm>
            <a:off x="628650" y="365125"/>
            <a:ext cx="7886700" cy="1325563"/>
          </a:xfrm>
        </p:spPr>
        <p:txBody>
          <a:bodyPr/>
          <a:lstStyle/>
          <a:p>
            <a:pPr algn="ctr"/>
            <a:r>
              <a:rPr lang="en-US" b="1" dirty="0"/>
              <a:t>Strategic Directions: </a:t>
            </a:r>
            <a:br>
              <a:rPr lang="en-US" b="1" dirty="0"/>
            </a:br>
            <a:r>
              <a:rPr lang="en-US" b="1" dirty="0"/>
              <a:t>Urban Remote Sensing 2.0</a:t>
            </a:r>
            <a:endParaRPr lang="en-US" dirty="0"/>
          </a:p>
        </p:txBody>
      </p:sp>
    </p:spTree>
    <p:extLst>
      <p:ext uri="{BB962C8B-B14F-4D97-AF65-F5344CB8AC3E}">
        <p14:creationId xmlns:p14="http://schemas.microsoft.com/office/powerpoint/2010/main" val="1187693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http://sv.nusilead.org/wp-content/gallery/ilead-pictures/downtown-palo-alto.jpg"/>
          <p:cNvPicPr>
            <a:picLocks noChangeAspect="1" noChangeArrowheads="1"/>
          </p:cNvPicPr>
          <p:nvPr/>
        </p:nvPicPr>
        <p:blipFill>
          <a:blip r:embed="rId3" cstate="print"/>
          <a:srcRect/>
          <a:stretch>
            <a:fillRect/>
          </a:stretch>
        </p:blipFill>
        <p:spPr bwMode="auto">
          <a:xfrm>
            <a:off x="3429000" y="0"/>
            <a:ext cx="6301154" cy="3276600"/>
          </a:xfrm>
          <a:prstGeom prst="rect">
            <a:avLst/>
          </a:prstGeom>
          <a:noFill/>
        </p:spPr>
      </p:pic>
      <p:pic>
        <p:nvPicPr>
          <p:cNvPr id="196610" name="Picture 2" descr="C:\Documents and Settings\Administrator\My Documents\My Pictures\2001 Vietnam\11.13,14-Ha Tay\OldquarterHaNoi2.JPG"/>
          <p:cNvPicPr>
            <a:picLocks noChangeAspect="1" noChangeArrowheads="1"/>
          </p:cNvPicPr>
          <p:nvPr/>
        </p:nvPicPr>
        <p:blipFill>
          <a:blip r:embed="rId4" cstate="print"/>
          <a:srcRect b="10079"/>
          <a:stretch>
            <a:fillRect/>
          </a:stretch>
        </p:blipFill>
        <p:spPr bwMode="auto">
          <a:xfrm>
            <a:off x="4114800" y="3276600"/>
            <a:ext cx="5947683" cy="3581400"/>
          </a:xfrm>
          <a:prstGeom prst="rect">
            <a:avLst/>
          </a:prstGeom>
          <a:noFill/>
        </p:spPr>
      </p:pic>
      <p:pic>
        <p:nvPicPr>
          <p:cNvPr id="196611" name="Picture 3" descr="C:\Documents and Settings\Administrator\My Documents\My Pictures\2002 June Turkey\P0001158.JPG"/>
          <p:cNvPicPr>
            <a:picLocks noChangeAspect="1" noChangeArrowheads="1"/>
          </p:cNvPicPr>
          <p:nvPr/>
        </p:nvPicPr>
        <p:blipFill>
          <a:blip r:embed="rId5" cstate="print"/>
          <a:srcRect r="12109" b="11250"/>
          <a:stretch>
            <a:fillRect/>
          </a:stretch>
        </p:blipFill>
        <p:spPr bwMode="auto">
          <a:xfrm>
            <a:off x="-609600" y="3405777"/>
            <a:ext cx="5105400" cy="3452223"/>
          </a:xfrm>
          <a:prstGeom prst="rect">
            <a:avLst/>
          </a:prstGeom>
          <a:noFill/>
        </p:spPr>
      </p:pic>
      <p:pic>
        <p:nvPicPr>
          <p:cNvPr id="197634" name="Picture 2" descr="C:\Documents and Settings\Administrator\My Documents\My Pictures\2006 Jordan\PICT0079.JPG"/>
          <p:cNvPicPr>
            <a:picLocks noChangeAspect="1" noChangeArrowheads="1"/>
          </p:cNvPicPr>
          <p:nvPr/>
        </p:nvPicPr>
        <p:blipFill>
          <a:blip r:embed="rId6" cstate="print"/>
          <a:srcRect/>
          <a:stretch>
            <a:fillRect/>
          </a:stretch>
        </p:blipFill>
        <p:spPr bwMode="auto">
          <a:xfrm>
            <a:off x="0" y="0"/>
            <a:ext cx="4572000" cy="3429000"/>
          </a:xfrm>
          <a:prstGeom prst="rect">
            <a:avLst/>
          </a:prstGeom>
          <a:noFill/>
        </p:spPr>
      </p:pic>
    </p:spTree>
    <p:extLst>
      <p:ext uri="{BB962C8B-B14F-4D97-AF65-F5344CB8AC3E}">
        <p14:creationId xmlns:p14="http://schemas.microsoft.com/office/powerpoint/2010/main" val="177577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DC21D11-6D61-41E3-B137-7F53AC732201}"/>
              </a:ext>
            </a:extLst>
          </p:cNvPr>
          <p:cNvSpPr>
            <a:spLocks noGrp="1" noChangeArrowheads="1"/>
          </p:cNvSpPr>
          <p:nvPr>
            <p:ph type="ctrTitle"/>
          </p:nvPr>
        </p:nvSpPr>
        <p:spPr>
          <a:xfrm>
            <a:off x="403412" y="201706"/>
            <a:ext cx="8606118" cy="1225644"/>
          </a:xfrm>
          <a:noFill/>
          <a:ln/>
        </p:spPr>
        <p:txBody>
          <a:bodyPr vert="horz" lIns="89647" tIns="44824" rIns="89647" bIns="44824" rtlCol="0" anchor="ctr">
            <a:normAutofit/>
          </a:bodyPr>
          <a:lstStyle/>
          <a:p>
            <a:pPr defTabSz="888114"/>
            <a:r>
              <a:rPr lang="en-US" altLang="en-US" sz="3200" b="1" dirty="0">
                <a:latin typeface="+mn-lt"/>
              </a:rPr>
              <a:t>Modeling and Forecasting Effects of Land-Use Change in China Based on Socioeconomic Drivers</a:t>
            </a:r>
          </a:p>
        </p:txBody>
      </p:sp>
      <p:sp>
        <p:nvSpPr>
          <p:cNvPr id="4099" name="Rectangle 3">
            <a:extLst>
              <a:ext uri="{FF2B5EF4-FFF2-40B4-BE49-F238E27FC236}">
                <a16:creationId xmlns:a16="http://schemas.microsoft.com/office/drawing/2014/main" id="{FB73FB80-25FE-4B24-A1C5-CCC8C4877EAD}"/>
              </a:ext>
            </a:extLst>
          </p:cNvPr>
          <p:cNvSpPr>
            <a:spLocks noGrp="1" noChangeArrowheads="1"/>
          </p:cNvSpPr>
          <p:nvPr>
            <p:ph type="subTitle" idx="1"/>
          </p:nvPr>
        </p:nvSpPr>
        <p:spPr>
          <a:xfrm>
            <a:off x="635601" y="1427350"/>
            <a:ext cx="8002401" cy="4699467"/>
          </a:xfrm>
          <a:noFill/>
          <a:ln/>
        </p:spPr>
        <p:txBody>
          <a:bodyPr vert="horz" lIns="89647" tIns="44824" rIns="89647" bIns="44824" rtlCol="0">
            <a:normAutofit/>
          </a:bodyPr>
          <a:lstStyle/>
          <a:p>
            <a:pPr marL="333393" indent="-333393" defTabSz="888114">
              <a:lnSpc>
                <a:spcPct val="100000"/>
              </a:lnSpc>
              <a:spcBef>
                <a:spcPts val="0"/>
              </a:spcBef>
            </a:pPr>
            <a:r>
              <a:rPr lang="en-US" altLang="en-US" sz="2800" dirty="0"/>
              <a:t>PI: Robert K. Kaufmann</a:t>
            </a:r>
          </a:p>
          <a:p>
            <a:pPr marL="333393" indent="-333393" defTabSz="888114">
              <a:spcBef>
                <a:spcPts val="0"/>
              </a:spcBef>
            </a:pPr>
            <a:endParaRPr lang="en-US" altLang="en-US" sz="2800" dirty="0"/>
          </a:p>
          <a:p>
            <a:pPr marL="333393" indent="-333393" algn="l" defTabSz="888114">
              <a:spcBef>
                <a:spcPts val="0"/>
              </a:spcBef>
            </a:pPr>
            <a:r>
              <a:rPr lang="en-US" altLang="en-US" sz="2800" dirty="0"/>
              <a:t>Co-Investigators:		Curtis E. Woodcock</a:t>
            </a:r>
          </a:p>
          <a:p>
            <a:pPr marL="333393" indent="-333393" algn="l" defTabSz="888114">
              <a:spcBef>
                <a:spcPts val="0"/>
              </a:spcBef>
            </a:pPr>
            <a:r>
              <a:rPr lang="en-US" altLang="en-US" sz="2800" dirty="0"/>
              <a:t>			   		Dennis G. Dye</a:t>
            </a:r>
          </a:p>
          <a:p>
            <a:pPr marL="333393" indent="-333393" algn="l" defTabSz="888114">
              <a:spcBef>
                <a:spcPts val="0"/>
              </a:spcBef>
            </a:pPr>
            <a:r>
              <a:rPr lang="en-US" altLang="en-US" sz="2800" dirty="0"/>
              <a:t>		             		Karen C. Seto </a:t>
            </a:r>
          </a:p>
          <a:p>
            <a:pPr marL="333393" indent="-333393" algn="l" defTabSz="888114"/>
            <a:r>
              <a:rPr lang="en-US" altLang="en-US" sz="2800" dirty="0"/>
              <a:t>Chinese Collaborators:	Lu </a:t>
            </a:r>
            <a:r>
              <a:rPr lang="en-US" altLang="en-US" sz="2800" dirty="0" err="1"/>
              <a:t>Jinfa</a:t>
            </a:r>
            <a:endParaRPr lang="en-US" altLang="en-US" sz="2800" dirty="0"/>
          </a:p>
          <a:p>
            <a:pPr marL="333393" indent="-333393" algn="l" defTabSz="888114"/>
            <a:r>
              <a:rPr lang="en-US" altLang="en-US" sz="2800" dirty="0"/>
              <a:t>					Li </a:t>
            </a:r>
            <a:r>
              <a:rPr lang="en-US" altLang="en-US" sz="2800" dirty="0" err="1"/>
              <a:t>Xiaowen</a:t>
            </a:r>
            <a:endParaRPr lang="en-US" altLang="en-US" sz="2800" dirty="0"/>
          </a:p>
          <a:p>
            <a:pPr marL="333393" indent="-333393" algn="l" defTabSz="888114"/>
            <a:r>
              <a:rPr lang="en-US" altLang="en-US" sz="2800" dirty="0"/>
              <a:t>					Wang </a:t>
            </a:r>
            <a:r>
              <a:rPr lang="en-US" altLang="en-US" sz="2800" dirty="0" err="1"/>
              <a:t>Tongsan</a:t>
            </a:r>
            <a:endParaRPr lang="en-US" altLang="en-US" sz="2800" dirty="0"/>
          </a:p>
          <a:p>
            <a:pPr marL="333393" indent="-333393" defTabSz="888114"/>
            <a:endParaRPr lang="en-US" altLang="en-US" sz="2471" dirty="0"/>
          </a:p>
        </p:txBody>
      </p:sp>
      <p:pic>
        <p:nvPicPr>
          <p:cNvPr id="4" name="Picture 2" descr="Nasa logo layered svg">
            <a:extLst>
              <a:ext uri="{FF2B5EF4-FFF2-40B4-BE49-F238E27FC236}">
                <a16:creationId xmlns:a16="http://schemas.microsoft.com/office/drawing/2014/main" id="{5F48081E-C96C-405B-8F60-8192DE249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400" y="5765800"/>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15BE6C-491E-46A3-BD4E-EE7940062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861843"/>
            <a:ext cx="1738849" cy="779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941399-E9F7-4121-BBE7-FA1BA7296214}"/>
              </a:ext>
            </a:extLst>
          </p:cNvPr>
          <p:cNvSpPr txBox="1"/>
          <p:nvPr/>
        </p:nvSpPr>
        <p:spPr>
          <a:xfrm>
            <a:off x="2444119" y="5358260"/>
            <a:ext cx="4572000" cy="1264449"/>
          </a:xfrm>
          <a:prstGeom prst="rect">
            <a:avLst/>
          </a:prstGeom>
          <a:noFill/>
        </p:spPr>
        <p:txBody>
          <a:bodyPr wrap="square">
            <a:spAutoFit/>
          </a:bodyPr>
          <a:lstStyle/>
          <a:p>
            <a:pPr marL="68580" algn="ctr">
              <a:lnSpc>
                <a:spcPct val="100000"/>
              </a:lnSpc>
              <a:spcAft>
                <a:spcPts val="450"/>
              </a:spcAft>
            </a:pPr>
            <a:r>
              <a:rPr lang="en-US" sz="2400" dirty="0">
                <a:latin typeface="+mn-lt"/>
              </a:rPr>
              <a:t>LCLUC Science Team Meeting</a:t>
            </a:r>
            <a:br>
              <a:rPr lang="en-US" sz="2400" dirty="0">
                <a:latin typeface="+mn-lt"/>
              </a:rPr>
            </a:br>
            <a:r>
              <a:rPr lang="en-US" sz="2400" dirty="0">
                <a:latin typeface="+mn-lt"/>
              </a:rPr>
              <a:t>Airlie House, Warrenton, VA</a:t>
            </a:r>
          </a:p>
          <a:p>
            <a:pPr marL="68580" algn="ctr">
              <a:lnSpc>
                <a:spcPct val="100000"/>
              </a:lnSpc>
              <a:spcAft>
                <a:spcPts val="450"/>
              </a:spcAft>
            </a:pPr>
            <a:r>
              <a:rPr lang="en-US" sz="2400" dirty="0">
                <a:latin typeface="+mn-lt"/>
              </a:rPr>
              <a:t>May 18-21, 1999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20" name="Picture 12" descr="http://z.about.com/d/gobrazil/1/0/r/0/-/-/skywest.JPG"/>
          <p:cNvPicPr>
            <a:picLocks noChangeAspect="1" noChangeArrowheads="1"/>
          </p:cNvPicPr>
          <p:nvPr/>
        </p:nvPicPr>
        <p:blipFill>
          <a:blip r:embed="rId3" cstate="print"/>
          <a:srcRect b="35844"/>
          <a:stretch>
            <a:fillRect/>
          </a:stretch>
        </p:blipFill>
        <p:spPr bwMode="auto">
          <a:xfrm>
            <a:off x="2133600" y="0"/>
            <a:ext cx="7284720" cy="3505200"/>
          </a:xfrm>
          <a:prstGeom prst="rect">
            <a:avLst/>
          </a:prstGeom>
          <a:noFill/>
        </p:spPr>
      </p:pic>
      <p:pic>
        <p:nvPicPr>
          <p:cNvPr id="196612" name="Picture 4" descr="C:\Documents and Settings\Administrator\My Documents\My Pictures\2003 Malaysia\P0002071.JPG"/>
          <p:cNvPicPr>
            <a:picLocks noChangeAspect="1" noChangeArrowheads="1"/>
          </p:cNvPicPr>
          <p:nvPr/>
        </p:nvPicPr>
        <p:blipFill>
          <a:blip r:embed="rId4" cstate="print"/>
          <a:srcRect/>
          <a:stretch>
            <a:fillRect/>
          </a:stretch>
        </p:blipFill>
        <p:spPr bwMode="auto">
          <a:xfrm>
            <a:off x="0" y="0"/>
            <a:ext cx="2254704" cy="3367024"/>
          </a:xfrm>
          <a:prstGeom prst="rect">
            <a:avLst/>
          </a:prstGeom>
          <a:noFill/>
        </p:spPr>
      </p:pic>
      <p:pic>
        <p:nvPicPr>
          <p:cNvPr id="196617" name="Picture 9" descr="http://www.asia2002.gov.hk/press/pict/large/89.jpg"/>
          <p:cNvPicPr>
            <a:picLocks noChangeAspect="1" noChangeArrowheads="1"/>
          </p:cNvPicPr>
          <p:nvPr/>
        </p:nvPicPr>
        <p:blipFill>
          <a:blip r:embed="rId5" cstate="print"/>
          <a:srcRect/>
          <a:stretch>
            <a:fillRect/>
          </a:stretch>
        </p:blipFill>
        <p:spPr bwMode="auto">
          <a:xfrm>
            <a:off x="4628037" y="3352800"/>
            <a:ext cx="4515963" cy="3581400"/>
          </a:xfrm>
          <a:prstGeom prst="rect">
            <a:avLst/>
          </a:prstGeom>
          <a:noFill/>
        </p:spPr>
      </p:pic>
      <p:pic>
        <p:nvPicPr>
          <p:cNvPr id="196618" name="Picture 10" descr="C:\Documents and Settings\Administrator\My Documents\My Pictures\2009 Raisin\2009.France\IMGP0631.JPG"/>
          <p:cNvPicPr>
            <a:picLocks noChangeAspect="1" noChangeArrowheads="1"/>
          </p:cNvPicPr>
          <p:nvPr/>
        </p:nvPicPr>
        <p:blipFill>
          <a:blip r:embed="rId6" cstate="print"/>
          <a:srcRect t="23333" r="22946"/>
          <a:stretch>
            <a:fillRect/>
          </a:stretch>
        </p:blipFill>
        <p:spPr bwMode="auto">
          <a:xfrm>
            <a:off x="-193040" y="3352800"/>
            <a:ext cx="5298440" cy="35052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p:txBody>
          <a:bodyPr>
            <a:normAutofit/>
          </a:bodyPr>
          <a:lstStyle/>
          <a:p>
            <a:pPr marL="514350" indent="-514350">
              <a:buFont typeface="+mj-lt"/>
              <a:buAutoNum type="arabicPeriod"/>
            </a:pPr>
            <a:r>
              <a:rPr lang="en-US" sz="3200" dirty="0"/>
              <a:t>Income levels and city sizes especially in the </a:t>
            </a:r>
            <a:r>
              <a:rPr lang="en-US" sz="3200" b="1" dirty="0"/>
              <a:t>Global South </a:t>
            </a:r>
            <a:endParaRPr lang="en-US" sz="3200" dirty="0"/>
          </a:p>
          <a:p>
            <a:pPr marL="514350" indent="-514350">
              <a:buFont typeface="+mj-lt"/>
              <a:buAutoNum type="arabicPeriod"/>
            </a:pPr>
            <a:r>
              <a:rPr lang="en-US" sz="3200" dirty="0"/>
              <a:t>Highly </a:t>
            </a:r>
            <a:r>
              <a:rPr lang="en-US" sz="3200" b="1" dirty="0"/>
              <a:t>dynamic</a:t>
            </a:r>
            <a:r>
              <a:rPr lang="en-US" sz="3200" dirty="0"/>
              <a:t> urban change</a:t>
            </a:r>
          </a:p>
          <a:p>
            <a:pPr marL="514350" indent="-514350">
              <a:buFont typeface="+mj-lt"/>
              <a:buAutoNum type="arabicPeriod"/>
            </a:pPr>
            <a:r>
              <a:rPr lang="en-US" sz="3200" b="1" dirty="0"/>
              <a:t>Intra- </a:t>
            </a:r>
            <a:r>
              <a:rPr lang="en-US" sz="3200" dirty="0"/>
              <a:t>and</a:t>
            </a:r>
            <a:r>
              <a:rPr lang="en-US" sz="3200" b="1" dirty="0"/>
              <a:t> inter-urban</a:t>
            </a:r>
            <a:r>
              <a:rPr lang="en-US" sz="3200" dirty="0"/>
              <a:t> variability</a:t>
            </a:r>
          </a:p>
          <a:p>
            <a:pPr marL="514350" indent="-514350">
              <a:buFont typeface="+mj-lt"/>
              <a:buAutoNum type="arabicPeriod"/>
            </a:pPr>
            <a:r>
              <a:rPr lang="en-US" sz="3200" b="1" dirty="0"/>
              <a:t>Volumetric</a:t>
            </a:r>
            <a:r>
              <a:rPr lang="en-US" sz="3200" dirty="0"/>
              <a:t> form</a:t>
            </a:r>
          </a:p>
          <a:p>
            <a:pPr marL="0" indent="0">
              <a:buNone/>
            </a:pPr>
            <a:endParaRPr lang="en-US" sz="3200" dirty="0"/>
          </a:p>
        </p:txBody>
      </p:sp>
      <p:sp>
        <p:nvSpPr>
          <p:cNvPr id="4" name="Title 4">
            <a:extLst>
              <a:ext uri="{FF2B5EF4-FFF2-40B4-BE49-F238E27FC236}">
                <a16:creationId xmlns:a16="http://schemas.microsoft.com/office/drawing/2014/main" id="{65024353-9D74-4198-8CDB-5AEC3E55A8EB}"/>
              </a:ext>
            </a:extLst>
          </p:cNvPr>
          <p:cNvSpPr>
            <a:spLocks noGrp="1"/>
          </p:cNvSpPr>
          <p:nvPr>
            <p:ph type="title"/>
          </p:nvPr>
        </p:nvSpPr>
        <p:spPr>
          <a:xfrm>
            <a:off x="628650" y="365125"/>
            <a:ext cx="7886700" cy="1325563"/>
          </a:xfrm>
        </p:spPr>
        <p:txBody>
          <a:bodyPr/>
          <a:lstStyle/>
          <a:p>
            <a:pPr algn="ctr"/>
            <a:r>
              <a:rPr lang="en-US" b="1" dirty="0"/>
              <a:t>Strategic Directions: </a:t>
            </a:r>
            <a:br>
              <a:rPr lang="en-US" b="1" dirty="0"/>
            </a:br>
            <a:r>
              <a:rPr lang="en-US" b="1" dirty="0"/>
              <a:t>Urban Remote Sensing 2.0</a:t>
            </a:r>
            <a:endParaRPr lang="en-US" dirty="0"/>
          </a:p>
        </p:txBody>
      </p:sp>
    </p:spTree>
    <p:extLst>
      <p:ext uri="{BB962C8B-B14F-4D97-AF65-F5344CB8AC3E}">
        <p14:creationId xmlns:p14="http://schemas.microsoft.com/office/powerpoint/2010/main" val="3267488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710" y="639230"/>
            <a:ext cx="9326880" cy="6099810"/>
          </a:xfrm>
        </p:spPr>
      </p:pic>
    </p:spTree>
    <p:extLst>
      <p:ext uri="{BB962C8B-B14F-4D97-AF65-F5344CB8AC3E}">
        <p14:creationId xmlns:p14="http://schemas.microsoft.com/office/powerpoint/2010/main" val="2480022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 y="643920"/>
            <a:ext cx="9326880" cy="6099810"/>
          </a:xfrm>
        </p:spPr>
      </p:pic>
    </p:spTree>
    <p:extLst>
      <p:ext uri="{BB962C8B-B14F-4D97-AF65-F5344CB8AC3E}">
        <p14:creationId xmlns:p14="http://schemas.microsoft.com/office/powerpoint/2010/main" val="1362000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89848"/>
            <a:ext cx="9071992" cy="1368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51057"/>
          <a:stretch/>
        </p:blipFill>
        <p:spPr>
          <a:xfrm>
            <a:off x="107504" y="1724447"/>
            <a:ext cx="8646329" cy="5112568"/>
          </a:xfrm>
        </p:spPr>
      </p:pic>
      <p:sp>
        <p:nvSpPr>
          <p:cNvPr id="8" name="Isosceles Triangle 20"/>
          <p:cNvSpPr>
            <a:spLocks noChangeArrowheads="1"/>
          </p:cNvSpPr>
          <p:nvPr/>
        </p:nvSpPr>
        <p:spPr bwMode="auto">
          <a:xfrm flipV="1">
            <a:off x="330948" y="1671787"/>
            <a:ext cx="462277" cy="173037"/>
          </a:xfrm>
          <a:prstGeom prst="triangle">
            <a:avLst>
              <a:gd name="adj" fmla="val 50000"/>
            </a:avLst>
          </a:prstGeom>
          <a:solidFill>
            <a:srgbClr val="0086EA">
              <a:alpha val="90000"/>
            </a:srgbClr>
          </a:solidFill>
          <a:ln w="9525">
            <a:noFill/>
            <a:miter lim="800000"/>
            <a:headEnd/>
            <a:tailEnd/>
          </a:ln>
        </p:spPr>
        <p:txBody>
          <a:bodyPr wrap="square">
            <a:spAutoFit/>
          </a:bodyPr>
          <a:lstStyle>
            <a:lvl1pPr eaLnBrk="0" hangingPunct="0">
              <a:spcBef>
                <a:spcPct val="20000"/>
              </a:spcBef>
              <a:buFont typeface="Arial" charset="0"/>
              <a:defRPr sz="3200">
                <a:solidFill>
                  <a:srgbClr val="008000"/>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Clr>
                <a:schemeClr val="accent1"/>
              </a:buClr>
              <a:buSzPct val="120000"/>
            </a:pPr>
            <a:endParaRPr lang="en-GB" altLang="en-US" sz="1800">
              <a:solidFill>
                <a:schemeClr val="tx1"/>
              </a:solidFill>
              <a:cs typeface="Arial" charset="0"/>
            </a:endParaRPr>
          </a:p>
        </p:txBody>
      </p:sp>
      <p:sp>
        <p:nvSpPr>
          <p:cNvPr id="9" name="Text Box 4"/>
          <p:cNvSpPr txBox="1">
            <a:spLocks noChangeArrowheads="1"/>
          </p:cNvSpPr>
          <p:nvPr/>
        </p:nvSpPr>
        <p:spPr bwMode="auto">
          <a:xfrm>
            <a:off x="323528" y="1025456"/>
            <a:ext cx="3934032" cy="646331"/>
          </a:xfrm>
          <a:prstGeom prst="rect">
            <a:avLst/>
          </a:prstGeom>
          <a:solidFill>
            <a:srgbClr val="0086EA">
              <a:alpha val="90000"/>
            </a:srgbClr>
          </a:solidFill>
          <a:ln w="9525">
            <a:noFill/>
            <a:miter lim="800000"/>
            <a:headEnd/>
            <a:tailEnd/>
          </a:ln>
        </p:spPr>
        <p:txBody>
          <a:bodyPr wrap="square">
            <a:spAutoFit/>
          </a:bodyPr>
          <a:lstStyle>
            <a:defPPr>
              <a:defRPr lang="en-US"/>
            </a:defPPr>
            <a:lvl1pPr eaLnBrk="1" hangingPunct="1">
              <a:buClr>
                <a:schemeClr val="accent1"/>
              </a:buClr>
              <a:buSzPct val="120000"/>
              <a:buFont typeface="Arial" charset="0"/>
              <a:defRPr sz="1800">
                <a:latin typeface="Calibri" pitchFamily="34" charset="0"/>
                <a:cs typeface="Arial"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defTabSz="457200" eaLnBrk="0" fontAlgn="base" hangingPunct="0">
              <a:spcBef>
                <a:spcPct val="20000"/>
              </a:spcBef>
              <a:spcAft>
                <a:spcPct val="0"/>
              </a:spcAft>
              <a:buFont typeface="Arial" charset="0"/>
              <a:buChar char="»"/>
              <a:defRPr sz="2000">
                <a:latin typeface="Calibri" pitchFamily="34" charset="0"/>
              </a:defRPr>
            </a:lvl6pPr>
            <a:lvl7pPr marL="2971800" indent="-228600" defTabSz="457200" eaLnBrk="0" fontAlgn="base" hangingPunct="0">
              <a:spcBef>
                <a:spcPct val="20000"/>
              </a:spcBef>
              <a:spcAft>
                <a:spcPct val="0"/>
              </a:spcAft>
              <a:buFont typeface="Arial" charset="0"/>
              <a:buChar char="»"/>
              <a:defRPr sz="2000">
                <a:latin typeface="Calibri" pitchFamily="34" charset="0"/>
              </a:defRPr>
            </a:lvl7pPr>
            <a:lvl8pPr marL="3429000" indent="-228600" defTabSz="457200" eaLnBrk="0" fontAlgn="base" hangingPunct="0">
              <a:spcBef>
                <a:spcPct val="20000"/>
              </a:spcBef>
              <a:spcAft>
                <a:spcPct val="0"/>
              </a:spcAft>
              <a:buFont typeface="Arial" charset="0"/>
              <a:buChar char="»"/>
              <a:defRPr sz="2000">
                <a:latin typeface="Calibri" pitchFamily="34" charset="0"/>
              </a:defRPr>
            </a:lvl8pPr>
            <a:lvl9pPr marL="3886200" indent="-228600" defTabSz="457200" eaLnBrk="0" fontAlgn="base" hangingPunct="0">
              <a:spcBef>
                <a:spcPct val="20000"/>
              </a:spcBef>
              <a:spcAft>
                <a:spcPct val="0"/>
              </a:spcAft>
              <a:buFont typeface="Arial" charset="0"/>
              <a:buChar char="»"/>
              <a:defRPr sz="2000">
                <a:latin typeface="Calibri" pitchFamily="34" charset="0"/>
              </a:defRPr>
            </a:lvl9pPr>
          </a:lstStyle>
          <a:p>
            <a:r>
              <a:rPr lang="en-GB" altLang="en-US" dirty="0">
                <a:solidFill>
                  <a:schemeClr val="bg1"/>
                </a:solidFill>
              </a:rPr>
              <a:t>Total CO</a:t>
            </a:r>
            <a:r>
              <a:rPr lang="en-GB" altLang="en-US" baseline="-25000" dirty="0">
                <a:solidFill>
                  <a:schemeClr val="bg1"/>
                </a:solidFill>
              </a:rPr>
              <a:t>2</a:t>
            </a:r>
            <a:r>
              <a:rPr lang="en-GB" altLang="en-US" dirty="0">
                <a:solidFill>
                  <a:schemeClr val="bg1"/>
                </a:solidFill>
              </a:rPr>
              <a:t> emissions (per capita) needed to build up today’s infrastructure</a:t>
            </a:r>
          </a:p>
        </p:txBody>
      </p:sp>
      <p:sp>
        <p:nvSpPr>
          <p:cNvPr id="10" name="Title 1"/>
          <p:cNvSpPr txBox="1">
            <a:spLocks/>
          </p:cNvSpPr>
          <p:nvPr/>
        </p:nvSpPr>
        <p:spPr>
          <a:xfrm>
            <a:off x="-163784" y="161360"/>
            <a:ext cx="9777386" cy="864096"/>
          </a:xfrm>
          <a:prstGeom prst="rect">
            <a:avLst/>
          </a:prstGeom>
        </p:spPr>
        <p:txBody>
          <a:bodyPr vert="horz" lIns="0" tIns="36000" rIns="0" bIns="36000" rtlCol="0" anchor="t">
            <a:noAutofit/>
          </a:bodyPr>
          <a:lstStyle/>
          <a:p>
            <a:pPr lvl="0" algn="ctr" fontAlgn="auto">
              <a:spcAft>
                <a:spcPts val="0"/>
              </a:spcAft>
              <a:defRPr/>
            </a:pPr>
            <a:r>
              <a:rPr lang="en-GB" sz="4000" b="1" dirty="0">
                <a:latin typeface="Calibri" panose="020F0502020204030204" pitchFamily="34" charset="0"/>
                <a:ea typeface="+mj-ea"/>
                <a:cs typeface="Calibri" panose="020F0502020204030204" pitchFamily="34" charset="0"/>
              </a:rPr>
              <a:t>Why is urban volumetric change? </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59556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89848"/>
            <a:ext cx="9071992" cy="1368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51057"/>
          <a:stretch/>
        </p:blipFill>
        <p:spPr>
          <a:xfrm>
            <a:off x="107504" y="1724447"/>
            <a:ext cx="8646329" cy="5112568"/>
          </a:xfrm>
        </p:spPr>
      </p:pic>
      <p:sp>
        <p:nvSpPr>
          <p:cNvPr id="18" name="Freeform 17"/>
          <p:cNvSpPr/>
          <p:nvPr/>
        </p:nvSpPr>
        <p:spPr>
          <a:xfrm>
            <a:off x="1552575" y="3295650"/>
            <a:ext cx="7153275" cy="3076575"/>
          </a:xfrm>
          <a:custGeom>
            <a:avLst/>
            <a:gdLst>
              <a:gd name="connsiteX0" fmla="*/ 0 w 7153275"/>
              <a:gd name="connsiteY0" fmla="*/ 0 h 3076575"/>
              <a:gd name="connsiteX1" fmla="*/ 561975 w 7153275"/>
              <a:gd name="connsiteY1" fmla="*/ 1857375 h 3076575"/>
              <a:gd name="connsiteX2" fmla="*/ 1524000 w 7153275"/>
              <a:gd name="connsiteY2" fmla="*/ 1857375 h 3076575"/>
              <a:gd name="connsiteX3" fmla="*/ 2705100 w 7153275"/>
              <a:gd name="connsiteY3" fmla="*/ 2809875 h 3076575"/>
              <a:gd name="connsiteX4" fmla="*/ 3838575 w 7153275"/>
              <a:gd name="connsiteY4" fmla="*/ 2809875 h 3076575"/>
              <a:gd name="connsiteX5" fmla="*/ 4943475 w 7153275"/>
              <a:gd name="connsiteY5" fmla="*/ 3076575 h 3076575"/>
              <a:gd name="connsiteX6" fmla="*/ 7153275 w 7153275"/>
              <a:gd name="connsiteY6" fmla="*/ 3057525 h 3076575"/>
              <a:gd name="connsiteX7" fmla="*/ 7134225 w 7153275"/>
              <a:gd name="connsiteY7" fmla="*/ 28575 h 3076575"/>
              <a:gd name="connsiteX8" fmla="*/ 0 w 7153275"/>
              <a:gd name="connsiteY8" fmla="*/ 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3275" h="3076575">
                <a:moveTo>
                  <a:pt x="0" y="0"/>
                </a:moveTo>
                <a:lnTo>
                  <a:pt x="561975" y="1857375"/>
                </a:lnTo>
                <a:lnTo>
                  <a:pt x="1524000" y="1857375"/>
                </a:lnTo>
                <a:lnTo>
                  <a:pt x="2705100" y="2809875"/>
                </a:lnTo>
                <a:lnTo>
                  <a:pt x="3838575" y="2809875"/>
                </a:lnTo>
                <a:lnTo>
                  <a:pt x="4943475" y="3076575"/>
                </a:lnTo>
                <a:lnTo>
                  <a:pt x="7153275" y="3057525"/>
                </a:lnTo>
                <a:lnTo>
                  <a:pt x="7134225" y="28575"/>
                </a:lnTo>
                <a:lnTo>
                  <a:pt x="0" y="0"/>
                </a:lnTo>
                <a:close/>
              </a:path>
            </a:pathLst>
          </a:custGeom>
          <a:solidFill>
            <a:srgbClr val="43CEFF">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20"/>
          <p:cNvSpPr>
            <a:spLocks noChangeArrowheads="1"/>
          </p:cNvSpPr>
          <p:nvPr/>
        </p:nvSpPr>
        <p:spPr bwMode="auto">
          <a:xfrm flipV="1">
            <a:off x="2365629" y="3039939"/>
            <a:ext cx="462277" cy="173037"/>
          </a:xfrm>
          <a:prstGeom prst="triangle">
            <a:avLst>
              <a:gd name="adj" fmla="val 50000"/>
            </a:avLst>
          </a:prstGeom>
          <a:solidFill>
            <a:srgbClr val="0086EA">
              <a:alpha val="90000"/>
            </a:srgbClr>
          </a:solidFill>
          <a:ln w="9525">
            <a:noFill/>
            <a:miter lim="800000"/>
            <a:headEnd/>
            <a:tailEnd/>
          </a:ln>
        </p:spPr>
        <p:txBody>
          <a:bodyPr wrap="square">
            <a:spAutoFit/>
          </a:bodyPr>
          <a:lstStyle>
            <a:lvl1pPr eaLnBrk="0" hangingPunct="0">
              <a:spcBef>
                <a:spcPct val="20000"/>
              </a:spcBef>
              <a:buFont typeface="Arial" charset="0"/>
              <a:defRPr sz="3200">
                <a:solidFill>
                  <a:srgbClr val="008000"/>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Clr>
                <a:schemeClr val="accent1"/>
              </a:buClr>
              <a:buSzPct val="120000"/>
            </a:pPr>
            <a:endParaRPr lang="en-GB" altLang="en-US" sz="1800">
              <a:solidFill>
                <a:schemeClr val="tx1"/>
              </a:solidFill>
              <a:cs typeface="Arial" charset="0"/>
            </a:endParaRPr>
          </a:p>
        </p:txBody>
      </p:sp>
      <p:sp>
        <p:nvSpPr>
          <p:cNvPr id="20" name="Text Box 4"/>
          <p:cNvSpPr txBox="1">
            <a:spLocks noChangeArrowheads="1"/>
          </p:cNvSpPr>
          <p:nvPr/>
        </p:nvSpPr>
        <p:spPr bwMode="auto">
          <a:xfrm>
            <a:off x="2366160" y="2116609"/>
            <a:ext cx="4078048" cy="923330"/>
          </a:xfrm>
          <a:prstGeom prst="rect">
            <a:avLst/>
          </a:prstGeom>
          <a:solidFill>
            <a:srgbClr val="0086EA">
              <a:alpha val="90000"/>
            </a:srgbClr>
          </a:solidFill>
          <a:ln w="9525">
            <a:noFill/>
            <a:miter lim="800000"/>
            <a:headEnd/>
            <a:tailEnd/>
          </a:ln>
        </p:spPr>
        <p:txBody>
          <a:bodyPr wrap="square">
            <a:spAutoFit/>
          </a:bodyPr>
          <a:lstStyle>
            <a:defPPr>
              <a:defRPr lang="en-US"/>
            </a:defPPr>
            <a:lvl1pPr eaLnBrk="1" hangingPunct="1">
              <a:buClr>
                <a:schemeClr val="accent1"/>
              </a:buClr>
              <a:buSzPct val="120000"/>
              <a:buFont typeface="Arial" charset="0"/>
              <a:defRPr sz="1800">
                <a:latin typeface="Calibri" pitchFamily="34" charset="0"/>
                <a:cs typeface="Arial"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defTabSz="457200" eaLnBrk="0" fontAlgn="base" hangingPunct="0">
              <a:spcBef>
                <a:spcPct val="20000"/>
              </a:spcBef>
              <a:spcAft>
                <a:spcPct val="0"/>
              </a:spcAft>
              <a:buFont typeface="Arial" charset="0"/>
              <a:buChar char="»"/>
              <a:defRPr sz="2000">
                <a:latin typeface="Calibri" pitchFamily="34" charset="0"/>
              </a:defRPr>
            </a:lvl6pPr>
            <a:lvl7pPr marL="2971800" indent="-228600" defTabSz="457200" eaLnBrk="0" fontAlgn="base" hangingPunct="0">
              <a:spcBef>
                <a:spcPct val="20000"/>
              </a:spcBef>
              <a:spcAft>
                <a:spcPct val="0"/>
              </a:spcAft>
              <a:buFont typeface="Arial" charset="0"/>
              <a:buChar char="»"/>
              <a:defRPr sz="2000">
                <a:latin typeface="Calibri" pitchFamily="34" charset="0"/>
              </a:defRPr>
            </a:lvl7pPr>
            <a:lvl8pPr marL="3429000" indent="-228600" defTabSz="457200" eaLnBrk="0" fontAlgn="base" hangingPunct="0">
              <a:spcBef>
                <a:spcPct val="20000"/>
              </a:spcBef>
              <a:spcAft>
                <a:spcPct val="0"/>
              </a:spcAft>
              <a:buFont typeface="Arial" charset="0"/>
              <a:buChar char="»"/>
              <a:defRPr sz="2000">
                <a:latin typeface="Calibri" pitchFamily="34" charset="0"/>
              </a:defRPr>
            </a:lvl8pPr>
            <a:lvl9pPr marL="3886200" indent="-228600" defTabSz="457200" eaLnBrk="0" fontAlgn="base" hangingPunct="0">
              <a:spcBef>
                <a:spcPct val="20000"/>
              </a:spcBef>
              <a:spcAft>
                <a:spcPct val="0"/>
              </a:spcAft>
              <a:buFont typeface="Arial" charset="0"/>
              <a:buChar char="»"/>
              <a:defRPr sz="2000">
                <a:latin typeface="Calibri" pitchFamily="34" charset="0"/>
              </a:defRPr>
            </a:lvl9pPr>
          </a:lstStyle>
          <a:p>
            <a:r>
              <a:rPr lang="en-GB" altLang="en-US" dirty="0">
                <a:solidFill>
                  <a:schemeClr val="bg1"/>
                </a:solidFill>
              </a:rPr>
              <a:t>Future CO</a:t>
            </a:r>
            <a:r>
              <a:rPr lang="en-GB" altLang="en-US" baseline="-25000" dirty="0">
                <a:solidFill>
                  <a:schemeClr val="bg1"/>
                </a:solidFill>
              </a:rPr>
              <a:t>2</a:t>
            </a:r>
            <a:r>
              <a:rPr lang="en-GB" altLang="en-US" dirty="0">
                <a:solidFill>
                  <a:schemeClr val="bg1"/>
                </a:solidFill>
              </a:rPr>
              <a:t> emissions if developing countries catch up to average developed country level.</a:t>
            </a:r>
          </a:p>
        </p:txBody>
      </p:sp>
      <p:sp>
        <p:nvSpPr>
          <p:cNvPr id="8" name="Title 1"/>
          <p:cNvSpPr txBox="1">
            <a:spLocks/>
          </p:cNvSpPr>
          <p:nvPr/>
        </p:nvSpPr>
        <p:spPr>
          <a:xfrm>
            <a:off x="310988" y="188640"/>
            <a:ext cx="8021980" cy="864096"/>
          </a:xfrm>
          <a:prstGeom prst="rect">
            <a:avLst/>
          </a:prstGeom>
        </p:spPr>
        <p:txBody>
          <a:bodyPr vert="horz" lIns="0" tIns="36000" rIns="0" bIns="36000" rtlCol="0" anchor="t">
            <a:noAutofit/>
          </a:bodyPr>
          <a:lstStyle/>
          <a:p>
            <a:pPr lvl="0" fontAlgn="auto">
              <a:spcAft>
                <a:spcPts val="0"/>
              </a:spcAft>
              <a:defRPr/>
            </a:pPr>
            <a:endParaRPr kumimoji="0" lang="en-US" sz="2800" b="1" i="0" u="none" strike="noStrike" kern="1200" cap="none" spc="0" normalizeH="0" baseline="0" noProof="0" dirty="0">
              <a:ln>
                <a:noFill/>
              </a:ln>
              <a:solidFill>
                <a:schemeClr val="tx1"/>
              </a:solidFill>
              <a:effectLst/>
              <a:uLnTx/>
              <a:uFillTx/>
              <a:ea typeface="+mj-ea"/>
              <a:cs typeface="Calibri" panose="020F0502020204030204" pitchFamily="34" charset="0"/>
            </a:endParaRPr>
          </a:p>
        </p:txBody>
      </p:sp>
      <p:sp>
        <p:nvSpPr>
          <p:cNvPr id="9" name="Title 1">
            <a:extLst>
              <a:ext uri="{FF2B5EF4-FFF2-40B4-BE49-F238E27FC236}">
                <a16:creationId xmlns:a16="http://schemas.microsoft.com/office/drawing/2014/main" id="{34F660BC-EBD8-4792-80D3-C19A233B5EF6}"/>
              </a:ext>
            </a:extLst>
          </p:cNvPr>
          <p:cNvSpPr txBox="1">
            <a:spLocks/>
          </p:cNvSpPr>
          <p:nvPr/>
        </p:nvSpPr>
        <p:spPr>
          <a:xfrm>
            <a:off x="394194" y="188640"/>
            <a:ext cx="8021980" cy="864096"/>
          </a:xfrm>
          <a:prstGeom prst="rect">
            <a:avLst/>
          </a:prstGeom>
        </p:spPr>
        <p:txBody>
          <a:bodyPr vert="horz" lIns="0" tIns="36000" rIns="0" bIns="36000" rtlCol="0" anchor="t">
            <a:noAutofit/>
          </a:bodyPr>
          <a:lstStyle/>
          <a:p>
            <a:pPr lvl="0" algn="ctr" fontAlgn="auto">
              <a:spcAft>
                <a:spcPts val="0"/>
              </a:spcAft>
              <a:defRPr/>
            </a:pPr>
            <a:r>
              <a:rPr lang="en-GB" sz="4000" b="1" dirty="0">
                <a:latin typeface="Calibri" panose="020F0502020204030204" pitchFamily="34" charset="0"/>
                <a:ea typeface="+mj-ea"/>
                <a:cs typeface="Calibri" panose="020F0502020204030204" pitchFamily="34" charset="0"/>
              </a:rPr>
              <a:t>Building future urban infrastructure </a:t>
            </a:r>
            <a:br>
              <a:rPr lang="en-GB" sz="4000" b="1" dirty="0">
                <a:latin typeface="Calibri" panose="020F0502020204030204" pitchFamily="34" charset="0"/>
                <a:ea typeface="+mj-ea"/>
                <a:cs typeface="Calibri" panose="020F0502020204030204" pitchFamily="34" charset="0"/>
              </a:rPr>
            </a:br>
            <a:r>
              <a:rPr lang="en-GB" sz="4000" b="1" dirty="0">
                <a:latin typeface="Calibri" panose="020F0502020204030204" pitchFamily="34" charset="0"/>
                <a:ea typeface="+mj-ea"/>
                <a:cs typeface="Calibri" panose="020F0502020204030204" pitchFamily="34" charset="0"/>
              </a:rPr>
              <a:t>may exceed remaining carbon budget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80368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120993"/>
            <a:ext cx="9666481" cy="1325563"/>
          </a:xfrm>
        </p:spPr>
        <p:txBody>
          <a:bodyPr>
            <a:noAutofit/>
          </a:bodyPr>
          <a:lstStyle/>
          <a:p>
            <a:r>
              <a:rPr lang="en-US" sz="4000" b="1" dirty="0"/>
              <a:t>Urban volume proxies economic activities </a:t>
            </a:r>
            <a:endParaRPr lang="en-US" sz="4000" b="1" dirty="0">
              <a:solidFill>
                <a:schemeClr val="tx1"/>
              </a:solidFill>
              <a:latin typeface="+mn-lt"/>
            </a:endParaRPr>
          </a:p>
        </p:txBody>
      </p:sp>
      <p:pic>
        <p:nvPicPr>
          <p:cNvPr id="1026" name="Picture 2" descr="Image result for job densit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6523"/>
            <a:ext cx="9361681" cy="668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77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E87DD8-D099-4495-B663-D82708761822}"/>
              </a:ext>
            </a:extLst>
          </p:cNvPr>
          <p:cNvSpPr txBox="1"/>
          <p:nvPr/>
        </p:nvSpPr>
        <p:spPr>
          <a:xfrm>
            <a:off x="6544825" y="6259194"/>
            <a:ext cx="2413033" cy="369332"/>
          </a:xfrm>
          <a:prstGeom prst="rect">
            <a:avLst/>
          </a:prstGeom>
          <a:noFill/>
        </p:spPr>
        <p:txBody>
          <a:bodyPr wrap="none" rtlCol="0">
            <a:spAutoFit/>
          </a:bodyPr>
          <a:lstStyle/>
          <a:p>
            <a:r>
              <a:rPr lang="en-US" dirty="0"/>
              <a:t>Mahtta et al., 2020. </a:t>
            </a:r>
            <a:r>
              <a:rPr lang="en-US" i="1" dirty="0"/>
              <a:t>ERL</a:t>
            </a:r>
            <a:endParaRPr lang="en-US" dirty="0"/>
          </a:p>
        </p:txBody>
      </p:sp>
      <p:pic>
        <p:nvPicPr>
          <p:cNvPr id="7" name="Picture 6">
            <a:extLst>
              <a:ext uri="{FF2B5EF4-FFF2-40B4-BE49-F238E27FC236}">
                <a16:creationId xmlns:a16="http://schemas.microsoft.com/office/drawing/2014/main" id="{6FF9D62C-EF10-4399-BF40-6619FEB2D025}"/>
              </a:ext>
            </a:extLst>
          </p:cNvPr>
          <p:cNvPicPr>
            <a:picLocks noChangeAspect="1"/>
          </p:cNvPicPr>
          <p:nvPr/>
        </p:nvPicPr>
        <p:blipFill rotWithShape="1">
          <a:blip r:embed="rId2"/>
          <a:srcRect l="29931" t="26296" r="19652" b="28209"/>
          <a:stretch/>
        </p:blipFill>
        <p:spPr>
          <a:xfrm>
            <a:off x="534036" y="1936776"/>
            <a:ext cx="8256272" cy="4190755"/>
          </a:xfrm>
          <a:prstGeom prst="rect">
            <a:avLst/>
          </a:prstGeom>
        </p:spPr>
      </p:pic>
      <p:sp>
        <p:nvSpPr>
          <p:cNvPr id="8" name="Title 1">
            <a:extLst>
              <a:ext uri="{FF2B5EF4-FFF2-40B4-BE49-F238E27FC236}">
                <a16:creationId xmlns:a16="http://schemas.microsoft.com/office/drawing/2014/main" id="{794ABC60-024D-4B64-B898-A95FC769994D}"/>
              </a:ext>
            </a:extLst>
          </p:cNvPr>
          <p:cNvSpPr txBox="1">
            <a:spLocks/>
          </p:cNvSpPr>
          <p:nvPr/>
        </p:nvSpPr>
        <p:spPr>
          <a:xfrm>
            <a:off x="628650" y="29488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4000" b="1" dirty="0"/>
              <a:t>Urban volumetric </a:t>
            </a:r>
            <a:r>
              <a:rPr lang="en-US" sz="4000" b="1" i="1" dirty="0"/>
              <a:t>change</a:t>
            </a:r>
            <a:r>
              <a:rPr lang="en-US" sz="4000" b="1" dirty="0"/>
              <a:t> </a:t>
            </a:r>
          </a:p>
        </p:txBody>
      </p:sp>
    </p:spTree>
    <p:extLst>
      <p:ext uri="{BB962C8B-B14F-4D97-AF65-F5344CB8AC3E}">
        <p14:creationId xmlns:p14="http://schemas.microsoft.com/office/powerpoint/2010/main" val="11064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96D65-077A-4614-ACEF-6CBB3F8FACCF}"/>
              </a:ext>
            </a:extLst>
          </p:cNvPr>
          <p:cNvSpPr>
            <a:spLocks noGrp="1"/>
          </p:cNvSpPr>
          <p:nvPr>
            <p:ph idx="1"/>
          </p:nvPr>
        </p:nvSpPr>
        <p:spPr>
          <a:xfrm>
            <a:off x="628649" y="1825625"/>
            <a:ext cx="8436973" cy="4351338"/>
          </a:xfrm>
        </p:spPr>
        <p:txBody>
          <a:bodyPr>
            <a:normAutofit/>
          </a:bodyPr>
          <a:lstStyle/>
          <a:p>
            <a:pPr marL="514350" indent="-514350">
              <a:buFont typeface="+mj-lt"/>
              <a:buAutoNum type="arabicPeriod"/>
            </a:pPr>
            <a:r>
              <a:rPr lang="en-US" sz="3600" dirty="0"/>
              <a:t>Income levels and city sizes especially in the </a:t>
            </a:r>
            <a:r>
              <a:rPr lang="en-US" sz="3600" b="1" dirty="0"/>
              <a:t>Global South</a:t>
            </a:r>
          </a:p>
          <a:p>
            <a:pPr marL="514350" indent="-514350">
              <a:buFont typeface="+mj-lt"/>
              <a:buAutoNum type="arabicPeriod"/>
            </a:pPr>
            <a:r>
              <a:rPr lang="en-US" sz="3600" dirty="0"/>
              <a:t>Highly</a:t>
            </a:r>
            <a:r>
              <a:rPr lang="en-US" sz="3600" b="1" dirty="0"/>
              <a:t> dynamic </a:t>
            </a:r>
            <a:r>
              <a:rPr lang="en-US" sz="3600" dirty="0"/>
              <a:t>urban change</a:t>
            </a:r>
            <a:endParaRPr lang="en-US" sz="3600" b="1" dirty="0"/>
          </a:p>
          <a:p>
            <a:pPr marL="514350" indent="-514350">
              <a:buFont typeface="+mj-lt"/>
              <a:buAutoNum type="arabicPeriod"/>
            </a:pPr>
            <a:r>
              <a:rPr lang="en-US" sz="3600" b="1" dirty="0"/>
              <a:t>Intra- </a:t>
            </a:r>
            <a:r>
              <a:rPr lang="en-US" sz="3600" dirty="0"/>
              <a:t>and</a:t>
            </a:r>
            <a:r>
              <a:rPr lang="en-US" sz="3600" b="1" dirty="0"/>
              <a:t> inter-urban</a:t>
            </a:r>
            <a:r>
              <a:rPr lang="en-US" sz="3600" dirty="0"/>
              <a:t> variability</a:t>
            </a:r>
          </a:p>
          <a:p>
            <a:pPr marL="514350" indent="-514350">
              <a:buFont typeface="+mj-lt"/>
              <a:buAutoNum type="arabicPeriod"/>
            </a:pPr>
            <a:r>
              <a:rPr lang="en-US" sz="3600" b="1" dirty="0"/>
              <a:t>Volumetric</a:t>
            </a:r>
            <a:r>
              <a:rPr lang="en-US" sz="3600" dirty="0"/>
              <a:t> form</a:t>
            </a:r>
          </a:p>
          <a:p>
            <a:pPr marL="514350" indent="-514350">
              <a:buFont typeface="+mj-lt"/>
              <a:buAutoNum type="arabicPeriod"/>
            </a:pPr>
            <a:r>
              <a:rPr lang="en-US" sz="3600" dirty="0"/>
              <a:t>Building urban science to inform </a:t>
            </a:r>
            <a:r>
              <a:rPr lang="en-US" sz="3600" b="1" dirty="0"/>
              <a:t>policy</a:t>
            </a:r>
          </a:p>
          <a:p>
            <a:endParaRPr lang="en-US" sz="3600" dirty="0"/>
          </a:p>
          <a:p>
            <a:pPr marL="0" indent="0">
              <a:buNone/>
            </a:pPr>
            <a:endParaRPr lang="en-US" sz="3600" dirty="0"/>
          </a:p>
        </p:txBody>
      </p:sp>
      <p:sp>
        <p:nvSpPr>
          <p:cNvPr id="4" name="Title 4">
            <a:extLst>
              <a:ext uri="{FF2B5EF4-FFF2-40B4-BE49-F238E27FC236}">
                <a16:creationId xmlns:a16="http://schemas.microsoft.com/office/drawing/2014/main" id="{24468D4B-E059-417D-81C2-16C369BA8E20}"/>
              </a:ext>
            </a:extLst>
          </p:cNvPr>
          <p:cNvSpPr>
            <a:spLocks noGrp="1"/>
          </p:cNvSpPr>
          <p:nvPr>
            <p:ph type="title"/>
          </p:nvPr>
        </p:nvSpPr>
        <p:spPr>
          <a:xfrm>
            <a:off x="628650" y="365125"/>
            <a:ext cx="7886700" cy="1325563"/>
          </a:xfrm>
        </p:spPr>
        <p:txBody>
          <a:bodyPr/>
          <a:lstStyle/>
          <a:p>
            <a:pPr algn="ctr"/>
            <a:r>
              <a:rPr lang="en-US" b="1" dirty="0"/>
              <a:t>Strategic Directions: </a:t>
            </a:r>
            <a:br>
              <a:rPr lang="en-US" b="1" dirty="0"/>
            </a:br>
            <a:r>
              <a:rPr lang="en-US" b="1" dirty="0"/>
              <a:t>Urban Remote Sensing 2.0</a:t>
            </a:r>
            <a:endParaRPr lang="en-US" dirty="0"/>
          </a:p>
        </p:txBody>
      </p:sp>
    </p:spTree>
    <p:extLst>
      <p:ext uri="{BB962C8B-B14F-4D97-AF65-F5344CB8AC3E}">
        <p14:creationId xmlns:p14="http://schemas.microsoft.com/office/powerpoint/2010/main" val="405592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9D6-5C9B-4686-B2D6-FE741ACAF6FE}"/>
              </a:ext>
            </a:extLst>
          </p:cNvPr>
          <p:cNvSpPr>
            <a:spLocks noGrp="1"/>
          </p:cNvSpPr>
          <p:nvPr>
            <p:ph type="title"/>
          </p:nvPr>
        </p:nvSpPr>
        <p:spPr>
          <a:xfrm>
            <a:off x="628650" y="2574926"/>
            <a:ext cx="7886700" cy="1325563"/>
          </a:xfrm>
        </p:spPr>
        <p:txBody>
          <a:bodyPr>
            <a:normAutofit/>
          </a:bodyPr>
          <a:lstStyle/>
          <a:p>
            <a:pPr algn="ctr"/>
            <a:r>
              <a:rPr lang="en-US" b="1" dirty="0"/>
              <a:t>Two opportunities</a:t>
            </a:r>
            <a:br>
              <a:rPr lang="en-US" b="1" dirty="0"/>
            </a:br>
            <a:r>
              <a:rPr lang="en-US" b="1" dirty="0"/>
              <a:t>for urban LCLUC</a:t>
            </a:r>
          </a:p>
        </p:txBody>
      </p:sp>
    </p:spTree>
    <p:extLst>
      <p:ext uri="{BB962C8B-B14F-4D97-AF65-F5344CB8AC3E}">
        <p14:creationId xmlns:p14="http://schemas.microsoft.com/office/powerpoint/2010/main" val="309371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4486-AB53-4464-BAB4-C7AE6A6576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E900F6-14CB-490E-91D3-6D014A174BDC}"/>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FCAFF652-7084-4069-B636-647321B84A2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CD7F958-F922-4B00-A2F4-ED2548281E4E}"/>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83884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EE49-8F19-4398-96FA-FD4AA0A4E0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9035CC-3104-4645-BA49-AE6CA24D16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14C050-9F37-45FC-BD0A-0FCFAAA98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94" r="5443"/>
          <a:stretch/>
        </p:blipFill>
        <p:spPr bwMode="auto">
          <a:xfrm>
            <a:off x="4940952" y="762361"/>
            <a:ext cx="4203048" cy="5560062"/>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Content Placeholder 3">
            <a:extLst>
              <a:ext uri="{FF2B5EF4-FFF2-40B4-BE49-F238E27FC236}">
                <a16:creationId xmlns:a16="http://schemas.microsoft.com/office/drawing/2014/main" id="{60BE9F0A-3A10-4891-91A3-74252E4C2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339"/>
            <a:ext cx="4882257" cy="6607321"/>
          </a:xfrm>
          <a:prstGeom prst="rect">
            <a:avLst/>
          </a:prstGeom>
        </p:spPr>
      </p:pic>
    </p:spTree>
    <p:extLst>
      <p:ext uri="{BB962C8B-B14F-4D97-AF65-F5344CB8AC3E}">
        <p14:creationId xmlns:p14="http://schemas.microsoft.com/office/powerpoint/2010/main" val="3723129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708" y="821722"/>
            <a:ext cx="10439400" cy="6036278"/>
          </a:xfrm>
          <a:prstGeom prst="rect">
            <a:avLst/>
          </a:prstGeom>
        </p:spPr>
      </p:pic>
      <p:sp>
        <p:nvSpPr>
          <p:cNvPr id="12" name="Title 1">
            <a:extLst>
              <a:ext uri="{FF2B5EF4-FFF2-40B4-BE49-F238E27FC236}">
                <a16:creationId xmlns:a16="http://schemas.microsoft.com/office/drawing/2014/main" id="{A3FB5CED-F8ED-40E2-98C3-30433353646B}"/>
              </a:ext>
            </a:extLst>
          </p:cNvPr>
          <p:cNvSpPr txBox="1">
            <a:spLocks/>
          </p:cNvSpPr>
          <p:nvPr/>
        </p:nvSpPr>
        <p:spPr>
          <a:xfrm>
            <a:off x="287383" y="-110225"/>
            <a:ext cx="8973417" cy="1097360"/>
          </a:xfrm>
          <a:prstGeom prst="rect">
            <a:avLst/>
          </a:prstGeom>
        </p:spPr>
        <p:txBody>
          <a:bodyPr lIns="0" tIns="0" rIns="0" bIns="82800" anchor="ctr"/>
          <a:lstStyle>
            <a:lvl1pPr algn="l" defTabSz="914400" rtl="0" eaLnBrk="1" latinLnBrk="0" hangingPunct="1">
              <a:lnSpc>
                <a:spcPct val="90000"/>
              </a:lnSpc>
              <a:spcBef>
                <a:spcPct val="0"/>
              </a:spcBef>
              <a:buNone/>
              <a:defRPr sz="2400" b="1" kern="1200" baseline="0">
                <a:solidFill>
                  <a:schemeClr val="bg1"/>
                </a:solidFill>
                <a:latin typeface="Calibri"/>
                <a:ea typeface="+mj-ea"/>
                <a:cs typeface="+mj-cs"/>
              </a:defRPr>
            </a:lvl1pPr>
          </a:lstStyle>
          <a:p>
            <a:r>
              <a:rPr lang="en-US" sz="3200" dirty="0">
                <a:solidFill>
                  <a:schemeClr val="tx1"/>
                </a:solidFill>
              </a:rPr>
              <a:t>IPCC 5</a:t>
            </a:r>
            <a:r>
              <a:rPr lang="en-US" sz="3200" baseline="30000" dirty="0">
                <a:solidFill>
                  <a:schemeClr val="tx1"/>
                </a:solidFill>
              </a:rPr>
              <a:t>th</a:t>
            </a:r>
            <a:r>
              <a:rPr lang="en-US" sz="3200" dirty="0">
                <a:solidFill>
                  <a:schemeClr val="tx1"/>
                </a:solidFill>
              </a:rPr>
              <a:t> Assessment Report Approval Plenary (2014)</a:t>
            </a:r>
          </a:p>
        </p:txBody>
      </p:sp>
    </p:spTree>
    <p:extLst>
      <p:ext uri="{BB962C8B-B14F-4D97-AF65-F5344CB8AC3E}">
        <p14:creationId xmlns:p14="http://schemas.microsoft.com/office/powerpoint/2010/main" val="2527127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0281"/>
            <a:ext cx="9144000" cy="6829779"/>
          </a:xfrm>
          <a:prstGeom prst="rect">
            <a:avLst/>
          </a:prstGeom>
        </p:spPr>
      </p:pic>
      <p:sp>
        <p:nvSpPr>
          <p:cNvPr id="4" name="Title 3">
            <a:extLst>
              <a:ext uri="{FF2B5EF4-FFF2-40B4-BE49-F238E27FC236}">
                <a16:creationId xmlns:a16="http://schemas.microsoft.com/office/drawing/2014/main" id="{6DE9E581-E905-4970-9787-891FFFDCF915}"/>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CBAD776F-9ADF-45EC-B899-9A9C762538C7}"/>
              </a:ext>
            </a:extLst>
          </p:cNvPr>
          <p:cNvSpPr txBox="1">
            <a:spLocks/>
          </p:cNvSpPr>
          <p:nvPr/>
        </p:nvSpPr>
        <p:spPr>
          <a:xfrm>
            <a:off x="287383" y="-110225"/>
            <a:ext cx="8973417" cy="1097360"/>
          </a:xfrm>
          <a:prstGeom prst="rect">
            <a:avLst/>
          </a:prstGeom>
        </p:spPr>
        <p:txBody>
          <a:bodyPr lIns="0" tIns="0" rIns="0" bIns="82800" anchor="ctr"/>
          <a:lstStyle>
            <a:lvl1pPr algn="l" defTabSz="914400" rtl="0" eaLnBrk="1" latinLnBrk="0" hangingPunct="1">
              <a:lnSpc>
                <a:spcPct val="90000"/>
              </a:lnSpc>
              <a:spcBef>
                <a:spcPct val="0"/>
              </a:spcBef>
              <a:buNone/>
              <a:defRPr sz="2400" b="1" kern="1200" baseline="0">
                <a:solidFill>
                  <a:schemeClr val="bg1"/>
                </a:solidFill>
                <a:latin typeface="Calibri"/>
                <a:ea typeface="+mj-ea"/>
                <a:cs typeface="+mj-cs"/>
              </a:defRPr>
            </a:lvl1pPr>
          </a:lstStyle>
          <a:p>
            <a:r>
              <a:rPr lang="en-US" sz="3200" dirty="0">
                <a:solidFill>
                  <a:schemeClr val="tx1"/>
                </a:solidFill>
              </a:rPr>
              <a:t>IPCC 5</a:t>
            </a:r>
            <a:r>
              <a:rPr lang="en-US" sz="3200" baseline="30000" dirty="0">
                <a:solidFill>
                  <a:schemeClr val="tx1"/>
                </a:solidFill>
              </a:rPr>
              <a:t>th</a:t>
            </a:r>
            <a:r>
              <a:rPr lang="en-US" sz="3200" dirty="0">
                <a:solidFill>
                  <a:schemeClr val="tx1"/>
                </a:solidFill>
              </a:rPr>
              <a:t> Assessment Report Approval Plenary (2014)</a:t>
            </a:r>
          </a:p>
        </p:txBody>
      </p:sp>
    </p:spTree>
    <p:extLst>
      <p:ext uri="{BB962C8B-B14F-4D97-AF65-F5344CB8AC3E}">
        <p14:creationId xmlns:p14="http://schemas.microsoft.com/office/powerpoint/2010/main" val="1390542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b.iisd.org/climate/ipcc39/images/8april/DSC_1756_flag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410"/>
          <a:stretch/>
        </p:blipFill>
        <p:spPr bwMode="auto">
          <a:xfrm>
            <a:off x="2" y="857254"/>
            <a:ext cx="9250532" cy="52548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3CE54B6-7532-488F-A189-CA02ECC2E4D0}"/>
              </a:ext>
            </a:extLst>
          </p:cNvPr>
          <p:cNvSpPr txBox="1">
            <a:spLocks/>
          </p:cNvSpPr>
          <p:nvPr/>
        </p:nvSpPr>
        <p:spPr>
          <a:xfrm>
            <a:off x="287383" y="-110225"/>
            <a:ext cx="8973417" cy="1097360"/>
          </a:xfrm>
          <a:prstGeom prst="rect">
            <a:avLst/>
          </a:prstGeom>
        </p:spPr>
        <p:txBody>
          <a:bodyPr lIns="0" tIns="0" rIns="0" bIns="82800" anchor="ctr"/>
          <a:lstStyle>
            <a:lvl1pPr algn="l" defTabSz="914400" rtl="0" eaLnBrk="1" latinLnBrk="0" hangingPunct="1">
              <a:lnSpc>
                <a:spcPct val="90000"/>
              </a:lnSpc>
              <a:spcBef>
                <a:spcPct val="0"/>
              </a:spcBef>
              <a:buNone/>
              <a:defRPr sz="2400" b="1" kern="1200" baseline="0">
                <a:solidFill>
                  <a:schemeClr val="bg1"/>
                </a:solidFill>
                <a:latin typeface="Calibri"/>
                <a:ea typeface="+mj-ea"/>
                <a:cs typeface="+mj-cs"/>
              </a:defRPr>
            </a:lvl1pPr>
          </a:lstStyle>
          <a:p>
            <a:r>
              <a:rPr lang="en-US" sz="3200" dirty="0">
                <a:solidFill>
                  <a:schemeClr val="tx1"/>
                </a:solidFill>
              </a:rPr>
              <a:t>IPCC 5</a:t>
            </a:r>
            <a:r>
              <a:rPr lang="en-US" sz="3200" baseline="30000" dirty="0">
                <a:solidFill>
                  <a:schemeClr val="tx1"/>
                </a:solidFill>
              </a:rPr>
              <a:t>th</a:t>
            </a:r>
            <a:r>
              <a:rPr lang="en-US" sz="3200" dirty="0">
                <a:solidFill>
                  <a:schemeClr val="tx1"/>
                </a:solidFill>
              </a:rPr>
              <a:t> Assessment Report Approval Plenary (2014)</a:t>
            </a:r>
          </a:p>
        </p:txBody>
      </p:sp>
    </p:spTree>
    <p:extLst>
      <p:ext uri="{BB962C8B-B14F-4D97-AF65-F5344CB8AC3E}">
        <p14:creationId xmlns:p14="http://schemas.microsoft.com/office/powerpoint/2010/main" val="315332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50A7-8F9A-4D92-BE7E-20801FED7A42}"/>
              </a:ext>
            </a:extLst>
          </p:cNvPr>
          <p:cNvPicPr>
            <a:picLocks noChangeAspect="1"/>
          </p:cNvPicPr>
          <p:nvPr/>
        </p:nvPicPr>
        <p:blipFill rotWithShape="1">
          <a:blip r:embed="rId2"/>
          <a:srcRect l="15809" t="15401" r="29429" b="5768"/>
          <a:stretch/>
        </p:blipFill>
        <p:spPr>
          <a:xfrm>
            <a:off x="4476206" y="1690689"/>
            <a:ext cx="4948808" cy="4007236"/>
          </a:xfrm>
          <a:prstGeom prst="rect">
            <a:avLst/>
          </a:prstGeom>
        </p:spPr>
      </p:pic>
      <p:pic>
        <p:nvPicPr>
          <p:cNvPr id="4" name="Google Shape;157;p3" descr="Diagram&#10;&#10;Description automatically generated">
            <a:extLst>
              <a:ext uri="{FF2B5EF4-FFF2-40B4-BE49-F238E27FC236}">
                <a16:creationId xmlns:a16="http://schemas.microsoft.com/office/drawing/2014/main" id="{B1346486-1332-4E09-8BF4-A3ABB9C772DA}"/>
              </a:ext>
            </a:extLst>
          </p:cNvPr>
          <p:cNvPicPr preferRelativeResize="0"/>
          <p:nvPr/>
        </p:nvPicPr>
        <p:blipFill rotWithShape="1">
          <a:blip r:embed="rId3">
            <a:alphaModFix/>
          </a:blip>
          <a:srcRect/>
          <a:stretch/>
        </p:blipFill>
        <p:spPr>
          <a:xfrm>
            <a:off x="0" y="425875"/>
            <a:ext cx="4787002" cy="6175222"/>
          </a:xfrm>
          <a:prstGeom prst="rect">
            <a:avLst/>
          </a:prstGeom>
          <a:noFill/>
          <a:ln>
            <a:noFill/>
          </a:ln>
        </p:spPr>
      </p:pic>
    </p:spTree>
    <p:extLst>
      <p:ext uri="{BB962C8B-B14F-4D97-AF65-F5344CB8AC3E}">
        <p14:creationId xmlns:p14="http://schemas.microsoft.com/office/powerpoint/2010/main" val="282881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209F8-D7DF-4AAD-AE4A-D7F0F07D2178}"/>
              </a:ext>
            </a:extLst>
          </p:cNvPr>
          <p:cNvSpPr txBox="1">
            <a:spLocks/>
          </p:cNvSpPr>
          <p:nvPr/>
        </p:nvSpPr>
        <p:spPr>
          <a:xfrm>
            <a:off x="159314" y="165972"/>
            <a:ext cx="8825371" cy="1097360"/>
          </a:xfrm>
          <a:prstGeom prst="rect">
            <a:avLst/>
          </a:prstGeom>
        </p:spPr>
        <p:txBody>
          <a:bodyPr lIns="0" tIns="0" rIns="0" bIns="82800" anchor="ctr"/>
          <a:lstStyle>
            <a:lvl1pPr algn="l" defTabSz="914400" rtl="0" eaLnBrk="1" latinLnBrk="0" hangingPunct="1">
              <a:lnSpc>
                <a:spcPct val="90000"/>
              </a:lnSpc>
              <a:spcBef>
                <a:spcPct val="0"/>
              </a:spcBef>
              <a:buNone/>
              <a:defRPr sz="2400" b="1" kern="1200" baseline="0">
                <a:solidFill>
                  <a:schemeClr val="bg1"/>
                </a:solidFill>
                <a:latin typeface="Calibri"/>
                <a:ea typeface="+mj-ea"/>
                <a:cs typeface="+mj-cs"/>
              </a:defRPr>
            </a:lvl1pPr>
          </a:lstStyle>
          <a:p>
            <a:r>
              <a:rPr lang="en-US" sz="3200" dirty="0">
                <a:solidFill>
                  <a:schemeClr val="tx1"/>
                </a:solidFill>
              </a:rPr>
              <a:t>IPCC 6</a:t>
            </a:r>
            <a:r>
              <a:rPr lang="en-US" sz="3200" baseline="30000" dirty="0">
                <a:solidFill>
                  <a:schemeClr val="tx1"/>
                </a:solidFill>
              </a:rPr>
              <a:t>th</a:t>
            </a:r>
            <a:r>
              <a:rPr lang="en-US" sz="3200" dirty="0">
                <a:solidFill>
                  <a:schemeClr val="tx1"/>
                </a:solidFill>
              </a:rPr>
              <a:t> Assessment Report Approval Plenary (2022)</a:t>
            </a:r>
          </a:p>
        </p:txBody>
      </p:sp>
      <p:pic>
        <p:nvPicPr>
          <p:cNvPr id="5" name="Picture 4">
            <a:extLst>
              <a:ext uri="{FF2B5EF4-FFF2-40B4-BE49-F238E27FC236}">
                <a16:creationId xmlns:a16="http://schemas.microsoft.com/office/drawing/2014/main" id="{969F7AD6-38FE-4637-B37B-F6DAE88A8C06}"/>
              </a:ext>
            </a:extLst>
          </p:cNvPr>
          <p:cNvPicPr>
            <a:picLocks noChangeAspect="1"/>
          </p:cNvPicPr>
          <p:nvPr/>
        </p:nvPicPr>
        <p:blipFill rotWithShape="1">
          <a:blip r:embed="rId2"/>
          <a:srcRect t="7578" b="4914"/>
          <a:stretch/>
        </p:blipFill>
        <p:spPr>
          <a:xfrm>
            <a:off x="3" y="1429304"/>
            <a:ext cx="9143997" cy="4500979"/>
          </a:xfrm>
          <a:prstGeom prst="rect">
            <a:avLst/>
          </a:prstGeom>
        </p:spPr>
      </p:pic>
    </p:spTree>
    <p:extLst>
      <p:ext uri="{BB962C8B-B14F-4D97-AF65-F5344CB8AC3E}">
        <p14:creationId xmlns:p14="http://schemas.microsoft.com/office/powerpoint/2010/main" val="334103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F247CEC-FA97-43AB-B68C-CF41D4BB03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8" b="4740"/>
          <a:stretch/>
        </p:blipFill>
        <p:spPr bwMode="auto">
          <a:xfrm>
            <a:off x="-62354" y="1269507"/>
            <a:ext cx="9268708" cy="45542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A12EDEB-740E-4CFB-A7C3-5A21C35637D0}"/>
              </a:ext>
            </a:extLst>
          </p:cNvPr>
          <p:cNvSpPr txBox="1">
            <a:spLocks/>
          </p:cNvSpPr>
          <p:nvPr/>
        </p:nvSpPr>
        <p:spPr>
          <a:xfrm>
            <a:off x="159314" y="165972"/>
            <a:ext cx="8825371" cy="1097360"/>
          </a:xfrm>
          <a:prstGeom prst="rect">
            <a:avLst/>
          </a:prstGeom>
        </p:spPr>
        <p:txBody>
          <a:bodyPr lIns="0" tIns="0" rIns="0" bIns="82800" anchor="ctr"/>
          <a:lstStyle>
            <a:lvl1pPr algn="l" defTabSz="914400" rtl="0" eaLnBrk="1" latinLnBrk="0" hangingPunct="1">
              <a:lnSpc>
                <a:spcPct val="90000"/>
              </a:lnSpc>
              <a:spcBef>
                <a:spcPct val="0"/>
              </a:spcBef>
              <a:buNone/>
              <a:defRPr sz="2400" b="1" kern="1200" baseline="0">
                <a:solidFill>
                  <a:schemeClr val="bg1"/>
                </a:solidFill>
                <a:latin typeface="Calibri"/>
                <a:ea typeface="+mj-ea"/>
                <a:cs typeface="+mj-cs"/>
              </a:defRPr>
            </a:lvl1pPr>
          </a:lstStyle>
          <a:p>
            <a:r>
              <a:rPr lang="en-US" sz="3200" dirty="0">
                <a:solidFill>
                  <a:schemeClr val="tx1"/>
                </a:solidFill>
              </a:rPr>
              <a:t>IPCC 6</a:t>
            </a:r>
            <a:r>
              <a:rPr lang="en-US" sz="3200" baseline="30000" dirty="0">
                <a:solidFill>
                  <a:schemeClr val="tx1"/>
                </a:solidFill>
              </a:rPr>
              <a:t>th</a:t>
            </a:r>
            <a:r>
              <a:rPr lang="en-US" sz="3200" dirty="0">
                <a:solidFill>
                  <a:schemeClr val="tx1"/>
                </a:solidFill>
              </a:rPr>
              <a:t> Assessment Report Approval Plenary (2022)</a:t>
            </a:r>
          </a:p>
        </p:txBody>
      </p:sp>
    </p:spTree>
    <p:extLst>
      <p:ext uri="{BB962C8B-B14F-4D97-AF65-F5344CB8AC3E}">
        <p14:creationId xmlns:p14="http://schemas.microsoft.com/office/powerpoint/2010/main" val="3543837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331703" y="121921"/>
            <a:ext cx="10133244" cy="8241706"/>
          </a:xfrm>
          <a:prstGeom prst="rect">
            <a:avLst/>
          </a:prstGeom>
        </p:spPr>
      </p:pic>
      <p:sp>
        <p:nvSpPr>
          <p:cNvPr id="3" name="Oval 2">
            <a:extLst>
              <a:ext uri="{FF2B5EF4-FFF2-40B4-BE49-F238E27FC236}">
                <a16:creationId xmlns:a16="http://schemas.microsoft.com/office/drawing/2014/main" id="{B4C3E983-292C-4AB4-90E4-F1A1052741EC}"/>
              </a:ext>
            </a:extLst>
          </p:cNvPr>
          <p:cNvSpPr/>
          <p:nvPr/>
        </p:nvSpPr>
        <p:spPr>
          <a:xfrm>
            <a:off x="4807131" y="2438400"/>
            <a:ext cx="4685212"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6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8DEE-ECDB-4CAA-AE08-D746493FFA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2D52809-7DD4-4B39-B338-74AE75B011DD}"/>
              </a:ext>
            </a:extLst>
          </p:cNvPr>
          <p:cNvPicPr>
            <a:picLocks noChangeAspect="1"/>
          </p:cNvPicPr>
          <p:nvPr/>
        </p:nvPicPr>
        <p:blipFill>
          <a:blip r:embed="rId2"/>
          <a:stretch>
            <a:fillRect/>
          </a:stretch>
        </p:blipFill>
        <p:spPr>
          <a:xfrm>
            <a:off x="-163797" y="-283614"/>
            <a:ext cx="10413162" cy="3023470"/>
          </a:xfrm>
          <a:prstGeom prst="rect">
            <a:avLst/>
          </a:prstGeom>
        </p:spPr>
      </p:pic>
      <p:pic>
        <p:nvPicPr>
          <p:cNvPr id="4" name="Picture 3">
            <a:extLst>
              <a:ext uri="{FF2B5EF4-FFF2-40B4-BE49-F238E27FC236}">
                <a16:creationId xmlns:a16="http://schemas.microsoft.com/office/drawing/2014/main" id="{E063244B-6D30-4C53-8F68-F9BAB117FBE1}"/>
              </a:ext>
            </a:extLst>
          </p:cNvPr>
          <p:cNvPicPr>
            <a:picLocks noChangeAspect="1"/>
          </p:cNvPicPr>
          <p:nvPr/>
        </p:nvPicPr>
        <p:blipFill rotWithShape="1">
          <a:blip r:embed="rId3"/>
          <a:srcRect l="11615" r="10410"/>
          <a:stretch/>
        </p:blipFill>
        <p:spPr>
          <a:xfrm>
            <a:off x="139337" y="2678896"/>
            <a:ext cx="9004663" cy="4059912"/>
          </a:xfrm>
          <a:prstGeom prst="rect">
            <a:avLst/>
          </a:prstGeom>
        </p:spPr>
      </p:pic>
      <p:sp>
        <p:nvSpPr>
          <p:cNvPr id="5" name="Rectangle 4">
            <a:extLst>
              <a:ext uri="{FF2B5EF4-FFF2-40B4-BE49-F238E27FC236}">
                <a16:creationId xmlns:a16="http://schemas.microsoft.com/office/drawing/2014/main" id="{AB55CFE0-CF7B-4DB8-A45D-F2D674CA0809}"/>
              </a:ext>
            </a:extLst>
          </p:cNvPr>
          <p:cNvSpPr/>
          <p:nvPr/>
        </p:nvSpPr>
        <p:spPr>
          <a:xfrm>
            <a:off x="294640" y="4624251"/>
            <a:ext cx="7987211" cy="5681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n-US" sz="1350" kern="1200" dirty="0">
              <a:solidFill>
                <a:srgbClr val="FFFFFF"/>
              </a:solidFill>
              <a:latin typeface="Arial"/>
            </a:endParaRPr>
          </a:p>
        </p:txBody>
      </p:sp>
    </p:spTree>
    <p:extLst>
      <p:ext uri="{BB962C8B-B14F-4D97-AF65-F5344CB8AC3E}">
        <p14:creationId xmlns:p14="http://schemas.microsoft.com/office/powerpoint/2010/main" val="939976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19F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5B7D-0303-404A-BB2B-CE08FB4148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2F06C19-7F5F-44E0-931B-252F9D17C29B}"/>
              </a:ext>
            </a:extLst>
          </p:cNvPr>
          <p:cNvPicPr>
            <a:picLocks noChangeAspect="1"/>
          </p:cNvPicPr>
          <p:nvPr/>
        </p:nvPicPr>
        <p:blipFill>
          <a:blip r:embed="rId2"/>
          <a:stretch>
            <a:fillRect/>
          </a:stretch>
        </p:blipFill>
        <p:spPr>
          <a:xfrm>
            <a:off x="-555678" y="688866"/>
            <a:ext cx="10111340" cy="5480268"/>
          </a:xfrm>
          <a:prstGeom prst="rect">
            <a:avLst/>
          </a:prstGeom>
        </p:spPr>
      </p:pic>
    </p:spTree>
    <p:extLst>
      <p:ext uri="{BB962C8B-B14F-4D97-AF65-F5344CB8AC3E}">
        <p14:creationId xmlns:p14="http://schemas.microsoft.com/office/powerpoint/2010/main" val="224252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9097-2FFE-4EC9-8288-7E5CEA92D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1E0A68-654A-446C-995C-7C95E87E64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194FA1-6E50-49F4-8A0D-AB63A36E56C0}"/>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124943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1B1C-D238-4341-955C-21287269B80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8A94277-B6C7-4966-A1F9-D4F9A44C7750}"/>
              </a:ext>
            </a:extLst>
          </p:cNvPr>
          <p:cNvPicPr>
            <a:picLocks noChangeAspect="1"/>
          </p:cNvPicPr>
          <p:nvPr/>
        </p:nvPicPr>
        <p:blipFill>
          <a:blip r:embed="rId2"/>
          <a:stretch>
            <a:fillRect/>
          </a:stretch>
        </p:blipFill>
        <p:spPr>
          <a:xfrm>
            <a:off x="2896428" y="133316"/>
            <a:ext cx="5192594" cy="6527833"/>
          </a:xfrm>
          <a:prstGeom prst="rect">
            <a:avLst/>
          </a:prstGeom>
        </p:spPr>
      </p:pic>
      <p:sp>
        <p:nvSpPr>
          <p:cNvPr id="4" name="TextBox 3">
            <a:extLst>
              <a:ext uri="{FF2B5EF4-FFF2-40B4-BE49-F238E27FC236}">
                <a16:creationId xmlns:a16="http://schemas.microsoft.com/office/drawing/2014/main" id="{5DE292FC-E80B-4E73-A107-42247D65786D}"/>
              </a:ext>
            </a:extLst>
          </p:cNvPr>
          <p:cNvSpPr txBox="1"/>
          <p:nvPr/>
        </p:nvSpPr>
        <p:spPr>
          <a:xfrm>
            <a:off x="6934580" y="6570795"/>
            <a:ext cx="4577474" cy="307777"/>
          </a:xfrm>
          <a:prstGeom prst="rect">
            <a:avLst/>
          </a:prstGeom>
          <a:noFill/>
        </p:spPr>
        <p:txBody>
          <a:bodyPr wrap="square">
            <a:spAutoFit/>
          </a:bodyPr>
          <a:lstStyle/>
          <a:p>
            <a:r>
              <a:rPr lang="fr-FR" sz="1400" b="0" i="0" dirty="0">
                <a:solidFill>
                  <a:srgbClr val="333333"/>
                </a:solidFill>
                <a:effectLst/>
                <a:latin typeface="PT Sans"/>
              </a:rPr>
              <a:t>Source: IPCC </a:t>
            </a:r>
            <a:r>
              <a:rPr lang="fr-FR" sz="1400" b="0" i="0" u="none" strike="noStrike" dirty="0">
                <a:solidFill>
                  <a:srgbClr val="2F8FCE"/>
                </a:solidFill>
                <a:effectLst/>
                <a:latin typeface="PT Sans"/>
                <a:hlinkClick r:id="rId3"/>
              </a:rPr>
              <a:t>AR4, </a:t>
            </a:r>
            <a:r>
              <a:rPr lang="fr-FR" sz="1400" b="0" i="0" u="none" strike="noStrike" dirty="0" err="1">
                <a:solidFill>
                  <a:srgbClr val="2F8FCE"/>
                </a:solidFill>
                <a:effectLst/>
                <a:latin typeface="PT Sans"/>
                <a:hlinkClick r:id="rId3"/>
              </a:rPr>
              <a:t>Fig</a:t>
            </a:r>
            <a:r>
              <a:rPr lang="fr-FR" sz="1400" b="0" i="0" u="none" strike="noStrike" dirty="0">
                <a:solidFill>
                  <a:srgbClr val="2F8FCE"/>
                </a:solidFill>
                <a:effectLst/>
                <a:latin typeface="PT Sans"/>
                <a:hlinkClick r:id="rId3"/>
              </a:rPr>
              <a:t> 1.2</a:t>
            </a:r>
            <a:endParaRPr lang="en-US" sz="1400" dirty="0"/>
          </a:p>
        </p:txBody>
      </p:sp>
      <p:sp>
        <p:nvSpPr>
          <p:cNvPr id="5" name="TextBox 4">
            <a:extLst>
              <a:ext uri="{FF2B5EF4-FFF2-40B4-BE49-F238E27FC236}">
                <a16:creationId xmlns:a16="http://schemas.microsoft.com/office/drawing/2014/main" id="{88D69A09-8AD9-4F55-A95F-2FC405688E3C}"/>
              </a:ext>
            </a:extLst>
          </p:cNvPr>
          <p:cNvSpPr txBox="1"/>
          <p:nvPr/>
        </p:nvSpPr>
        <p:spPr>
          <a:xfrm>
            <a:off x="122142" y="2478038"/>
            <a:ext cx="2774286" cy="1077218"/>
          </a:xfrm>
          <a:prstGeom prst="rect">
            <a:avLst/>
          </a:prstGeom>
          <a:noFill/>
        </p:spPr>
        <p:txBody>
          <a:bodyPr wrap="none" rtlCol="0">
            <a:spAutoFit/>
          </a:bodyPr>
          <a:lstStyle/>
          <a:p>
            <a:r>
              <a:rPr lang="en-US" sz="3200" b="1" dirty="0"/>
              <a:t>Urban systems </a:t>
            </a:r>
          </a:p>
          <a:p>
            <a:r>
              <a:rPr lang="en-US" sz="3200" b="1" dirty="0"/>
              <a:t>are missing</a:t>
            </a:r>
          </a:p>
        </p:txBody>
      </p:sp>
    </p:spTree>
    <p:extLst>
      <p:ext uri="{BB962C8B-B14F-4D97-AF65-F5344CB8AC3E}">
        <p14:creationId xmlns:p14="http://schemas.microsoft.com/office/powerpoint/2010/main" val="97847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07B2-9ADB-4EB6-8238-5905478A67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A88E95-4988-47B6-9539-740B4C009126}"/>
              </a:ext>
            </a:extLst>
          </p:cNvPr>
          <p:cNvPicPr>
            <a:picLocks noChangeAspect="1"/>
          </p:cNvPicPr>
          <p:nvPr/>
        </p:nvPicPr>
        <p:blipFill>
          <a:blip r:embed="rId2"/>
          <a:stretch>
            <a:fillRect/>
          </a:stretch>
        </p:blipFill>
        <p:spPr>
          <a:xfrm>
            <a:off x="290582" y="337703"/>
            <a:ext cx="8562835" cy="5460480"/>
          </a:xfrm>
          <a:prstGeom prst="rect">
            <a:avLst/>
          </a:prstGeom>
        </p:spPr>
      </p:pic>
      <p:sp>
        <p:nvSpPr>
          <p:cNvPr id="4" name="TextBox 3">
            <a:extLst>
              <a:ext uri="{FF2B5EF4-FFF2-40B4-BE49-F238E27FC236}">
                <a16:creationId xmlns:a16="http://schemas.microsoft.com/office/drawing/2014/main" id="{FA3F24BF-341E-412C-9582-F9E87EC20875}"/>
              </a:ext>
            </a:extLst>
          </p:cNvPr>
          <p:cNvSpPr txBox="1"/>
          <p:nvPr/>
        </p:nvSpPr>
        <p:spPr>
          <a:xfrm>
            <a:off x="6315711" y="6135886"/>
            <a:ext cx="4577474" cy="369332"/>
          </a:xfrm>
          <a:prstGeom prst="rect">
            <a:avLst/>
          </a:prstGeom>
          <a:noFill/>
        </p:spPr>
        <p:txBody>
          <a:bodyPr wrap="square">
            <a:spAutoFit/>
          </a:bodyPr>
          <a:lstStyle/>
          <a:p>
            <a:r>
              <a:rPr lang="fr-FR" b="0" i="0" dirty="0">
                <a:solidFill>
                  <a:srgbClr val="333333"/>
                </a:solidFill>
                <a:effectLst/>
                <a:latin typeface="PT Sans"/>
              </a:rPr>
              <a:t>Source: </a:t>
            </a:r>
            <a:r>
              <a:rPr lang="fr-FR" b="0" i="0" u="none" strike="noStrike" dirty="0">
                <a:solidFill>
                  <a:srgbClr val="2F8FCE"/>
                </a:solidFill>
                <a:effectLst/>
                <a:latin typeface="PT Sans"/>
                <a:hlinkClick r:id="rId3"/>
              </a:rPr>
              <a:t>IPCC AR4, </a:t>
            </a:r>
            <a:r>
              <a:rPr lang="fr-FR" b="0" i="0" u="none" strike="noStrike" dirty="0" err="1">
                <a:solidFill>
                  <a:srgbClr val="2F8FCE"/>
                </a:solidFill>
                <a:effectLst/>
                <a:latin typeface="PT Sans"/>
                <a:hlinkClick r:id="rId3"/>
              </a:rPr>
              <a:t>Fig</a:t>
            </a:r>
            <a:r>
              <a:rPr lang="fr-FR" b="0" i="0" u="none" strike="noStrike" dirty="0">
                <a:solidFill>
                  <a:srgbClr val="2F8FCE"/>
                </a:solidFill>
                <a:effectLst/>
                <a:latin typeface="PT Sans"/>
                <a:hlinkClick r:id="rId3"/>
              </a:rPr>
              <a:t> 1.2</a:t>
            </a:r>
            <a:endParaRPr lang="en-US" dirty="0"/>
          </a:p>
        </p:txBody>
      </p:sp>
      <p:sp>
        <p:nvSpPr>
          <p:cNvPr id="5" name="TextBox 4">
            <a:extLst>
              <a:ext uri="{FF2B5EF4-FFF2-40B4-BE49-F238E27FC236}">
                <a16:creationId xmlns:a16="http://schemas.microsoft.com/office/drawing/2014/main" id="{3CA83A33-1A4F-4629-8C0A-2D85ADE793A5}"/>
              </a:ext>
            </a:extLst>
          </p:cNvPr>
          <p:cNvSpPr txBox="1"/>
          <p:nvPr/>
        </p:nvSpPr>
        <p:spPr>
          <a:xfrm>
            <a:off x="2828290" y="5535721"/>
            <a:ext cx="3100592" cy="1200329"/>
          </a:xfrm>
          <a:prstGeom prst="rect">
            <a:avLst/>
          </a:prstGeom>
          <a:noFill/>
        </p:spPr>
        <p:txBody>
          <a:bodyPr wrap="none" rtlCol="0">
            <a:spAutoFit/>
          </a:bodyPr>
          <a:lstStyle/>
          <a:p>
            <a:r>
              <a:rPr lang="en-US" sz="3600" b="1" dirty="0"/>
              <a:t>Urban systems </a:t>
            </a:r>
          </a:p>
          <a:p>
            <a:r>
              <a:rPr lang="en-US" sz="3600" b="1" dirty="0"/>
              <a:t>are missing</a:t>
            </a:r>
          </a:p>
        </p:txBody>
      </p:sp>
    </p:spTree>
    <p:extLst>
      <p:ext uri="{BB962C8B-B14F-4D97-AF65-F5344CB8AC3E}">
        <p14:creationId xmlns:p14="http://schemas.microsoft.com/office/powerpoint/2010/main" val="3990743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E494E3-4E4A-4593-AD84-A6004D083F89}"/>
              </a:ext>
            </a:extLst>
          </p:cNvPr>
          <p:cNvPicPr>
            <a:picLocks noChangeAspect="1"/>
          </p:cNvPicPr>
          <p:nvPr/>
        </p:nvPicPr>
        <p:blipFill rotWithShape="1">
          <a:blip r:embed="rId3"/>
          <a:srcRect l="17430" t="10863" r="40584" b="4749"/>
          <a:stretch/>
        </p:blipFill>
        <p:spPr>
          <a:xfrm>
            <a:off x="95250" y="0"/>
            <a:ext cx="5238750" cy="5922963"/>
          </a:xfrm>
          <a:prstGeom prst="rect">
            <a:avLst/>
          </a:prstGeom>
        </p:spPr>
      </p:pic>
      <p:sp>
        <p:nvSpPr>
          <p:cNvPr id="7" name="TextBox 6">
            <a:extLst>
              <a:ext uri="{FF2B5EF4-FFF2-40B4-BE49-F238E27FC236}">
                <a16:creationId xmlns:a16="http://schemas.microsoft.com/office/drawing/2014/main" id="{D8CB7156-AB53-486A-AA21-E3D0CF34EF3B}"/>
              </a:ext>
            </a:extLst>
          </p:cNvPr>
          <p:cNvSpPr txBox="1"/>
          <p:nvPr/>
        </p:nvSpPr>
        <p:spPr>
          <a:xfrm>
            <a:off x="5536384" y="76767"/>
            <a:ext cx="3512366" cy="3539430"/>
          </a:xfrm>
          <a:prstGeom prst="rect">
            <a:avLst/>
          </a:prstGeom>
          <a:noFill/>
        </p:spPr>
        <p:txBody>
          <a:bodyPr wrap="square">
            <a:spAutoFit/>
          </a:bodyPr>
          <a:lstStyle/>
          <a:p>
            <a:r>
              <a:rPr lang="en-US" sz="3200" b="1" i="0" dirty="0" err="1">
                <a:solidFill>
                  <a:srgbClr val="222222"/>
                </a:solidFill>
                <a:effectLst/>
              </a:rPr>
              <a:t>Körösi</a:t>
            </a:r>
            <a:r>
              <a:rPr lang="en-US" sz="3200" b="1" i="0" dirty="0">
                <a:solidFill>
                  <a:srgbClr val="222222"/>
                </a:solidFill>
                <a:effectLst/>
              </a:rPr>
              <a:t> said he </a:t>
            </a:r>
            <a:r>
              <a:rPr lang="en-US" sz="3200" b="1" dirty="0"/>
              <a:t>wants scientists to help the General Assembly with</a:t>
            </a:r>
          </a:p>
          <a:p>
            <a:r>
              <a:rPr lang="en-US" sz="3200" b="1" dirty="0"/>
              <a:t> “knowledge from microscopes to microphones”</a:t>
            </a:r>
          </a:p>
        </p:txBody>
      </p:sp>
      <p:sp>
        <p:nvSpPr>
          <p:cNvPr id="9" name="TextBox 8">
            <a:extLst>
              <a:ext uri="{FF2B5EF4-FFF2-40B4-BE49-F238E27FC236}">
                <a16:creationId xmlns:a16="http://schemas.microsoft.com/office/drawing/2014/main" id="{A82270CD-8A3A-4D82-91EB-3ADD4AF6EE13}"/>
              </a:ext>
            </a:extLst>
          </p:cNvPr>
          <p:cNvSpPr txBox="1"/>
          <p:nvPr/>
        </p:nvSpPr>
        <p:spPr>
          <a:xfrm>
            <a:off x="358774" y="5889626"/>
            <a:ext cx="6137275" cy="1549142"/>
          </a:xfrm>
          <a:prstGeom prst="rect">
            <a:avLst/>
          </a:prstGeom>
          <a:noFill/>
        </p:spPr>
        <p:txBody>
          <a:bodyPr wrap="square">
            <a:spAutoFit/>
          </a:bodyPr>
          <a:lstStyle/>
          <a:p>
            <a:pPr rtl="0">
              <a:spcBef>
                <a:spcPts val="0"/>
              </a:spcBef>
              <a:spcAft>
                <a:spcPts val="800"/>
              </a:spcAft>
            </a:pPr>
            <a:r>
              <a:rPr lang="en-US" sz="2000" b="1" i="0" u="none" strike="noStrike" dirty="0">
                <a:effectLst/>
              </a:rPr>
              <a:t>Csaba </a:t>
            </a:r>
            <a:r>
              <a:rPr lang="en-US" sz="2000" b="1" i="0" dirty="0" err="1">
                <a:effectLst/>
              </a:rPr>
              <a:t>Körösi</a:t>
            </a:r>
            <a:r>
              <a:rPr lang="en-US" sz="2000" b="1" i="0" dirty="0">
                <a:effectLst/>
              </a:rPr>
              <a:t> 		António Guterres</a:t>
            </a:r>
            <a:br>
              <a:rPr lang="en-US" sz="2000" b="1" dirty="0"/>
            </a:br>
            <a:r>
              <a:rPr lang="en-US" sz="1600" b="1" i="0" u="none" strike="noStrike" dirty="0">
                <a:effectLst/>
              </a:rPr>
              <a:t>President			</a:t>
            </a:r>
            <a:r>
              <a:rPr lang="en-US" sz="1600" b="1" i="0" u="none" strike="noStrike">
                <a:effectLst/>
              </a:rPr>
              <a:t>		General </a:t>
            </a:r>
            <a:r>
              <a:rPr lang="en-US" sz="1600" b="1" i="0" u="none" strike="noStrike" dirty="0">
                <a:effectLst/>
              </a:rPr>
              <a:t>Secretary</a:t>
            </a:r>
            <a:br>
              <a:rPr lang="en-US" sz="1600" b="1" i="0" u="none" strike="noStrike" dirty="0">
                <a:effectLst/>
              </a:rPr>
            </a:br>
            <a:r>
              <a:rPr lang="en-US" sz="1600" b="1" i="0" u="none" strike="noStrike" dirty="0">
                <a:effectLst/>
              </a:rPr>
              <a:t>UN General Assembly		UN</a:t>
            </a:r>
            <a:endParaRPr lang="en-US" sz="1600" b="1" dirty="0">
              <a:effectLst/>
            </a:endParaRPr>
          </a:p>
          <a:p>
            <a:br>
              <a:rPr lang="en-US" b="1" dirty="0"/>
            </a:br>
            <a:endParaRPr lang="en-US" b="1" dirty="0"/>
          </a:p>
        </p:txBody>
      </p:sp>
      <p:pic>
        <p:nvPicPr>
          <p:cNvPr id="6" name="Picture 2" descr="Sustainable Development Goals launch in 2016">
            <a:extLst>
              <a:ext uri="{FF2B5EF4-FFF2-40B4-BE49-F238E27FC236}">
                <a16:creationId xmlns:a16="http://schemas.microsoft.com/office/drawing/2014/main" id="{7DE2A09B-0A49-49CD-ABDB-CA2C35BF6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583" y="3849189"/>
            <a:ext cx="4096167" cy="253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79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690CB-7AEC-4314-A4DD-8446433BA739}"/>
              </a:ext>
            </a:extLst>
          </p:cNvPr>
          <p:cNvPicPr>
            <a:picLocks noChangeAspect="1"/>
          </p:cNvPicPr>
          <p:nvPr/>
        </p:nvPicPr>
        <p:blipFill>
          <a:blip r:embed="rId3"/>
          <a:stretch>
            <a:fillRect/>
          </a:stretch>
        </p:blipFill>
        <p:spPr>
          <a:xfrm>
            <a:off x="1851819" y="731837"/>
            <a:ext cx="5440362" cy="5440362"/>
          </a:xfrm>
          <a:prstGeom prst="rect">
            <a:avLst/>
          </a:prstGeom>
        </p:spPr>
      </p:pic>
    </p:spTree>
    <p:extLst>
      <p:ext uri="{BB962C8B-B14F-4D97-AF65-F5344CB8AC3E}">
        <p14:creationId xmlns:p14="http://schemas.microsoft.com/office/powerpoint/2010/main" val="2662041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22DC-EDAA-457A-B8A8-0F2CC03695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145B1C-1D88-4A96-95D0-EB868ADC88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55989B-E77C-4169-8C5C-955EED78BFA2}"/>
              </a:ext>
            </a:extLst>
          </p:cNvPr>
          <p:cNvPicPr>
            <a:picLocks noChangeAspect="1"/>
          </p:cNvPicPr>
          <p:nvPr/>
        </p:nvPicPr>
        <p:blipFill rotWithShape="1">
          <a:blip r:embed="rId2"/>
          <a:srcRect l="27714" t="17110" r="26476" b="14279"/>
          <a:stretch/>
        </p:blipFill>
        <p:spPr>
          <a:xfrm>
            <a:off x="628650" y="-114151"/>
            <a:ext cx="7619238" cy="6419157"/>
          </a:xfrm>
          <a:prstGeom prst="rect">
            <a:avLst/>
          </a:prstGeom>
        </p:spPr>
      </p:pic>
      <p:pic>
        <p:nvPicPr>
          <p:cNvPr id="6" name="Picture 5">
            <a:extLst>
              <a:ext uri="{FF2B5EF4-FFF2-40B4-BE49-F238E27FC236}">
                <a16:creationId xmlns:a16="http://schemas.microsoft.com/office/drawing/2014/main" id="{A6099C93-F208-4061-BB08-711FE2F4DEDD}"/>
              </a:ext>
            </a:extLst>
          </p:cNvPr>
          <p:cNvPicPr>
            <a:picLocks noChangeAspect="1"/>
          </p:cNvPicPr>
          <p:nvPr/>
        </p:nvPicPr>
        <p:blipFill rotWithShape="1">
          <a:blip r:embed="rId3"/>
          <a:srcRect t="28570" b="29362"/>
          <a:stretch/>
        </p:blipFill>
        <p:spPr>
          <a:xfrm>
            <a:off x="896112" y="109419"/>
            <a:ext cx="2542857" cy="757237"/>
          </a:xfrm>
          <a:prstGeom prst="rect">
            <a:avLst/>
          </a:prstGeom>
        </p:spPr>
      </p:pic>
      <p:sp>
        <p:nvSpPr>
          <p:cNvPr id="7" name="TextBox 6">
            <a:extLst>
              <a:ext uri="{FF2B5EF4-FFF2-40B4-BE49-F238E27FC236}">
                <a16:creationId xmlns:a16="http://schemas.microsoft.com/office/drawing/2014/main" id="{4B672664-A58C-4E3A-9338-72B66D9E6971}"/>
              </a:ext>
            </a:extLst>
          </p:cNvPr>
          <p:cNvSpPr txBox="1"/>
          <p:nvPr/>
        </p:nvSpPr>
        <p:spPr>
          <a:xfrm>
            <a:off x="5961351" y="6418493"/>
            <a:ext cx="3050194" cy="400110"/>
          </a:xfrm>
          <a:prstGeom prst="rect">
            <a:avLst/>
          </a:prstGeom>
          <a:noFill/>
        </p:spPr>
        <p:txBody>
          <a:bodyPr wrap="none" rtlCol="0">
            <a:spAutoFit/>
          </a:bodyPr>
          <a:lstStyle/>
          <a:p>
            <a:r>
              <a:rPr lang="en-US" sz="2000" dirty="0" err="1"/>
              <a:t>Acuto</a:t>
            </a:r>
            <a:r>
              <a:rPr lang="en-US" sz="2000" dirty="0"/>
              <a:t> et al., 2018. </a:t>
            </a:r>
            <a:r>
              <a:rPr lang="en-US" sz="2000" i="1" dirty="0"/>
              <a:t>Nat. Sus.</a:t>
            </a:r>
            <a:endParaRPr lang="en-US" sz="2000" dirty="0"/>
          </a:p>
        </p:txBody>
      </p:sp>
    </p:spTree>
    <p:extLst>
      <p:ext uri="{BB962C8B-B14F-4D97-AF65-F5344CB8AC3E}">
        <p14:creationId xmlns:p14="http://schemas.microsoft.com/office/powerpoint/2010/main" val="3556694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779-045D-4A98-9BD9-66B124D29B49}"/>
              </a:ext>
            </a:extLst>
          </p:cNvPr>
          <p:cNvSpPr>
            <a:spLocks noGrp="1"/>
          </p:cNvSpPr>
          <p:nvPr>
            <p:ph type="ctrTitle"/>
          </p:nvPr>
        </p:nvSpPr>
        <p:spPr>
          <a:xfrm>
            <a:off x="755468" y="-416332"/>
            <a:ext cx="7772400" cy="2387600"/>
          </a:xfrm>
        </p:spPr>
        <p:txBody>
          <a:bodyPr>
            <a:normAutofit/>
          </a:bodyPr>
          <a:lstStyle/>
          <a:p>
            <a:r>
              <a:rPr lang="en-US" sz="4000" b="1" i="1" dirty="0">
                <a:latin typeface="+mn-lt"/>
              </a:rPr>
              <a:t>Thank you for your attention</a:t>
            </a:r>
          </a:p>
        </p:txBody>
      </p:sp>
      <p:sp>
        <p:nvSpPr>
          <p:cNvPr id="3" name="Subtitle 2">
            <a:extLst>
              <a:ext uri="{FF2B5EF4-FFF2-40B4-BE49-F238E27FC236}">
                <a16:creationId xmlns:a16="http://schemas.microsoft.com/office/drawing/2014/main" id="{FD156634-CD0E-43B2-9638-CF1E2A472D47}"/>
              </a:ext>
            </a:extLst>
          </p:cNvPr>
          <p:cNvSpPr>
            <a:spLocks noGrp="1"/>
          </p:cNvSpPr>
          <p:nvPr>
            <p:ph type="subTitle" idx="1"/>
          </p:nvPr>
        </p:nvSpPr>
        <p:spPr>
          <a:xfrm>
            <a:off x="1143000" y="2914060"/>
            <a:ext cx="6858000" cy="2387599"/>
          </a:xfrm>
        </p:spPr>
        <p:txBody>
          <a:bodyPr>
            <a:normAutofit fontScale="92500" lnSpcReduction="10000"/>
          </a:bodyPr>
          <a:lstStyle/>
          <a:p>
            <a:r>
              <a:rPr lang="en-US" sz="4000" b="1" dirty="0"/>
              <a:t>Karen C. Seto</a:t>
            </a:r>
          </a:p>
          <a:p>
            <a:endParaRPr lang="en-US" sz="4000" dirty="0"/>
          </a:p>
          <a:p>
            <a:pPr marL="68580" algn="ctr">
              <a:lnSpc>
                <a:spcPct val="100000"/>
              </a:lnSpc>
              <a:spcAft>
                <a:spcPts val="450"/>
              </a:spcAft>
            </a:pPr>
            <a:r>
              <a:rPr lang="en-US" sz="2200" dirty="0">
                <a:latin typeface="+mn-lt"/>
              </a:rPr>
              <a:t>LCLUC 25</a:t>
            </a:r>
            <a:r>
              <a:rPr lang="en-US" sz="2200" baseline="30000" dirty="0">
                <a:latin typeface="+mn-lt"/>
              </a:rPr>
              <a:t>th</a:t>
            </a:r>
            <a:r>
              <a:rPr lang="en-US" sz="2200" dirty="0">
                <a:latin typeface="+mn-lt"/>
              </a:rPr>
              <a:t> Anniversary Science Team Meeting</a:t>
            </a:r>
            <a:br>
              <a:rPr lang="en-US" sz="2200" dirty="0">
                <a:latin typeface="+mn-lt"/>
              </a:rPr>
            </a:br>
            <a:r>
              <a:rPr lang="en-US" sz="2200" dirty="0">
                <a:latin typeface="+mn-lt"/>
              </a:rPr>
              <a:t>October 18-20, 2022</a:t>
            </a:r>
          </a:p>
          <a:p>
            <a:pPr marL="68580" algn="ctr">
              <a:lnSpc>
                <a:spcPct val="100000"/>
              </a:lnSpc>
              <a:spcAft>
                <a:spcPts val="450"/>
              </a:spcAft>
            </a:pPr>
            <a:r>
              <a:rPr lang="en-US" sz="2400" dirty="0">
                <a:solidFill>
                  <a:schemeClr val="bg1"/>
                </a:solidFill>
                <a:latin typeface="+mn-lt"/>
              </a:rPr>
              <a:t>October 18-20th, 2022</a:t>
            </a:r>
          </a:p>
          <a:p>
            <a:endParaRPr lang="en-US" dirty="0"/>
          </a:p>
        </p:txBody>
      </p:sp>
      <p:pic>
        <p:nvPicPr>
          <p:cNvPr id="13" name="Picture 12" descr="Logo, company name&#10;&#10;Description automatically generated">
            <a:extLst>
              <a:ext uri="{FF2B5EF4-FFF2-40B4-BE49-F238E27FC236}">
                <a16:creationId xmlns:a16="http://schemas.microsoft.com/office/drawing/2014/main" id="{1E5B332D-617F-4BA9-BB4B-E5C2CFC93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43" y="5949949"/>
            <a:ext cx="1180769" cy="512827"/>
          </a:xfrm>
          <a:prstGeom prst="rect">
            <a:avLst/>
          </a:prstGeom>
        </p:spPr>
      </p:pic>
      <p:pic>
        <p:nvPicPr>
          <p:cNvPr id="14" name="Picture 13" descr="Text&#10;&#10;Description automatically generated">
            <a:extLst>
              <a:ext uri="{FF2B5EF4-FFF2-40B4-BE49-F238E27FC236}">
                <a16:creationId xmlns:a16="http://schemas.microsoft.com/office/drawing/2014/main" id="{F22EE59B-A9B1-4930-9EC5-0CD9A2038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650" y="6047391"/>
            <a:ext cx="3587934" cy="739813"/>
          </a:xfrm>
          <a:prstGeom prst="rect">
            <a:avLst/>
          </a:prstGeom>
        </p:spPr>
      </p:pic>
    </p:spTree>
    <p:extLst>
      <p:ext uri="{BB962C8B-B14F-4D97-AF65-F5344CB8AC3E}">
        <p14:creationId xmlns:p14="http://schemas.microsoft.com/office/powerpoint/2010/main" val="127735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2363-FBF9-4066-9773-0FD1718702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00A98B-5691-4C9A-9B6D-C42A90E72C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FBE72-8374-429A-B614-CC25CE519BD4}"/>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42168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AFE9-8CE6-424E-AAC1-5F7AFC15A2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BEC542-09C7-4FEB-9D70-48CA1B3144D6}"/>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4850AD-7374-4DAE-B797-50FA61DA026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9E2E15A-AAC4-4138-80A5-B062709830C1}"/>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11643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327B-634A-495B-8285-C4C6EAFF8D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5CA8AB-64AC-4968-8806-E6F97C42BA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E47D475-F795-4A2A-AC48-5567A449BEAC}"/>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306721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2CCC-E0D8-4661-ACD9-F24EE8F6B8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8C47D5-AF9F-453D-B716-1619125A25E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A2015C-2C50-4A61-856D-70E98FD1BE2F}"/>
              </a:ext>
            </a:extLst>
          </p:cNvPr>
          <p:cNvPicPr>
            <a:picLocks noChangeAspect="1"/>
          </p:cNvPicPr>
          <p:nvPr/>
        </p:nvPicPr>
        <p:blipFill>
          <a:blip r:embed="rId2"/>
          <a:stretch>
            <a:fillRect/>
          </a:stretch>
        </p:blipFill>
        <p:spPr>
          <a:xfrm>
            <a:off x="454969" y="102286"/>
            <a:ext cx="8060381" cy="6250646"/>
          </a:xfrm>
          <a:prstGeom prst="rect">
            <a:avLst/>
          </a:prstGeom>
        </p:spPr>
      </p:pic>
      <p:sp>
        <p:nvSpPr>
          <p:cNvPr id="6" name="TextBox 5">
            <a:extLst>
              <a:ext uri="{FF2B5EF4-FFF2-40B4-BE49-F238E27FC236}">
                <a16:creationId xmlns:a16="http://schemas.microsoft.com/office/drawing/2014/main" id="{9A18AF70-B208-4328-99CD-A35907514CC3}"/>
              </a:ext>
            </a:extLst>
          </p:cNvPr>
          <p:cNvSpPr txBox="1"/>
          <p:nvPr/>
        </p:nvSpPr>
        <p:spPr>
          <a:xfrm>
            <a:off x="7114826" y="6447937"/>
            <a:ext cx="1727139" cy="307777"/>
          </a:xfrm>
          <a:prstGeom prst="rect">
            <a:avLst/>
          </a:prstGeom>
          <a:noFill/>
        </p:spPr>
        <p:txBody>
          <a:bodyPr wrap="none" rtlCol="0">
            <a:spAutoFit/>
          </a:bodyPr>
          <a:lstStyle/>
          <a:p>
            <a:r>
              <a:rPr lang="en-US" sz="1400" dirty="0"/>
              <a:t>Seto et al., 2001. </a:t>
            </a:r>
            <a:r>
              <a:rPr lang="en-US" sz="1400" i="1" dirty="0"/>
              <a:t>IJRS</a:t>
            </a:r>
            <a:endParaRPr lang="en-US" sz="1400" dirty="0"/>
          </a:p>
        </p:txBody>
      </p:sp>
    </p:spTree>
    <p:extLst>
      <p:ext uri="{BB962C8B-B14F-4D97-AF65-F5344CB8AC3E}">
        <p14:creationId xmlns:p14="http://schemas.microsoft.com/office/powerpoint/2010/main" val="335427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TotalTime>
  <Words>1192</Words>
  <Application>Microsoft Office PowerPoint</Application>
  <PresentationFormat>On-screen Show (4:3)</PresentationFormat>
  <Paragraphs>134</Paragraphs>
  <Slides>55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Muli</vt:lpstr>
      <vt:lpstr>PT Sans</vt:lpstr>
      <vt:lpstr>YaleNew</vt:lpstr>
      <vt:lpstr>Office Theme</vt:lpstr>
      <vt:lpstr>Strategic Directions in  Urban Remote Sensing</vt:lpstr>
      <vt:lpstr>From where have we come?</vt:lpstr>
      <vt:lpstr>Modeling and Forecasting Effects of Land-Use Change in China Based on Socioeconomic Drivers</vt:lpstr>
      <vt:lpstr>PowerPoint Presentation</vt:lpstr>
      <vt:lpstr>PowerPoint Presentation</vt:lpstr>
      <vt:lpstr>PowerPoint Presentation</vt:lpstr>
      <vt:lpstr>PowerPoint Presentation</vt:lpstr>
      <vt:lpstr>PowerPoint Presentation</vt:lpstr>
      <vt:lpstr>PowerPoint Presentation</vt:lpstr>
      <vt:lpstr>Time Series Analysis</vt:lpstr>
      <vt:lpstr>PowerPoint Presentation</vt:lpstr>
      <vt:lpstr>PowerPoint Presentation</vt:lpstr>
      <vt:lpstr>PowerPoint Presentation</vt:lpstr>
      <vt:lpstr>PowerPoint Presentation</vt:lpstr>
      <vt:lpstr>PowerPoint Presentation</vt:lpstr>
      <vt:lpstr>PowerPoint Presentation</vt:lpstr>
      <vt:lpstr>What we’ve done so far</vt:lpstr>
      <vt:lpstr>Urban Remote Sensing 1.0</vt:lpstr>
      <vt:lpstr>Where do we need to go?</vt:lpstr>
      <vt:lpstr>Strategic Directions:  Urban Remote Sensing 2.0</vt:lpstr>
      <vt:lpstr>PowerPoint Presentation</vt:lpstr>
      <vt:lpstr>PowerPoint Presentation</vt:lpstr>
      <vt:lpstr>PowerPoint Presentation</vt:lpstr>
      <vt:lpstr>Strategic Directions:  Urban Remote Sensing 2.0</vt:lpstr>
      <vt:lpstr>PowerPoint Presentation</vt:lpstr>
      <vt:lpstr>PowerPoint Presentation</vt:lpstr>
      <vt:lpstr>PowerPoint Presentation</vt:lpstr>
      <vt:lpstr>Strategic Directions:  Urban Remote Sensing 2.0</vt:lpstr>
      <vt:lpstr>PowerPoint Presentation</vt:lpstr>
      <vt:lpstr>PowerPoint Presentation</vt:lpstr>
      <vt:lpstr>Strategic Directions:  Urban Remote Sensing 2.0</vt:lpstr>
      <vt:lpstr>PowerPoint Presentation</vt:lpstr>
      <vt:lpstr>PowerPoint Presentation</vt:lpstr>
      <vt:lpstr>PowerPoint Presentation</vt:lpstr>
      <vt:lpstr>PowerPoint Presentation</vt:lpstr>
      <vt:lpstr>Urban volume proxies economic activities </vt:lpstr>
      <vt:lpstr>PowerPoint Presentation</vt:lpstr>
      <vt:lpstr>Strategic Directions:  Urban Remote Sensing 2.0</vt:lpstr>
      <vt:lpstr>Two opportunities for urban LCLUC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Directions in Urban Remote Sensing</dc:title>
  <dc:creator>Karen C. Seto</dc:creator>
  <cp:lastModifiedBy>Karen C. Seto</cp:lastModifiedBy>
  <cp:revision>162</cp:revision>
  <dcterms:created xsi:type="dcterms:W3CDTF">2022-10-18T02:12:16Z</dcterms:created>
  <dcterms:modified xsi:type="dcterms:W3CDTF">2022-10-18T15:10:59Z</dcterms:modified>
</cp:coreProperties>
</file>