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4.gif" ContentType="image/gif"/>
  <Override PartName="/ppt/media/image27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5" r:id="rId3"/>
    <p:sldId id="349" r:id="rId4"/>
    <p:sldId id="354" r:id="rId5"/>
    <p:sldId id="297" r:id="rId6"/>
    <p:sldId id="351" r:id="rId7"/>
    <p:sldId id="355" r:id="rId8"/>
    <p:sldId id="335" r:id="rId9"/>
    <p:sldId id="353" r:id="rId10"/>
    <p:sldId id="348" r:id="rId11"/>
    <p:sldId id="343" r:id="rId12"/>
    <p:sldId id="300" r:id="rId13"/>
    <p:sldId id="342" r:id="rId14"/>
    <p:sldId id="352" r:id="rId15"/>
    <p:sldId id="338" r:id="rId16"/>
    <p:sldId id="339" r:id="rId17"/>
    <p:sldId id="344" r:id="rId18"/>
    <p:sldId id="340" r:id="rId19"/>
    <p:sldId id="341" r:id="rId20"/>
    <p:sldId id="347" r:id="rId21"/>
    <p:sldId id="356" r:id="rId22"/>
    <p:sldId id="345" r:id="rId23"/>
    <p:sldId id="346" r:id="rId24"/>
    <p:sldId id="321" r:id="rId25"/>
    <p:sldId id="33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603"/>
    <a:srgbClr val="52D1FF"/>
    <a:srgbClr val="31D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0" autoAdjust="0"/>
    <p:restoredTop sz="95390" autoAdjust="0"/>
  </p:normalViewPr>
  <p:slideViewPr>
    <p:cSldViewPr snapToGrid="0" snapToObjects="1">
      <p:cViewPr>
        <p:scale>
          <a:sx n="75" d="100"/>
          <a:sy n="75" d="100"/>
        </p:scale>
        <p:origin x="-1448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2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3D9B2-7A09-9B4C-9A93-D80FE30F70E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DCDAA-0103-3548-A415-A9595B155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8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7C42-BE82-3746-B6F0-6A2D2B39FB59}" type="datetimeFigureOut">
              <a:rPr lang="en-US" smtClean="0"/>
              <a:t>4/13/17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16D1-B833-AD42-A36C-8AC23255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2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D641-A3BC-754C-9997-7D50A43CAA6D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1260-A38E-B046-9B6F-3A7266183FA1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44BF-B6DA-564D-99A9-1064545EB459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3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4590-32F9-5E47-B0C2-B3B96738C09E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CDC9-1B9A-8847-83B5-A732FD936962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1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7EA-44C9-A34B-A9DA-26BF49986A58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FAE4C-722A-CE4E-B8C8-FF9F14DA9B85}" type="datetime1">
              <a:rPr lang="en-US" smtClean="0"/>
              <a:t>4/13/17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9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FA61-2A93-1D4F-A0C8-F7352127C2E1}" type="datetime1">
              <a:rPr lang="en-US" smtClean="0"/>
              <a:t>4/13/17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6573-0170-3749-85C0-1A63AC849233}" type="datetime1">
              <a:rPr lang="en-US" smtClean="0"/>
              <a:t>4/13/17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69DF-F945-EA41-8321-1B97E85963DD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EA65-6978-9945-A7AD-C89F992E822A}" type="datetime1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8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59EA-2A56-8C40-AB44-FE753EB9665E}" type="datetime1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7429" y="876300"/>
            <a:ext cx="9144000" cy="114300"/>
            <a:chOff x="0" y="144780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0" y="1447800"/>
              <a:ext cx="1143000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5400" y="1447800"/>
              <a:ext cx="78486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76200"/>
            <a:ext cx="913171" cy="7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6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hyperlink" Target="https://hls.gsfc.nas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gif"/><Relationship Id="rId13" Type="http://schemas.openxmlformats.org/officeDocument/2006/relationships/image" Target="../media/image25.png"/><Relationship Id="rId1" Type="http://schemas.microsoft.com/office/2007/relationships/media" Target="../media/media1.gif"/><Relationship Id="rId2" Type="http://schemas.openxmlformats.org/officeDocument/2006/relationships/video" Target="../media/media1.gif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88900" y="168901"/>
            <a:ext cx="67818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3600" smtClean="0">
                <a:solidFill>
                  <a:schemeClr val="bg1"/>
                </a:solidFill>
              </a:rPr>
              <a:t>Future US Land Imaging</a:t>
            </a:r>
            <a:br>
              <a:rPr lang="en-US" sz="3600" smtClean="0">
                <a:solidFill>
                  <a:schemeClr val="bg1"/>
                </a:solidFill>
              </a:rPr>
            </a:br>
            <a:r>
              <a:rPr lang="en-US" sz="3600" smtClean="0">
                <a:solidFill>
                  <a:schemeClr val="bg1"/>
                </a:solidFill>
              </a:rPr>
              <a:t> </a:t>
            </a:r>
            <a:br>
              <a:rPr lang="en-US" sz="36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Jeffrey Masek, NASA GSFC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	</a:t>
            </a:r>
            <a:r>
              <a:rPr lang="en-US" sz="3200" smtClean="0">
                <a:solidFill>
                  <a:schemeClr val="bg1"/>
                </a:solidFill>
              </a:rPr>
              <a:t/>
            </a:r>
            <a:br>
              <a:rPr lang="en-US" sz="3200" smtClean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Eart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6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6400" y="5593834"/>
            <a:ext cx="372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 Agency Update – CEOS LSI-VC-2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July 20-22, 2016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Dave Jarrett, NASA HQ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Jeff Masek, NASA GSFC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639733"/>
            <a:ext cx="9144000" cy="22182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798" y="4532742"/>
            <a:ext cx="88392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Harmonized Landsat/Sentinel-2 (HLS) Update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Jeff Masek, </a:t>
            </a:r>
            <a:r>
              <a:rPr lang="en-US" dirty="0" err="1" smtClean="0">
                <a:solidFill>
                  <a:schemeClr val="bg1"/>
                </a:solidFill>
              </a:rPr>
              <a:t>Junchang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Ju</a:t>
            </a:r>
            <a:r>
              <a:rPr lang="en-US" dirty="0" smtClean="0">
                <a:solidFill>
                  <a:schemeClr val="bg1"/>
                </a:solidFill>
              </a:rPr>
              <a:t>, Eric </a:t>
            </a:r>
            <a:r>
              <a:rPr lang="en-US" dirty="0" err="1" smtClean="0">
                <a:solidFill>
                  <a:schemeClr val="bg1"/>
                </a:solidFill>
              </a:rPr>
              <a:t>Vermote</a:t>
            </a:r>
            <a:r>
              <a:rPr lang="en-US" dirty="0" smtClean="0">
                <a:solidFill>
                  <a:schemeClr val="bg1"/>
                </a:solidFill>
              </a:rPr>
              <a:t>, NASA </a:t>
            </a:r>
            <a:r>
              <a:rPr lang="en-US" dirty="0" smtClean="0">
                <a:solidFill>
                  <a:schemeClr val="bg1"/>
                </a:solidFill>
              </a:rPr>
              <a:t>GSFC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 err="1" smtClean="0">
                <a:solidFill>
                  <a:schemeClr val="bg1"/>
                </a:solidFill>
              </a:rPr>
              <a:t>Claverie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Jean</a:t>
            </a:r>
            <a:r>
              <a:rPr lang="en-US" dirty="0" smtClean="0">
                <a:solidFill>
                  <a:schemeClr val="bg1"/>
                </a:solidFill>
              </a:rPr>
              <a:t>-Claude Roger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Sergii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Skakun</a:t>
            </a:r>
            <a:r>
              <a:rPr lang="en-US" dirty="0" smtClean="0">
                <a:solidFill>
                  <a:schemeClr val="bg1"/>
                </a:solidFill>
              </a:rPr>
              <a:t>, University of Maryland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Jennifer </a:t>
            </a:r>
            <a:r>
              <a:rPr lang="en-US" dirty="0" err="1" smtClean="0">
                <a:solidFill>
                  <a:schemeClr val="bg1"/>
                </a:solidFill>
              </a:rPr>
              <a:t>Dungan</a:t>
            </a:r>
            <a:r>
              <a:rPr lang="en-US" dirty="0" smtClean="0">
                <a:solidFill>
                  <a:schemeClr val="bg1"/>
                </a:solidFill>
              </a:rPr>
              <a:t>, NASA ARC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LCLUC  - </a:t>
            </a:r>
            <a:r>
              <a:rPr lang="en-US" dirty="0" smtClean="0">
                <a:solidFill>
                  <a:schemeClr val="bg1"/>
                </a:solidFill>
              </a:rPr>
              <a:t>April 14 </a:t>
            </a:r>
            <a:r>
              <a:rPr lang="en-US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2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63"/>
          <a:stretch/>
        </p:blipFill>
        <p:spPr>
          <a:xfrm>
            <a:off x="101600" y="114300"/>
            <a:ext cx="6921266" cy="665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USDA 2016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Cropscape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5266" y="6273800"/>
            <a:ext cx="1453466" cy="82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45400" y="5904468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CDE5"/>
                </a:solidFill>
              </a:rPr>
              <a:t>5km</a:t>
            </a:r>
            <a:endParaRPr lang="en-US" dirty="0">
              <a:solidFill>
                <a:srgbClr val="B9CD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0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outp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HLS NDVI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Filtered, interpolated to daily time step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90056" y="4414134"/>
            <a:ext cx="228429" cy="2307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18485" y="64050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0.0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8485" y="4287134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1.0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0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46932"/>
            <a:ext cx="6504736" cy="972785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4F81BD"/>
                </a:solidFill>
              </a:rPr>
              <a:t>Websites and Public Interface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046" y="903926"/>
            <a:ext cx="4043503" cy="579305"/>
          </a:xfrm>
        </p:spPr>
        <p:txBody>
          <a:bodyPr/>
          <a:lstStyle/>
          <a:p>
            <a:pPr algn="ctr"/>
            <a:r>
              <a:rPr lang="en-US" dirty="0" smtClean="0"/>
              <a:t>HLS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2268" y="1553788"/>
            <a:ext cx="4043503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https:</a:t>
            </a:r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//</a:t>
            </a:r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hls.gsfc.nasa.gov</a:t>
            </a:r>
          </a:p>
          <a:p>
            <a:r>
              <a:rPr lang="en-US" sz="1800" dirty="0" smtClean="0"/>
              <a:t>Public access</a:t>
            </a:r>
          </a:p>
          <a:p>
            <a:r>
              <a:rPr lang="en-US" sz="1800" dirty="0" smtClean="0"/>
              <a:t>Sample data available (via FTP)</a:t>
            </a:r>
          </a:p>
          <a:p>
            <a:r>
              <a:rPr lang="en-US" sz="1800" dirty="0" smtClean="0"/>
              <a:t>Algorithm &amp; Product descriptions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808" y="916754"/>
            <a:ext cx="4062326" cy="579305"/>
          </a:xfrm>
        </p:spPr>
        <p:txBody>
          <a:bodyPr/>
          <a:lstStyle/>
          <a:p>
            <a:pPr algn="ctr"/>
            <a:r>
              <a:rPr lang="en-US" dirty="0" smtClean="0"/>
              <a:t>NEX project page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808" y="1553787"/>
            <a:ext cx="4062327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nex.nasa.gov/nex/projects/1371</a:t>
            </a:r>
            <a:endParaRPr lang="en-US" sz="1800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 smtClean="0"/>
              <a:t>Registered user access</a:t>
            </a:r>
          </a:p>
          <a:p>
            <a:r>
              <a:rPr lang="en-US" sz="1800" dirty="0" smtClean="0"/>
              <a:t>All HLS data available</a:t>
            </a:r>
          </a:p>
          <a:p>
            <a:r>
              <a:rPr lang="en-US" sz="1800" dirty="0" smtClean="0"/>
              <a:t>Documents (slides, user guides)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20" y="3553252"/>
            <a:ext cx="3614327" cy="229724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0381"/>
          <a:stretch/>
        </p:blipFill>
        <p:spPr>
          <a:xfrm>
            <a:off x="4883786" y="3561878"/>
            <a:ext cx="3644045" cy="230540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60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Reflectance comparison with daily MODIS CMG</a:t>
            </a:r>
          </a:p>
          <a:p>
            <a:pPr lvl="1"/>
            <a:r>
              <a:rPr lang="en-US" dirty="0" smtClean="0"/>
              <a:t>dataset &amp; granule level </a:t>
            </a:r>
            <a:r>
              <a:rPr lang="en-US" dirty="0" smtClean="0"/>
              <a:t>metric</a:t>
            </a:r>
            <a:endParaRPr lang="en-US" dirty="0" smtClean="0"/>
          </a:p>
          <a:p>
            <a:pPr lvl="2"/>
            <a:r>
              <a:rPr lang="en-US" dirty="0" smtClean="0"/>
              <a:t>evaluation not validation</a:t>
            </a:r>
          </a:p>
          <a:p>
            <a:pPr lvl="1"/>
            <a:r>
              <a:rPr lang="en-US" dirty="0" smtClean="0"/>
              <a:t>up to 5-day window w/ MODIS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liminate HLS granules with high number of discrepant 0.05° CMG reflectance values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Per-tile time series smoothness</a:t>
            </a:r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Per-pixel QA attributes</a:t>
            </a:r>
          </a:p>
          <a:p>
            <a:pPr lvl="1"/>
            <a:r>
              <a:rPr lang="en-US" dirty="0" smtClean="0"/>
              <a:t>Cloud, shadow, water, adjacent cloud (L30 only)</a:t>
            </a:r>
          </a:p>
          <a:p>
            <a:pPr lvl="1"/>
            <a:r>
              <a:rPr lang="en-US" dirty="0" smtClean="0"/>
              <a:t>Inherited L1 QA metadata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3293" y="203201"/>
            <a:ext cx="4449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F81BD"/>
                </a:solidFill>
                <a:latin typeface="Helvetica"/>
                <a:cs typeface="Helvetica"/>
              </a:rPr>
              <a:t>HLS QA\QC Processes</a:t>
            </a:r>
            <a:endParaRPr lang="en-US" sz="3200" dirty="0">
              <a:solidFill>
                <a:srgbClr val="4F81BD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1191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MODIS CMG Comparison</a:t>
            </a:r>
            <a:endParaRPr lang="en-US" sz="3600" dirty="0">
              <a:solidFill>
                <a:srgbClr val="2E75B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9"/>
          <a:stretch/>
        </p:blipFill>
        <p:spPr>
          <a:xfrm>
            <a:off x="292100" y="2125044"/>
            <a:ext cx="8788400" cy="2751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987" y="2671144"/>
            <a:ext cx="5156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L30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642" y="3862864"/>
            <a:ext cx="52471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32187" y="4893340"/>
            <a:ext cx="250798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MODIS CMG Reflectance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357" y="5536168"/>
            <a:ext cx="795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31D114"/>
                </a:solidFill>
              </a:rPr>
              <a:t>Discarded S30 Tiles (&lt;3%) due to S2 Cloud Omission</a:t>
            </a:r>
            <a:endParaRPr lang="en-US" sz="2800" i="1" dirty="0">
              <a:solidFill>
                <a:srgbClr val="31D1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2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29" y="1161413"/>
            <a:ext cx="6309655" cy="54764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MODIS CMG Comparison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3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4" y="1674492"/>
            <a:ext cx="8551333" cy="41260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MODIS CMG Comparison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6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1657801" y="2318201"/>
            <a:ext cx="0" cy="475799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3"/>
            <a:endCxn id="17" idx="3"/>
          </p:cNvCxnSpPr>
          <p:nvPr/>
        </p:nvCxnSpPr>
        <p:spPr>
          <a:xfrm flipV="1">
            <a:off x="1034599" y="2597601"/>
            <a:ext cx="1422400" cy="3810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D:\UMD\Data\HLS\SRcube\TSOutliersexamp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4140200"/>
            <a:ext cx="7988299" cy="244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2279650"/>
            <a:ext cx="4838700" cy="12319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74700" y="2032000"/>
            <a:ext cx="0" cy="15494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4700" y="3581400"/>
            <a:ext cx="19558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016000" y="2870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87500" y="21971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38400" y="2489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54002" y="3606800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4809" y="2609333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 (y)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24200" y="278123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Temporal Smoothness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537" y="1148834"/>
            <a:ext cx="8461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Approach based on variance among cloud-free VI triplets (</a:t>
            </a:r>
            <a:r>
              <a:rPr lang="en-US" sz="2000" dirty="0" err="1" smtClean="0"/>
              <a:t>Vermote</a:t>
            </a:r>
            <a:r>
              <a:rPr lang="en-US" sz="2000" dirty="0" smtClean="0"/>
              <a:t> et al., 2009)  </a:t>
            </a:r>
          </a:p>
          <a:p>
            <a:r>
              <a:rPr lang="en-US" sz="2000" dirty="0" smtClean="0"/>
              <a:t>Per-pixel metric calculated from median of all triplets (N&gt;6) in time series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356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40" y="1269047"/>
            <a:ext cx="5760720" cy="4319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Temporal Smoothness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7611" y="544070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-&gt; Noisy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45077" y="5440705"/>
            <a:ext cx="117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Smooth &lt;-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64196" y="2057400"/>
            <a:ext cx="98306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Tile </a:t>
            </a:r>
          </a:p>
          <a:p>
            <a:r>
              <a:rPr lang="en-US" dirty="0" smtClean="0"/>
              <a:t>34HBK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S.Af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1759" y="3973731"/>
            <a:ext cx="955497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Tile </a:t>
            </a:r>
          </a:p>
          <a:p>
            <a:r>
              <a:rPr lang="en-US" dirty="0" smtClean="0"/>
              <a:t>31TCJ</a:t>
            </a:r>
          </a:p>
          <a:p>
            <a:r>
              <a:rPr lang="en-US" dirty="0" smtClean="0"/>
              <a:t>(France)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7537" y="6042967"/>
            <a:ext cx="858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1"/>
                </a:solidFill>
              </a:rPr>
              <a:t>Adding S2 data increases time series noise due to cloud commission</a:t>
            </a:r>
            <a:endParaRPr lang="en-US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1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40" y="1269047"/>
            <a:ext cx="5760720" cy="4319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Temporal Smoothness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96" y="2057400"/>
            <a:ext cx="80795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Tile </a:t>
            </a:r>
          </a:p>
          <a:p>
            <a:r>
              <a:rPr lang="en-US" dirty="0" smtClean="0"/>
              <a:t>34HBK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94959" y="3973731"/>
            <a:ext cx="72782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Tile </a:t>
            </a:r>
          </a:p>
          <a:p>
            <a:r>
              <a:rPr lang="en-US" dirty="0" smtClean="0"/>
              <a:t>31TCJ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67396" y="6042967"/>
            <a:ext cx="745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1"/>
                </a:solidFill>
              </a:rPr>
              <a:t>Per-pixel filtering for temporal “outliers” reduces variance 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577925" y="3052634"/>
            <a:ext cx="1950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10603"/>
                </a:solidFill>
              </a:rPr>
              <a:t>After Filtering</a:t>
            </a:r>
            <a:endParaRPr lang="en-US" sz="2400" b="1" dirty="0">
              <a:solidFill>
                <a:srgbClr val="B10603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628370" y="1549400"/>
            <a:ext cx="324130" cy="3683952"/>
          </a:xfrm>
          <a:prstGeom prst="leftBrace">
            <a:avLst>
              <a:gd name="adj1" fmla="val 39679"/>
              <a:gd name="adj2" fmla="val 50000"/>
            </a:avLst>
          </a:prstGeom>
          <a:ln>
            <a:solidFill>
              <a:srgbClr val="B1060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060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7611" y="544070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-&gt; Noisy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45077" y="5440705"/>
            <a:ext cx="117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Smooth &lt;-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775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807" y="1346202"/>
            <a:ext cx="8596190" cy="1515532"/>
          </a:xfr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_tradnl" sz="1800" dirty="0" err="1" smtClean="0"/>
              <a:t>Merging</a:t>
            </a:r>
            <a:r>
              <a:rPr lang="es-ES_tradnl" sz="1800" dirty="0" smtClean="0"/>
              <a:t> Sentinel-2 </a:t>
            </a:r>
            <a:r>
              <a:rPr lang="es-ES_tradnl" sz="1800" dirty="0"/>
              <a:t>and </a:t>
            </a:r>
            <a:r>
              <a:rPr lang="es-ES_tradnl" sz="1800" dirty="0" err="1"/>
              <a:t>Landsat</a:t>
            </a:r>
            <a:r>
              <a:rPr lang="es-ES_tradnl" sz="1800" dirty="0"/>
              <a:t> data </a:t>
            </a:r>
            <a:r>
              <a:rPr lang="es-ES_tradnl" sz="1800" dirty="0" err="1"/>
              <a:t>streams</a:t>
            </a:r>
            <a:r>
              <a:rPr lang="es-ES_tradnl" sz="1800" dirty="0"/>
              <a:t> </a:t>
            </a:r>
            <a:r>
              <a:rPr lang="es-ES_tradnl" sz="1800" dirty="0" smtClean="0"/>
              <a:t>can </a:t>
            </a:r>
            <a:r>
              <a:rPr lang="es-ES_tradnl" sz="1800" dirty="0" err="1" smtClean="0"/>
              <a:t>provide</a:t>
            </a:r>
            <a:r>
              <a:rPr lang="es-ES_tradnl" sz="1800" b="1" dirty="0" smtClean="0"/>
              <a:t> 2-3 </a:t>
            </a:r>
            <a:r>
              <a:rPr lang="es-ES_tradnl" sz="1800" b="1" dirty="0" err="1" smtClean="0"/>
              <a:t>day</a:t>
            </a:r>
            <a:r>
              <a:rPr lang="es-ES_tradnl" sz="1800" b="1" dirty="0" smtClean="0"/>
              <a:t> global </a:t>
            </a:r>
            <a:r>
              <a:rPr lang="es-ES_tradnl" sz="1800" b="1" dirty="0" err="1" smtClean="0"/>
              <a:t>coverage</a:t>
            </a:r>
            <a:r>
              <a:rPr lang="es-ES_tradnl" sz="1800" b="1" dirty="0" smtClean="0"/>
              <a:t> </a:t>
            </a:r>
          </a:p>
          <a:p>
            <a:r>
              <a:rPr lang="en-US" sz="1800" dirty="0" smtClean="0"/>
              <a:t>Goal </a:t>
            </a:r>
            <a:r>
              <a:rPr lang="en-US" sz="1800" dirty="0"/>
              <a:t>is “seamless” near-daily 30m surface reflectance </a:t>
            </a:r>
            <a:r>
              <a:rPr lang="en-US" sz="1800" dirty="0" smtClean="0"/>
              <a:t>record including atmospheric corrections, spectral and BRDF adjustments, </a:t>
            </a:r>
            <a:r>
              <a:rPr lang="en-US" sz="1800" dirty="0" err="1" smtClean="0"/>
              <a:t>regridding</a:t>
            </a:r>
            <a:endParaRPr lang="en-US" sz="1800" dirty="0" smtClean="0"/>
          </a:p>
          <a:p>
            <a:r>
              <a:rPr lang="en-US" sz="1800" dirty="0" smtClean="0"/>
              <a:t>Project initiated as collaboration among GSFC, UMD, NASA Ames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7" y="3328032"/>
            <a:ext cx="3930593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8" y="240772"/>
            <a:ext cx="8229600" cy="90831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4F81BD"/>
                </a:solidFill>
              </a:rPr>
              <a:t>Harmonized Landsat Sentinel-2 (HLS) Project</a:t>
            </a:r>
            <a:endParaRPr lang="en-US" sz="3200" dirty="0">
              <a:solidFill>
                <a:srgbClr val="4F81BD"/>
              </a:solidFill>
            </a:endParaRP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748" y="3328032"/>
            <a:ext cx="4466250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3900" y="3351379"/>
            <a:ext cx="4348097" cy="2946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864330" y="3667263"/>
            <a:ext cx="3865378" cy="2225666"/>
            <a:chOff x="1373187" y="4066823"/>
            <a:chExt cx="6740525" cy="2517362"/>
          </a:xfrm>
        </p:grpSpPr>
        <p:grpSp>
          <p:nvGrpSpPr>
            <p:cNvPr id="31" name="Group 30"/>
            <p:cNvGrpSpPr/>
            <p:nvPr/>
          </p:nvGrpSpPr>
          <p:grpSpPr>
            <a:xfrm>
              <a:off x="1373187" y="4066823"/>
              <a:ext cx="6740525" cy="1181100"/>
              <a:chOff x="1143000" y="4229100"/>
              <a:chExt cx="6740525" cy="1181100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530350" y="4229100"/>
                <a:ext cx="5778500" cy="1181100"/>
                <a:chOff x="1790700" y="2705100"/>
                <a:chExt cx="5778500" cy="118110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90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2082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74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7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59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251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43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8354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275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196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11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03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95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588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880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72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64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</p:grp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734175" y="4851400"/>
                <a:ext cx="1149350" cy="25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1143000" y="4889500"/>
                <a:ext cx="679450" cy="1270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1663700" y="5616224"/>
              <a:ext cx="0" cy="9556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10342" y="6403625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78656" y="6415911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59437" y="6162324"/>
              <a:ext cx="0" cy="4095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785924" y="5908737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75237" y="5915410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08316" y="5913202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505430" y="5820589"/>
              <a:ext cx="0" cy="7513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8667" y="5732441"/>
              <a:ext cx="0" cy="8394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67132" y="5996182"/>
              <a:ext cx="0" cy="5757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095669" y="6196191"/>
              <a:ext cx="0" cy="3757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782932" y="6236180"/>
              <a:ext cx="0" cy="34800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10466" y="6389268"/>
              <a:ext cx="0" cy="1833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94039" y="6389268"/>
              <a:ext cx="0" cy="18331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14737" y="5821542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8937" y="5828623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93031" y="6285091"/>
              <a:ext cx="0" cy="28680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243637" y="6398149"/>
              <a:ext cx="0" cy="1559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663700" y="6571899"/>
              <a:ext cx="574675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065337" y="633589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46337" y="6316842"/>
              <a:ext cx="88900" cy="88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8437" y="61961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51174" y="61623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322637" y="592314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70287" y="5736874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15291" y="56924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54487" y="5747457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62991" y="574745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741861" y="585540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30787" y="58786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67337" y="58532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12341" y="60945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51537" y="6246991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99187" y="6314725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35737" y="63528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65937" y="631684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197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5250"/>
            <a:ext cx="8229600" cy="49911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V1.2 Released February, 2017</a:t>
            </a:r>
          </a:p>
          <a:p>
            <a:pPr lvl="1"/>
            <a:r>
              <a:rPr lang="en-US" dirty="0" smtClean="0"/>
              <a:t>Per-pixel view angle correction</a:t>
            </a:r>
          </a:p>
          <a:p>
            <a:pPr lvl="1"/>
            <a:r>
              <a:rPr lang="en-US" dirty="0" smtClean="0"/>
              <a:t>All bands used for aerosol retrieval</a:t>
            </a:r>
          </a:p>
          <a:p>
            <a:pPr lvl="1"/>
            <a:r>
              <a:rPr lang="en-US" dirty="0" smtClean="0"/>
              <a:t>Fix of pixel indexing problem in v1.1 arising from atmospheric correction, resulting in </a:t>
            </a:r>
            <a:r>
              <a:rPr lang="en-US" dirty="0" err="1" smtClean="0"/>
              <a:t>mis</a:t>
            </a:r>
            <a:r>
              <a:rPr lang="en-US" dirty="0" smtClean="0"/>
              <a:t>-alignment of 10, 20, and 60m bands</a:t>
            </a:r>
          </a:p>
          <a:p>
            <a:pPr lvl="1"/>
            <a:r>
              <a:rPr lang="en-US" dirty="0" smtClean="0"/>
              <a:t>Registration of all imagery to single reference S2 L1C image</a:t>
            </a:r>
          </a:p>
          <a:p>
            <a:pPr lvl="1"/>
            <a:r>
              <a:rPr lang="en-US" dirty="0" smtClean="0"/>
              <a:t>Correction of bug in </a:t>
            </a:r>
            <a:r>
              <a:rPr lang="en-US" dirty="0" err="1" smtClean="0"/>
              <a:t>Fmask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Known Issues</a:t>
            </a:r>
          </a:p>
          <a:p>
            <a:pPr lvl="1"/>
            <a:r>
              <a:rPr lang="en-US" dirty="0" smtClean="0"/>
              <a:t>Cloud mask for Sentinel-2 needs improvement</a:t>
            </a:r>
          </a:p>
          <a:p>
            <a:pPr lvl="2"/>
            <a:r>
              <a:rPr lang="en-US" dirty="0" smtClean="0"/>
              <a:t>L1C cloud mask poor, difficult to use (vector)</a:t>
            </a:r>
          </a:p>
          <a:p>
            <a:pPr lvl="2"/>
            <a:r>
              <a:rPr lang="en-US" dirty="0" err="1" smtClean="0"/>
              <a:t>Fmask</a:t>
            </a:r>
            <a:r>
              <a:rPr lang="en-US" dirty="0" smtClean="0"/>
              <a:t> better but errors of omission are common</a:t>
            </a:r>
          </a:p>
          <a:p>
            <a:pPr lvl="3"/>
            <a:r>
              <a:rPr lang="en-US" dirty="0" smtClean="0"/>
              <a:t>Boston U. working on improvements</a:t>
            </a:r>
          </a:p>
          <a:p>
            <a:pPr lvl="1"/>
            <a:r>
              <a:rPr lang="en-US" dirty="0" smtClean="0"/>
              <a:t>Atmospheric Correction lags behind </a:t>
            </a:r>
            <a:r>
              <a:rPr lang="en-US" dirty="0" err="1" smtClean="0"/>
              <a:t>LaSRC</a:t>
            </a:r>
            <a:r>
              <a:rPr lang="en-US" dirty="0" smtClean="0"/>
              <a:t> for L8</a:t>
            </a:r>
          </a:p>
          <a:p>
            <a:pPr lvl="2"/>
            <a:r>
              <a:rPr lang="en-US" dirty="0" err="1" smtClean="0"/>
              <a:t>Blockiness</a:t>
            </a:r>
            <a:r>
              <a:rPr lang="en-US" dirty="0" smtClean="0"/>
              <a:t> &amp; pin-hole drop outs</a:t>
            </a:r>
          </a:p>
          <a:p>
            <a:pPr lvl="2"/>
            <a:r>
              <a:rPr lang="en-US" dirty="0" smtClean="0"/>
              <a:t>Artifacts in snow-covered scenes</a:t>
            </a:r>
          </a:p>
          <a:p>
            <a:pPr lvl="1"/>
            <a:r>
              <a:rPr lang="en-US" dirty="0" smtClean="0"/>
              <a:t>Bug in BRDF </a:t>
            </a:r>
            <a:r>
              <a:rPr lang="en-US" dirty="0" err="1" smtClean="0"/>
              <a:t>implemention</a:t>
            </a:r>
            <a:r>
              <a:rPr lang="en-US" dirty="0" smtClean="0"/>
              <a:t> (~1% relative error)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Releases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6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931" y="1557865"/>
            <a:ext cx="3810002" cy="3810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45" t="6172" r="13411" b="40000"/>
          <a:stretch/>
        </p:blipFill>
        <p:spPr>
          <a:xfrm>
            <a:off x="287867" y="1557865"/>
            <a:ext cx="3722615" cy="3810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468" y="5537200"/>
            <a:ext cx="267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in atmospheric correction over snow?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9867" y="5588000"/>
            <a:ext cx="3666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non-cloud, non-shadow observations  =&gt; water is called shadow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Known Issues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Version 1.3 – release ASAP to fix minor BRDF bug, add user-requested test sites</a:t>
            </a:r>
          </a:p>
          <a:p>
            <a:r>
              <a:rPr lang="en-US" sz="2800" dirty="0" smtClean="0"/>
              <a:t>Q3-Q4 2017:  North America wall-to-wall</a:t>
            </a:r>
          </a:p>
          <a:p>
            <a:pPr lvl="1"/>
            <a:r>
              <a:rPr lang="en-US" sz="2400" dirty="0" smtClean="0"/>
              <a:t>Fully automated processing w/ ~5-day latency</a:t>
            </a:r>
          </a:p>
          <a:p>
            <a:pPr lvl="2"/>
            <a:r>
              <a:rPr lang="en-US" sz="2000" dirty="0" smtClean="0"/>
              <a:t>&lt;24 hours Landsat (USGS/NEX),  &lt;2 days for S2 (Google)</a:t>
            </a:r>
          </a:p>
          <a:p>
            <a:pPr lvl="2"/>
            <a:r>
              <a:rPr lang="en-US" sz="2000" dirty="0" smtClean="0"/>
              <a:t>2-10 days for ancillary (ozone, water vapor) </a:t>
            </a:r>
          </a:p>
          <a:p>
            <a:pPr lvl="1"/>
            <a:r>
              <a:rPr lang="en-US" sz="2400" dirty="0" smtClean="0"/>
              <a:t>Leverage AWS for processing, archive, distribution</a:t>
            </a:r>
            <a:endParaRPr lang="en-US" sz="2400" dirty="0"/>
          </a:p>
          <a:p>
            <a:r>
              <a:rPr lang="en-US" sz="2800" dirty="0" smtClean="0"/>
              <a:t>2018:  extension to </a:t>
            </a:r>
            <a:r>
              <a:rPr lang="en-US" sz="2800" dirty="0" err="1" smtClean="0"/>
              <a:t>MuSLI</a:t>
            </a:r>
            <a:r>
              <a:rPr lang="en-US" sz="2800" dirty="0" smtClean="0"/>
              <a:t> Round 2 sites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Future Directions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1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70300" y="3276600"/>
            <a:ext cx="1395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346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761" y="187328"/>
            <a:ext cx="7886700" cy="74965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HLS Products Specification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396" y="2930709"/>
            <a:ext cx="2243434" cy="1576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S10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10m, 20m,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60m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All MSI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All  Sentinel-2 L1C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granules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No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396" y="4680435"/>
            <a:ext cx="2243434" cy="1827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S30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30m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Spectral</a:t>
            </a:r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OLI-like +  MSI Red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Edge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All  Sentinel-2 L1C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granules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Yes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8105" y="2938079"/>
            <a:ext cx="2250077" cy="158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L30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30m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</a:rPr>
              <a:t>Spectral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All OLI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All  Landsat-8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L1T granules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Yes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8106" y="4680434"/>
            <a:ext cx="2250077" cy="1827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M30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30m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</a:rPr>
              <a:t>Spectral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OLI-like + MSI Red Edge +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TIRS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TOA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5-day “best pixel” based on min AOT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Yes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Content Placeholder 11"/>
          <p:cNvSpPr txBox="1">
            <a:spLocks/>
          </p:cNvSpPr>
          <p:nvPr/>
        </p:nvSpPr>
        <p:spPr>
          <a:xfrm>
            <a:off x="462437" y="1242730"/>
            <a:ext cx="7541443" cy="161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/>
              <a:t>All 4 products are aligned on the S2 Tiling system </a:t>
            </a:r>
            <a:r>
              <a:rPr lang="en-US" sz="1800" dirty="0"/>
              <a:t>(Military Grid Reference </a:t>
            </a:r>
            <a:r>
              <a:rPr lang="en-US" sz="1800" dirty="0" smtClean="0"/>
              <a:t>System), following UTM zones + 3 letters defining a grid</a:t>
            </a:r>
          </a:p>
          <a:p>
            <a:pPr>
              <a:lnSpc>
                <a:spcPct val="110000"/>
              </a:lnSpc>
            </a:pPr>
            <a:r>
              <a:rPr lang="en-US" sz="1800" dirty="0" smtClean="0"/>
              <a:t>Tiles are 110km square with 10km overlap for same UTM zone adjacent tiles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583" y="2938079"/>
            <a:ext cx="3807530" cy="356949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>
            <a:off x="6675448" y="4172772"/>
            <a:ext cx="11430" cy="1261110"/>
          </a:xfrm>
          <a:prstGeom prst="straightConnector1">
            <a:avLst/>
          </a:prstGeom>
          <a:ln w="127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26085" y="43586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C00000"/>
                </a:solidFill>
              </a:rPr>
              <a:t>109,080m</a:t>
            </a:r>
            <a:endParaRPr lang="en-US" sz="1000" b="1" dirty="0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431889" y="4322839"/>
            <a:ext cx="1401799" cy="16949"/>
          </a:xfrm>
          <a:prstGeom prst="straightConnector1">
            <a:avLst/>
          </a:prstGeom>
          <a:ln w="127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1540000">
            <a:off x="5982280" y="6189778"/>
            <a:ext cx="115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UTM zone 35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60000">
            <a:off x="7795160" y="6189779"/>
            <a:ext cx="115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UTM zone 36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547124" y="6109395"/>
            <a:ext cx="351334" cy="58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31476" y="5863174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</a:rPr>
              <a:t>Overlap area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54905" y="3052550"/>
            <a:ext cx="1155765" cy="21544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dirty="0"/>
              <a:t>S2 Tiles system </a:t>
            </a:r>
          </a:p>
        </p:txBody>
      </p:sp>
    </p:spTree>
    <p:extLst>
      <p:ext uri="{BB962C8B-B14F-4D97-AF65-F5344CB8AC3E}">
        <p14:creationId xmlns:p14="http://schemas.microsoft.com/office/powerpoint/2010/main" val="412421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hls.gsfc.nasa.gov/data/v1.2/QA/Report/figures/QA_Overall_HLS_Dots_NoFilter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4" y="1453091"/>
            <a:ext cx="7286727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hls.gsfc.nasa.gov/data/v1.2/QA/Report/figures/QA_Overall_HLS_Dots_Filtere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72" y="3792642"/>
            <a:ext cx="7289801" cy="2191613"/>
          </a:xfrm>
          <a:prstGeom prst="rect">
            <a:avLst/>
          </a:prstGeom>
          <a:noFill/>
          <a:ex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MODIS CMG Comparison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r="8679"/>
          <a:stretch/>
        </p:blipFill>
        <p:spPr>
          <a:xfrm>
            <a:off x="-670" y="2606649"/>
            <a:ext cx="9144669" cy="3756052"/>
          </a:xfrm>
          <a:prstGeom prst="rect">
            <a:avLst/>
          </a:prstGeom>
        </p:spPr>
      </p:pic>
      <p:sp>
        <p:nvSpPr>
          <p:cNvPr id="5" name="AutoShape 2" descr="https://mail.google.com/mail/u/0/?ui=2&amp;ik=9b17e047ce&amp;view=fimg&amp;th=15b5d926ee83e6fe&amp;attid=0.1&amp;disp=emb&amp;attbid=ANGjdJ-GQ0OBmikAAZ3Q9xYTsFmT6QVHI3QbX6G9YUAnq8N1hiQCie9bLeoykzbvnXk7AzJ5Fm2PooSvIWsXB-Ccq83ToBXAFFWVzXYqaISrd4m8ReRYV3ihK7ewbd8&amp;sz=s0-l75-ft&amp;ats=1491940826222&amp;rm=15b5d926ee83e6fe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92830" y="3293912"/>
            <a:ext cx="1376249" cy="88969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sp>
        <p:nvSpPr>
          <p:cNvPr id="8" name="TextBox 7"/>
          <p:cNvSpPr txBox="1"/>
          <p:nvPr/>
        </p:nvSpPr>
        <p:spPr>
          <a:xfrm>
            <a:off x="704448" y="4099030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North America: 95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0269" y="2827397"/>
            <a:ext cx="1518248" cy="5911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3235" y="2583432"/>
            <a:ext cx="1632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Alaska / N</a:t>
            </a:r>
            <a:r>
              <a:rPr lang="en-US" sz="1100" b="1" dirty="0">
                <a:solidFill>
                  <a:srgbClr val="7030A0"/>
                </a:solidFill>
              </a:rPr>
              <a:t>W</a:t>
            </a:r>
            <a:r>
              <a:rPr lang="en-US" sz="1100" b="1" dirty="0" smtClean="0">
                <a:solidFill>
                  <a:srgbClr val="7030A0"/>
                </a:solidFill>
              </a:rPr>
              <a:t> Canada: 16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48855">
            <a:off x="2739741" y="4765533"/>
            <a:ext cx="611094" cy="1023255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07825" y="5034953"/>
            <a:ext cx="1297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South America: 28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580686">
            <a:off x="4742648" y="5160095"/>
            <a:ext cx="644105" cy="4647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92446" y="5320678"/>
            <a:ext cx="153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South-Africa: 166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0591" y="4660330"/>
            <a:ext cx="985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Tanzania: 121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1248" y="3276658"/>
            <a:ext cx="965745" cy="26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Germany: 62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5160" y="3188440"/>
            <a:ext cx="1041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Europe: 15</a:t>
            </a:r>
          </a:p>
          <a:p>
            <a:r>
              <a:rPr lang="en-US" sz="1100" b="1" dirty="0" smtClean="0">
                <a:solidFill>
                  <a:srgbClr val="7030A0"/>
                </a:solidFill>
              </a:rPr>
              <a:t>(w/o Germ.)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72346" y="3880560"/>
            <a:ext cx="1532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Africa: 6</a:t>
            </a:r>
            <a:br>
              <a:rPr lang="en-US" sz="1100" b="1" dirty="0" smtClean="0">
                <a:solidFill>
                  <a:srgbClr val="7030A0"/>
                </a:solidFill>
              </a:rPr>
            </a:br>
            <a:r>
              <a:rPr lang="en-US" sz="1100" b="1" dirty="0" smtClean="0">
                <a:solidFill>
                  <a:srgbClr val="7030A0"/>
                </a:solidFill>
              </a:rPr>
              <a:t>(w/o SA and TZ)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7980" y="3603409"/>
            <a:ext cx="998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 Asia: 122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95615" y="2974224"/>
            <a:ext cx="916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NE Asia: 11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3399" y="5582781"/>
            <a:ext cx="1266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SE Australia: 141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1037" y="1185354"/>
            <a:ext cx="380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69 Test sites (45 from </a:t>
            </a:r>
            <a:r>
              <a:rPr lang="en-US" dirty="0" err="1" smtClean="0"/>
              <a:t>MuSLI</a:t>
            </a:r>
            <a:r>
              <a:rPr lang="en-US" dirty="0" smtClean="0"/>
              <a:t> 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783 MGRS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&gt;7.5 million sq. km2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88810" y="1144184"/>
            <a:ext cx="379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Landsat-8 data </a:t>
            </a:r>
            <a:r>
              <a:rPr lang="en-US" dirty="0"/>
              <a:t>set: 147k </a:t>
            </a:r>
            <a:r>
              <a:rPr lang="en-US" dirty="0" smtClean="0"/>
              <a:t>products From Mar-2013 to  Dec-2016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Sentinel-2 </a:t>
            </a:r>
            <a:r>
              <a:rPr lang="en-US" dirty="0"/>
              <a:t>data set</a:t>
            </a:r>
            <a:r>
              <a:rPr lang="en-US" dirty="0" smtClean="0"/>
              <a:t>: 47k products</a:t>
            </a:r>
            <a:r>
              <a:rPr lang="en-US" dirty="0"/>
              <a:t> </a:t>
            </a:r>
            <a:r>
              <a:rPr lang="en-US" dirty="0" smtClean="0"/>
              <a:t>From Jun-2015 to  Dec-2016 </a:t>
            </a:r>
          </a:p>
        </p:txBody>
      </p:sp>
      <p:sp>
        <p:nvSpPr>
          <p:cNvPr id="24" name="Oval 23"/>
          <p:cNvSpPr/>
          <p:nvPr/>
        </p:nvSpPr>
        <p:spPr>
          <a:xfrm rot="20580686">
            <a:off x="7700031" y="5213328"/>
            <a:ext cx="644105" cy="4647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24424" y="3873645"/>
            <a:ext cx="1742382" cy="64605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77179" y="3009555"/>
            <a:ext cx="675332" cy="97679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23795" y="3244805"/>
            <a:ext cx="330029" cy="331412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6480453">
            <a:off x="5058373" y="4635954"/>
            <a:ext cx="451496" cy="409546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08407" y="6097658"/>
            <a:ext cx="253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Online Request Form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52773" y="6248401"/>
            <a:ext cx="2726281" cy="605909"/>
          </a:xfrm>
          <a:prstGeom prst="wedgeEllipseCallout">
            <a:avLst>
              <a:gd name="adj1" fmla="val -29706"/>
              <a:gd name="adj2" fmla="val -60871"/>
            </a:avLst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1100" b="1" dirty="0">
                <a:solidFill>
                  <a:srgbClr val="0000FF"/>
                </a:solidFill>
              </a:rPr>
              <a:t>https://hls.gsfc.nasa.gov</a:t>
            </a:r>
            <a:r>
              <a:rPr lang="en-US" sz="1100" b="1" dirty="0" smtClean="0">
                <a:solidFill>
                  <a:srgbClr val="0000FF"/>
                </a:solidFill>
              </a:rPr>
              <a:t>/</a:t>
            </a:r>
            <a:br>
              <a:rPr lang="en-US" sz="1100" b="1" dirty="0" smtClean="0">
                <a:solidFill>
                  <a:srgbClr val="0000FF"/>
                </a:solidFill>
              </a:rPr>
            </a:br>
            <a:r>
              <a:rPr lang="en-US" sz="1100" b="1" dirty="0" smtClean="0">
                <a:solidFill>
                  <a:srgbClr val="0000FF"/>
                </a:solidFill>
              </a:rPr>
              <a:t>test-sites/propose-a-new-site</a:t>
            </a:r>
            <a:r>
              <a:rPr lang="en-US" sz="1100" b="1" dirty="0">
                <a:solidFill>
                  <a:srgbClr val="0000FF"/>
                </a:solidFill>
              </a:rPr>
              <a:t>/</a:t>
            </a:r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270933" y="188217"/>
            <a:ext cx="4530315" cy="90831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HLS Test Sites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MeanTSdensity_L30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534"/>
            <a:ext cx="9144000" cy="3047140"/>
          </a:xfrm>
          <a:prstGeom prst="rect">
            <a:avLst/>
          </a:prstGeom>
        </p:spPr>
      </p:pic>
      <p:pic>
        <p:nvPicPr>
          <p:cNvPr id="5" name="Picture 4" descr="MeanTSdensity_S30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860"/>
            <a:ext cx="9144000" cy="30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Algorithms overview and status</a:t>
            </a:r>
            <a:endParaRPr lang="en-US" sz="3600" dirty="0">
              <a:solidFill>
                <a:srgbClr val="2E75B6"/>
              </a:solidFill>
            </a:endParaRPr>
          </a:p>
        </p:txBody>
      </p:sp>
      <p:cxnSp>
        <p:nvCxnSpPr>
          <p:cNvPr id="24" name="Straight Arrow Connector 23"/>
          <p:cNvCxnSpPr>
            <a:stCxn id="11" idx="2"/>
            <a:endCxn id="5" idx="0"/>
          </p:cNvCxnSpPr>
          <p:nvPr/>
        </p:nvCxnSpPr>
        <p:spPr>
          <a:xfrm>
            <a:off x="2503833" y="1739597"/>
            <a:ext cx="0" cy="192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  <a:endCxn id="15" idx="0"/>
          </p:cNvCxnSpPr>
          <p:nvPr/>
        </p:nvCxnSpPr>
        <p:spPr>
          <a:xfrm>
            <a:off x="2503833" y="2215745"/>
            <a:ext cx="0" cy="17729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2"/>
            <a:endCxn id="6" idx="0"/>
          </p:cNvCxnSpPr>
          <p:nvPr/>
        </p:nvCxnSpPr>
        <p:spPr>
          <a:xfrm>
            <a:off x="2503833" y="2676504"/>
            <a:ext cx="0" cy="17729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1"/>
            <a:endCxn id="9" idx="3"/>
          </p:cNvCxnSpPr>
          <p:nvPr/>
        </p:nvCxnSpPr>
        <p:spPr>
          <a:xfrm flipH="1">
            <a:off x="1388877" y="2995531"/>
            <a:ext cx="196429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  <a:endCxn id="13" idx="1"/>
          </p:cNvCxnSpPr>
          <p:nvPr/>
        </p:nvCxnSpPr>
        <p:spPr>
          <a:xfrm rot="16200000" flipH="1">
            <a:off x="2803583" y="2837512"/>
            <a:ext cx="319027" cy="918527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2" idx="1"/>
            <a:endCxn id="13" idx="3"/>
          </p:cNvCxnSpPr>
          <p:nvPr/>
        </p:nvCxnSpPr>
        <p:spPr>
          <a:xfrm flipH="1" flipV="1">
            <a:off x="5259414" y="3456290"/>
            <a:ext cx="248352" cy="30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3" idx="2"/>
            <a:endCxn id="10" idx="0"/>
          </p:cNvCxnSpPr>
          <p:nvPr/>
        </p:nvCxnSpPr>
        <p:spPr>
          <a:xfrm>
            <a:off x="4340887" y="3598022"/>
            <a:ext cx="0" cy="1775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0" idx="2"/>
            <a:endCxn id="22" idx="0"/>
          </p:cNvCxnSpPr>
          <p:nvPr/>
        </p:nvCxnSpPr>
        <p:spPr>
          <a:xfrm>
            <a:off x="6426293" y="3137263"/>
            <a:ext cx="0" cy="1775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2"/>
            <a:endCxn id="20" idx="0"/>
          </p:cNvCxnSpPr>
          <p:nvPr/>
        </p:nvCxnSpPr>
        <p:spPr>
          <a:xfrm>
            <a:off x="6426293" y="2676200"/>
            <a:ext cx="0" cy="17759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9" idx="2"/>
            <a:endCxn id="21" idx="0"/>
          </p:cNvCxnSpPr>
          <p:nvPr/>
        </p:nvCxnSpPr>
        <p:spPr>
          <a:xfrm>
            <a:off x="6426293" y="2215137"/>
            <a:ext cx="0" cy="17759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2" idx="2"/>
            <a:endCxn id="19" idx="0"/>
          </p:cNvCxnSpPr>
          <p:nvPr/>
        </p:nvCxnSpPr>
        <p:spPr>
          <a:xfrm>
            <a:off x="6426293" y="1738685"/>
            <a:ext cx="0" cy="19298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9" idx="3"/>
            <a:endCxn id="7" idx="1"/>
          </p:cNvCxnSpPr>
          <p:nvPr/>
        </p:nvCxnSpPr>
        <p:spPr>
          <a:xfrm>
            <a:off x="7344820" y="2073405"/>
            <a:ext cx="192148" cy="571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2" idx="3"/>
            <a:endCxn id="8" idx="1"/>
          </p:cNvCxnSpPr>
          <p:nvPr/>
        </p:nvCxnSpPr>
        <p:spPr>
          <a:xfrm flipV="1">
            <a:off x="7344820" y="3456289"/>
            <a:ext cx="192148" cy="30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1" idx="3"/>
            <a:endCxn id="14" idx="1"/>
          </p:cNvCxnSpPr>
          <p:nvPr/>
        </p:nvCxnSpPr>
        <p:spPr>
          <a:xfrm flipV="1">
            <a:off x="3422360" y="1600185"/>
            <a:ext cx="337800" cy="91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2" idx="1"/>
            <a:endCxn id="14" idx="3"/>
          </p:cNvCxnSpPr>
          <p:nvPr/>
        </p:nvCxnSpPr>
        <p:spPr>
          <a:xfrm flipH="1" flipV="1">
            <a:off x="4730792" y="1600185"/>
            <a:ext cx="776974" cy="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4" idx="2"/>
            <a:endCxn id="16" idx="0"/>
          </p:cNvCxnSpPr>
          <p:nvPr/>
        </p:nvCxnSpPr>
        <p:spPr>
          <a:xfrm>
            <a:off x="4245476" y="1741917"/>
            <a:ext cx="0" cy="65247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1"/>
            <a:endCxn id="15" idx="3"/>
          </p:cNvCxnSpPr>
          <p:nvPr/>
        </p:nvCxnSpPr>
        <p:spPr>
          <a:xfrm flipH="1" flipV="1">
            <a:off x="3422360" y="2534772"/>
            <a:ext cx="337800" cy="52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85306" y="1932281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Atmospheric Correction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5306" y="2853799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BRDF Adjustment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6968" y="1856196"/>
            <a:ext cx="1332324" cy="4458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S10</a:t>
            </a:r>
            <a:b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(MSI SR 10m)</a:t>
            </a:r>
          </a:p>
        </p:txBody>
      </p:sp>
      <p:sp>
        <p:nvSpPr>
          <p:cNvPr id="8" name="Rectangle 7"/>
          <p:cNvSpPr/>
          <p:nvPr/>
        </p:nvSpPr>
        <p:spPr>
          <a:xfrm>
            <a:off x="7536968" y="3232261"/>
            <a:ext cx="1332324" cy="44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S30</a:t>
            </a:r>
          </a:p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(MSI NBAR 30m)</a:t>
            </a:r>
          </a:p>
        </p:txBody>
      </p:sp>
      <p:sp>
        <p:nvSpPr>
          <p:cNvPr id="9" name="Rectangle 8"/>
          <p:cNvSpPr/>
          <p:nvPr/>
        </p:nvSpPr>
        <p:spPr>
          <a:xfrm>
            <a:off x="262508" y="2771503"/>
            <a:ext cx="1126369" cy="44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L30</a:t>
            </a:r>
          </a:p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(OLI SR 30m)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2360" y="3775619"/>
            <a:ext cx="1837054" cy="44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M30</a:t>
            </a:r>
          </a:p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(5-day composite NBAR)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5306" y="1462598"/>
            <a:ext cx="183705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Landsat-8 (L1T)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2360" y="3314558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Temporal Compositing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60160" y="1458453"/>
            <a:ext cx="970632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Geographic registration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5306" y="2393040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Geometric Resampling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7766" y="1461686"/>
            <a:ext cx="183705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Sentinel-2 </a:t>
            </a:r>
            <a:r>
              <a:rPr lang="en-US" dirty="0"/>
              <a:t>(L1C)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60160" y="2394389"/>
            <a:ext cx="970632" cy="28181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Offset</a:t>
            </a:r>
          </a:p>
          <a:p>
            <a:pPr algn="ctr"/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coefficients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7766" y="2853799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BRDF Adjustment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07766" y="2392736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Geometric Resampling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07766" y="3314860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Band Pass Adjustment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07766" y="1931673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Atmospheric Correction</a:t>
            </a:r>
          </a:p>
        </p:txBody>
      </p:sp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39399"/>
              </p:ext>
            </p:extLst>
          </p:nvPr>
        </p:nvGraphicFramePr>
        <p:xfrm>
          <a:off x="262508" y="4372704"/>
          <a:ext cx="7832866" cy="2192870"/>
        </p:xfrm>
        <a:graphic>
          <a:graphicData uri="http://schemas.openxmlformats.org/drawingml/2006/table">
            <a:tbl>
              <a:tblPr/>
              <a:tblGrid>
                <a:gridCol w="1795862"/>
                <a:gridCol w="3224830"/>
                <a:gridCol w="2812174"/>
              </a:tblGrid>
              <a:tr h="166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Algorithm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Current (V1.2)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Other Options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297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Geographic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registration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AROP (Gao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et al. 2009, JARS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Atmospheric Correction 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OLI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and MSI: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Landsat-8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 6S algorithm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CNES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MACCS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Cloud/Shadow Mask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Landsat-8 6S algorithm output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MSI: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BU MSI Fmask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CNES MACCS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BRDF 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Adjustment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Fixed 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BRDF (Roy et al. 2016, RSE)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Downscaling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MODIS 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BRDF</a:t>
                      </a:r>
                    </a:p>
                    <a:p>
                      <a:pPr algn="l" fontAlgn="b"/>
                      <a:r>
                        <a:rPr lang="en-US" sz="1200" b="1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BRDF as Backup</a:t>
                      </a:r>
                      <a:endParaRPr lang="en-US" sz="1200" b="1" i="0" u="none" strike="noStrike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Band Pass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Adjustment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Fixed, per-band linear regression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Regression-tree (based on spectral shape)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7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Temporal Compositing 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25106" y="3151742"/>
            <a:ext cx="3782660" cy="11545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3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335616"/>
            <a:ext cx="8528050" cy="5121275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Mis</a:t>
            </a:r>
            <a:r>
              <a:rPr lang="en-US" sz="2200" dirty="0" smtClean="0"/>
              <a:t>-registration between Landsat and Sentinel-2</a:t>
            </a:r>
          </a:p>
          <a:p>
            <a:pPr lvl="1"/>
            <a:r>
              <a:rPr lang="en-US" sz="1600" dirty="0" smtClean="0"/>
              <a:t>Up to </a:t>
            </a:r>
            <a:r>
              <a:rPr lang="en-US" sz="1600" dirty="0"/>
              <a:t>35m mismatch due to some areas of </a:t>
            </a:r>
            <a:r>
              <a:rPr lang="en-US" sz="1600" dirty="0" smtClean="0"/>
              <a:t>relatively poor </a:t>
            </a:r>
            <a:r>
              <a:rPr lang="en-US" sz="1600" dirty="0"/>
              <a:t>Landsat ground </a:t>
            </a:r>
            <a:r>
              <a:rPr lang="en-US" sz="1600" dirty="0" smtClean="0"/>
              <a:t>control (</a:t>
            </a:r>
            <a:r>
              <a:rPr lang="en-US" sz="1600" dirty="0" err="1" smtClean="0"/>
              <a:t>Storey</a:t>
            </a:r>
            <a:r>
              <a:rPr lang="en-US" sz="1600" dirty="0" smtClean="0"/>
              <a:t> et al, 2016, RSE)</a:t>
            </a:r>
            <a:endParaRPr lang="en-US" sz="1600" dirty="0"/>
          </a:p>
          <a:p>
            <a:pPr lvl="2"/>
            <a:r>
              <a:rPr lang="en-US" sz="1400" dirty="0" smtClean="0"/>
              <a:t>Magnitude </a:t>
            </a:r>
            <a:r>
              <a:rPr lang="en-US" sz="1400" dirty="0" smtClean="0"/>
              <a:t>of problem varies around the globe</a:t>
            </a:r>
          </a:p>
          <a:p>
            <a:pPr lvl="1"/>
            <a:r>
              <a:rPr lang="en-US" sz="1600" dirty="0"/>
              <a:t>USGS will improve Landsat ground control in ~2018-</a:t>
            </a:r>
            <a:r>
              <a:rPr lang="en-US" sz="1600" dirty="0" smtClean="0"/>
              <a:t>19</a:t>
            </a:r>
            <a:endParaRPr lang="en-US" sz="1600" dirty="0" smtClean="0"/>
          </a:p>
          <a:p>
            <a:pPr lvl="1"/>
            <a:r>
              <a:rPr lang="en-US" sz="1600" dirty="0" smtClean="0"/>
              <a:t>For </a:t>
            </a:r>
            <a:r>
              <a:rPr lang="en-US" sz="1600" dirty="0" smtClean="0"/>
              <a:t>now, users can use automated cross-correlation algorithms to co-register and/or resample L8 to S2.</a:t>
            </a:r>
            <a:endParaRPr lang="en-US" sz="1600" dirty="0"/>
          </a:p>
          <a:p>
            <a:r>
              <a:rPr lang="en-US" sz="2200" dirty="0" err="1" smtClean="0"/>
              <a:t>Mis</a:t>
            </a:r>
            <a:r>
              <a:rPr lang="en-US" sz="2200" dirty="0" smtClean="0"/>
              <a:t>-registration among early Sentinel-2</a:t>
            </a:r>
          </a:p>
          <a:p>
            <a:pPr lvl="1"/>
            <a:r>
              <a:rPr lang="en-US" sz="1600" dirty="0" smtClean="0"/>
              <a:t>S2a data (processed before June 2016) showed relative </a:t>
            </a:r>
            <a:r>
              <a:rPr lang="en-US" sz="1600" dirty="0" err="1" smtClean="0"/>
              <a:t>misregistration</a:t>
            </a:r>
            <a:r>
              <a:rPr lang="en-US" sz="1600" dirty="0" smtClean="0"/>
              <a:t> between adjacent orbits</a:t>
            </a:r>
          </a:p>
          <a:p>
            <a:pPr lvl="1"/>
            <a:r>
              <a:rPr lang="en-US" sz="1600" dirty="0" smtClean="0"/>
              <a:t>Error in yaw payload processing</a:t>
            </a:r>
          </a:p>
          <a:p>
            <a:pPr lvl="1"/>
            <a:r>
              <a:rPr lang="en-US" sz="1600" dirty="0" smtClean="0"/>
              <a:t>Corrected with Sentinel-2 v2.04 processing</a:t>
            </a:r>
          </a:p>
          <a:p>
            <a:r>
              <a:rPr lang="en-US" sz="2200" dirty="0" smtClean="0"/>
              <a:t>HLS uses a single Sentinel-2 image as reference for each time series &amp; AROP to co-</a:t>
            </a:r>
            <a:r>
              <a:rPr lang="en-US" sz="2200" dirty="0" smtClean="0"/>
              <a:t>register (see next slide)</a:t>
            </a:r>
            <a:endParaRPr lang="en-US" sz="2200" dirty="0"/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8450" y="160865"/>
            <a:ext cx="7886700" cy="68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S2 / L8 Registration Issues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" y="1686560"/>
            <a:ext cx="7541260" cy="4307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8534" y="1137734"/>
            <a:ext cx="595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HLS Circular Error (CE) relative to S2a reference granule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674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vi_cube_sort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63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ndvi_cube_sort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689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 descr="ndvi_cube_sort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202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ndvi_cube_sort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715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 descr="ndvi_cube_sort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75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ndvi-plo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368" y="3556524"/>
            <a:ext cx="6205694" cy="3129312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932731" y="4779115"/>
            <a:ext cx="4692650" cy="1220344"/>
          </a:xfrm>
          <a:custGeom>
            <a:avLst/>
            <a:gdLst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971550 w 4692650"/>
              <a:gd name="connsiteY3" fmla="*/ 6474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708150 w 4692650"/>
              <a:gd name="connsiteY5" fmla="*/ 145829 h 1218979"/>
              <a:gd name="connsiteX6" fmla="*/ 1866900 w 4692650"/>
              <a:gd name="connsiteY6" fmla="*/ 44229 h 1218979"/>
              <a:gd name="connsiteX7" fmla="*/ 2057400 w 4692650"/>
              <a:gd name="connsiteY7" fmla="*/ 12479 h 1218979"/>
              <a:gd name="connsiteX8" fmla="*/ 2330450 w 4692650"/>
              <a:gd name="connsiteY8" fmla="*/ 247429 h 1218979"/>
              <a:gd name="connsiteX9" fmla="*/ 2559050 w 4692650"/>
              <a:gd name="connsiteY9" fmla="*/ 387129 h 1218979"/>
              <a:gd name="connsiteX10" fmla="*/ 2794000 w 4692650"/>
              <a:gd name="connsiteY10" fmla="*/ 431579 h 1218979"/>
              <a:gd name="connsiteX11" fmla="*/ 3009900 w 4692650"/>
              <a:gd name="connsiteY11" fmla="*/ 437929 h 1218979"/>
              <a:gd name="connsiteX12" fmla="*/ 3314700 w 4692650"/>
              <a:gd name="connsiteY12" fmla="*/ 520479 h 1218979"/>
              <a:gd name="connsiteX13" fmla="*/ 3949700 w 4692650"/>
              <a:gd name="connsiteY13" fmla="*/ 704629 h 1218979"/>
              <a:gd name="connsiteX14" fmla="*/ 4692650 w 4692650"/>
              <a:gd name="connsiteY14" fmla="*/ 774479 h 1218979"/>
              <a:gd name="connsiteX0" fmla="*/ 0 w 4692650"/>
              <a:gd name="connsiteY0" fmla="*/ 1220344 h 1220344"/>
              <a:gd name="connsiteX1" fmla="*/ 311150 w 4692650"/>
              <a:gd name="connsiteY1" fmla="*/ 1042544 h 1220344"/>
              <a:gd name="connsiteX2" fmla="*/ 692150 w 4692650"/>
              <a:gd name="connsiteY2" fmla="*/ 731394 h 1220344"/>
              <a:gd name="connsiteX3" fmla="*/ 1028700 w 4692650"/>
              <a:gd name="connsiteY3" fmla="*/ 610744 h 1220344"/>
              <a:gd name="connsiteX4" fmla="*/ 1327150 w 4692650"/>
              <a:gd name="connsiteY4" fmla="*/ 496444 h 1220344"/>
              <a:gd name="connsiteX5" fmla="*/ 1708150 w 4692650"/>
              <a:gd name="connsiteY5" fmla="*/ 147194 h 1220344"/>
              <a:gd name="connsiteX6" fmla="*/ 1866900 w 4692650"/>
              <a:gd name="connsiteY6" fmla="*/ 45594 h 1220344"/>
              <a:gd name="connsiteX7" fmla="*/ 2057400 w 4692650"/>
              <a:gd name="connsiteY7" fmla="*/ 13844 h 1220344"/>
              <a:gd name="connsiteX8" fmla="*/ 2311400 w 4692650"/>
              <a:gd name="connsiteY8" fmla="*/ 267844 h 1220344"/>
              <a:gd name="connsiteX9" fmla="*/ 2559050 w 4692650"/>
              <a:gd name="connsiteY9" fmla="*/ 388494 h 1220344"/>
              <a:gd name="connsiteX10" fmla="*/ 2794000 w 4692650"/>
              <a:gd name="connsiteY10" fmla="*/ 432944 h 1220344"/>
              <a:gd name="connsiteX11" fmla="*/ 3009900 w 4692650"/>
              <a:gd name="connsiteY11" fmla="*/ 439294 h 1220344"/>
              <a:gd name="connsiteX12" fmla="*/ 3314700 w 4692650"/>
              <a:gd name="connsiteY12" fmla="*/ 521844 h 1220344"/>
              <a:gd name="connsiteX13" fmla="*/ 3949700 w 4692650"/>
              <a:gd name="connsiteY13" fmla="*/ 705994 h 1220344"/>
              <a:gd name="connsiteX14" fmla="*/ 4692650 w 4692650"/>
              <a:gd name="connsiteY14" fmla="*/ 775844 h 12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2650" h="1220344">
                <a:moveTo>
                  <a:pt x="0" y="1220344"/>
                </a:moveTo>
                <a:cubicBezTo>
                  <a:pt x="97896" y="1172190"/>
                  <a:pt x="195792" y="1124036"/>
                  <a:pt x="311150" y="1042544"/>
                </a:cubicBezTo>
                <a:cubicBezTo>
                  <a:pt x="426508" y="961052"/>
                  <a:pt x="572558" y="803361"/>
                  <a:pt x="692150" y="731394"/>
                </a:cubicBezTo>
                <a:cubicBezTo>
                  <a:pt x="811742" y="659427"/>
                  <a:pt x="922867" y="649902"/>
                  <a:pt x="1028700" y="610744"/>
                </a:cubicBezTo>
                <a:cubicBezTo>
                  <a:pt x="1134533" y="571586"/>
                  <a:pt x="1213908" y="573702"/>
                  <a:pt x="1327150" y="496444"/>
                </a:cubicBezTo>
                <a:cubicBezTo>
                  <a:pt x="1440392" y="419186"/>
                  <a:pt x="1618192" y="222336"/>
                  <a:pt x="1708150" y="147194"/>
                </a:cubicBezTo>
                <a:cubicBezTo>
                  <a:pt x="1798108" y="72052"/>
                  <a:pt x="1808692" y="67819"/>
                  <a:pt x="1866900" y="45594"/>
                </a:cubicBezTo>
                <a:cubicBezTo>
                  <a:pt x="1925108" y="23369"/>
                  <a:pt x="1983317" y="-23198"/>
                  <a:pt x="2057400" y="13844"/>
                </a:cubicBezTo>
                <a:cubicBezTo>
                  <a:pt x="2131483" y="50886"/>
                  <a:pt x="2227792" y="205402"/>
                  <a:pt x="2311400" y="267844"/>
                </a:cubicBezTo>
                <a:cubicBezTo>
                  <a:pt x="2395008" y="330286"/>
                  <a:pt x="2478617" y="360977"/>
                  <a:pt x="2559050" y="388494"/>
                </a:cubicBezTo>
                <a:cubicBezTo>
                  <a:pt x="2639483" y="416011"/>
                  <a:pt x="2718858" y="424477"/>
                  <a:pt x="2794000" y="432944"/>
                </a:cubicBezTo>
                <a:cubicBezTo>
                  <a:pt x="2869142" y="441411"/>
                  <a:pt x="2923117" y="424477"/>
                  <a:pt x="3009900" y="439294"/>
                </a:cubicBezTo>
                <a:cubicBezTo>
                  <a:pt x="3096683" y="454111"/>
                  <a:pt x="3314700" y="521844"/>
                  <a:pt x="3314700" y="521844"/>
                </a:cubicBezTo>
                <a:cubicBezTo>
                  <a:pt x="3471333" y="566294"/>
                  <a:pt x="3720042" y="663661"/>
                  <a:pt x="3949700" y="705994"/>
                </a:cubicBezTo>
                <a:cubicBezTo>
                  <a:pt x="4179358" y="748327"/>
                  <a:pt x="4692650" y="775844"/>
                  <a:pt x="4692650" y="775844"/>
                </a:cubicBezTo>
              </a:path>
            </a:pathLst>
          </a:custGeom>
          <a:ln>
            <a:solidFill>
              <a:srgbClr val="ABBE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926381" y="3800665"/>
            <a:ext cx="4616450" cy="2255945"/>
          </a:xfrm>
          <a:custGeom>
            <a:avLst/>
            <a:gdLst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81450 w 4552950"/>
              <a:gd name="connsiteY23" fmla="*/ 8856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6272 h 2306272"/>
              <a:gd name="connsiteX1" fmla="*/ 590550 w 4552950"/>
              <a:gd name="connsiteY1" fmla="*/ 1556972 h 2306272"/>
              <a:gd name="connsiteX2" fmla="*/ 952500 w 4552950"/>
              <a:gd name="connsiteY2" fmla="*/ 1423622 h 2306272"/>
              <a:gd name="connsiteX3" fmla="*/ 1384300 w 4552950"/>
              <a:gd name="connsiteY3" fmla="*/ 648922 h 2306272"/>
              <a:gd name="connsiteX4" fmla="*/ 1511300 w 4552950"/>
              <a:gd name="connsiteY4" fmla="*/ 388572 h 2306272"/>
              <a:gd name="connsiteX5" fmla="*/ 1727200 w 4552950"/>
              <a:gd name="connsiteY5" fmla="*/ 369522 h 2306272"/>
              <a:gd name="connsiteX6" fmla="*/ 1993900 w 4552950"/>
              <a:gd name="connsiteY6" fmla="*/ 71072 h 2306272"/>
              <a:gd name="connsiteX7" fmla="*/ 2171700 w 4552950"/>
              <a:gd name="connsiteY7" fmla="*/ 159972 h 2306272"/>
              <a:gd name="connsiteX8" fmla="*/ 2247900 w 4552950"/>
              <a:gd name="connsiteY8" fmla="*/ 1175972 h 2306272"/>
              <a:gd name="connsiteX9" fmla="*/ 2279650 w 4552950"/>
              <a:gd name="connsiteY9" fmla="*/ 1131522 h 2306272"/>
              <a:gd name="connsiteX10" fmla="*/ 2355850 w 4552950"/>
              <a:gd name="connsiteY10" fmla="*/ 585422 h 2306272"/>
              <a:gd name="connsiteX11" fmla="*/ 2571750 w 4552950"/>
              <a:gd name="connsiteY11" fmla="*/ 255222 h 2306272"/>
              <a:gd name="connsiteX12" fmla="*/ 2819400 w 4552950"/>
              <a:gd name="connsiteY12" fmla="*/ 204422 h 2306272"/>
              <a:gd name="connsiteX13" fmla="*/ 2844800 w 4552950"/>
              <a:gd name="connsiteY13" fmla="*/ 1188672 h 2306272"/>
              <a:gd name="connsiteX14" fmla="*/ 2876550 w 4552950"/>
              <a:gd name="connsiteY14" fmla="*/ 1036272 h 2306272"/>
              <a:gd name="connsiteX15" fmla="*/ 2971800 w 4552950"/>
              <a:gd name="connsiteY15" fmla="*/ 547322 h 2306272"/>
              <a:gd name="connsiteX16" fmla="*/ 3086100 w 4552950"/>
              <a:gd name="connsiteY16" fmla="*/ 134572 h 2306272"/>
              <a:gd name="connsiteX17" fmla="*/ 3289300 w 4552950"/>
              <a:gd name="connsiteY17" fmla="*/ 58372 h 2306272"/>
              <a:gd name="connsiteX18" fmla="*/ 3333750 w 4552950"/>
              <a:gd name="connsiteY18" fmla="*/ 109172 h 2306272"/>
              <a:gd name="connsiteX19" fmla="*/ 3397250 w 4552950"/>
              <a:gd name="connsiteY19" fmla="*/ 1309322 h 2306272"/>
              <a:gd name="connsiteX20" fmla="*/ 3479800 w 4552950"/>
              <a:gd name="connsiteY20" fmla="*/ 1201372 h 2306272"/>
              <a:gd name="connsiteX21" fmla="*/ 3600450 w 4552950"/>
              <a:gd name="connsiteY21" fmla="*/ 1017222 h 2306272"/>
              <a:gd name="connsiteX22" fmla="*/ 3778250 w 4552950"/>
              <a:gd name="connsiteY22" fmla="*/ 1010872 h 2306272"/>
              <a:gd name="connsiteX23" fmla="*/ 3943350 w 4552950"/>
              <a:gd name="connsiteY23" fmla="*/ 858472 h 2306272"/>
              <a:gd name="connsiteX24" fmla="*/ 4114800 w 4552950"/>
              <a:gd name="connsiteY24" fmla="*/ 845772 h 2306272"/>
              <a:gd name="connsiteX25" fmla="*/ 4552950 w 4552950"/>
              <a:gd name="connsiteY25" fmla="*/ 1296622 h 2306272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8194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2095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57756 h 2257756"/>
              <a:gd name="connsiteX1" fmla="*/ 590550 w 4552950"/>
              <a:gd name="connsiteY1" fmla="*/ 1508456 h 2257756"/>
              <a:gd name="connsiteX2" fmla="*/ 952500 w 4552950"/>
              <a:gd name="connsiteY2" fmla="*/ 1375106 h 2257756"/>
              <a:gd name="connsiteX3" fmla="*/ 1384300 w 4552950"/>
              <a:gd name="connsiteY3" fmla="*/ 600406 h 2257756"/>
              <a:gd name="connsiteX4" fmla="*/ 1511300 w 4552950"/>
              <a:gd name="connsiteY4" fmla="*/ 340056 h 2257756"/>
              <a:gd name="connsiteX5" fmla="*/ 1727200 w 4552950"/>
              <a:gd name="connsiteY5" fmla="*/ 321006 h 2257756"/>
              <a:gd name="connsiteX6" fmla="*/ 1993900 w 4552950"/>
              <a:gd name="connsiteY6" fmla="*/ 22556 h 2257756"/>
              <a:gd name="connsiteX7" fmla="*/ 2171700 w 4552950"/>
              <a:gd name="connsiteY7" fmla="*/ 149556 h 2257756"/>
              <a:gd name="connsiteX8" fmla="*/ 2247900 w 4552950"/>
              <a:gd name="connsiteY8" fmla="*/ 1127456 h 2257756"/>
              <a:gd name="connsiteX9" fmla="*/ 2279650 w 4552950"/>
              <a:gd name="connsiteY9" fmla="*/ 1083006 h 2257756"/>
              <a:gd name="connsiteX10" fmla="*/ 2355850 w 4552950"/>
              <a:gd name="connsiteY10" fmla="*/ 536906 h 2257756"/>
              <a:gd name="connsiteX11" fmla="*/ 2571750 w 4552950"/>
              <a:gd name="connsiteY11" fmla="*/ 206706 h 2257756"/>
              <a:gd name="connsiteX12" fmla="*/ 2794000 w 4552950"/>
              <a:gd name="connsiteY12" fmla="*/ 194006 h 2257756"/>
              <a:gd name="connsiteX13" fmla="*/ 2857500 w 4552950"/>
              <a:gd name="connsiteY13" fmla="*/ 1114756 h 2257756"/>
              <a:gd name="connsiteX14" fmla="*/ 2876550 w 4552950"/>
              <a:gd name="connsiteY14" fmla="*/ 987756 h 2257756"/>
              <a:gd name="connsiteX15" fmla="*/ 2971800 w 4552950"/>
              <a:gd name="connsiteY15" fmla="*/ 498806 h 2257756"/>
              <a:gd name="connsiteX16" fmla="*/ 3086100 w 4552950"/>
              <a:gd name="connsiteY16" fmla="*/ 86056 h 2257756"/>
              <a:gd name="connsiteX17" fmla="*/ 3289300 w 4552950"/>
              <a:gd name="connsiteY17" fmla="*/ 9856 h 2257756"/>
              <a:gd name="connsiteX18" fmla="*/ 3333750 w 4552950"/>
              <a:gd name="connsiteY18" fmla="*/ 232106 h 2257756"/>
              <a:gd name="connsiteX19" fmla="*/ 3397250 w 4552950"/>
              <a:gd name="connsiteY19" fmla="*/ 1260806 h 2257756"/>
              <a:gd name="connsiteX20" fmla="*/ 3479800 w 4552950"/>
              <a:gd name="connsiteY20" fmla="*/ 1152856 h 2257756"/>
              <a:gd name="connsiteX21" fmla="*/ 3600450 w 4552950"/>
              <a:gd name="connsiteY21" fmla="*/ 968706 h 2257756"/>
              <a:gd name="connsiteX22" fmla="*/ 3778250 w 4552950"/>
              <a:gd name="connsiteY22" fmla="*/ 962356 h 2257756"/>
              <a:gd name="connsiteX23" fmla="*/ 3943350 w 4552950"/>
              <a:gd name="connsiteY23" fmla="*/ 809956 h 2257756"/>
              <a:gd name="connsiteX24" fmla="*/ 4114800 w 4552950"/>
              <a:gd name="connsiteY24" fmla="*/ 797256 h 2257756"/>
              <a:gd name="connsiteX25" fmla="*/ 4552950 w 4552950"/>
              <a:gd name="connsiteY25" fmla="*/ 12481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10830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92350 w 4616450"/>
              <a:gd name="connsiteY9" fmla="*/ 9433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84300 w 4616450"/>
              <a:gd name="connsiteY3" fmla="*/ 59859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6450" h="2255945">
                <a:moveTo>
                  <a:pt x="0" y="2255945"/>
                </a:moveTo>
                <a:cubicBezTo>
                  <a:pt x="215900" y="1954849"/>
                  <a:pt x="431800" y="1653753"/>
                  <a:pt x="590550" y="1506645"/>
                </a:cubicBezTo>
                <a:cubicBezTo>
                  <a:pt x="749300" y="1359537"/>
                  <a:pt x="822325" y="1525695"/>
                  <a:pt x="952500" y="1373295"/>
                </a:cubicBezTo>
                <a:cubicBezTo>
                  <a:pt x="1082675" y="1220895"/>
                  <a:pt x="1278467" y="764753"/>
                  <a:pt x="1371600" y="592245"/>
                </a:cubicBezTo>
                <a:cubicBezTo>
                  <a:pt x="1464733" y="419737"/>
                  <a:pt x="1450975" y="377403"/>
                  <a:pt x="1511300" y="338245"/>
                </a:cubicBezTo>
                <a:cubicBezTo>
                  <a:pt x="1571625" y="299087"/>
                  <a:pt x="1652058" y="403862"/>
                  <a:pt x="1733550" y="357295"/>
                </a:cubicBezTo>
                <a:cubicBezTo>
                  <a:pt x="1815042" y="310728"/>
                  <a:pt x="1927225" y="101178"/>
                  <a:pt x="2000250" y="58845"/>
                </a:cubicBezTo>
                <a:cubicBezTo>
                  <a:pt x="2073275" y="16512"/>
                  <a:pt x="2133600" y="78954"/>
                  <a:pt x="2171700" y="103295"/>
                </a:cubicBezTo>
                <a:cubicBezTo>
                  <a:pt x="2209800" y="127637"/>
                  <a:pt x="2203450" y="142452"/>
                  <a:pt x="2228850" y="204894"/>
                </a:cubicBezTo>
                <a:cubicBezTo>
                  <a:pt x="2241550" y="362586"/>
                  <a:pt x="2239433" y="978537"/>
                  <a:pt x="2247900" y="1093895"/>
                </a:cubicBezTo>
                <a:cubicBezTo>
                  <a:pt x="2256367" y="1209253"/>
                  <a:pt x="2261658" y="990178"/>
                  <a:pt x="2279650" y="897045"/>
                </a:cubicBezTo>
                <a:cubicBezTo>
                  <a:pt x="2297642" y="803912"/>
                  <a:pt x="2307167" y="650453"/>
                  <a:pt x="2355850" y="535095"/>
                </a:cubicBezTo>
                <a:cubicBezTo>
                  <a:pt x="2404533" y="419737"/>
                  <a:pt x="2498725" y="262045"/>
                  <a:pt x="2571750" y="204895"/>
                </a:cubicBezTo>
                <a:cubicBezTo>
                  <a:pt x="2644775" y="147745"/>
                  <a:pt x="2746375" y="40853"/>
                  <a:pt x="2794000" y="192195"/>
                </a:cubicBezTo>
                <a:cubicBezTo>
                  <a:pt x="2841625" y="343537"/>
                  <a:pt x="2843742" y="980653"/>
                  <a:pt x="2857500" y="1112945"/>
                </a:cubicBezTo>
                <a:cubicBezTo>
                  <a:pt x="2871258" y="1245237"/>
                  <a:pt x="2857500" y="1088603"/>
                  <a:pt x="2876550" y="985945"/>
                </a:cubicBezTo>
                <a:cubicBezTo>
                  <a:pt x="2895600" y="883287"/>
                  <a:pt x="2936875" y="647278"/>
                  <a:pt x="2971800" y="496995"/>
                </a:cubicBezTo>
                <a:cubicBezTo>
                  <a:pt x="3006725" y="346712"/>
                  <a:pt x="3033183" y="165737"/>
                  <a:pt x="3086100" y="84245"/>
                </a:cubicBezTo>
                <a:cubicBezTo>
                  <a:pt x="3139017" y="2753"/>
                  <a:pt x="3243792" y="-12063"/>
                  <a:pt x="3289300" y="8045"/>
                </a:cubicBezTo>
                <a:cubicBezTo>
                  <a:pt x="3334808" y="28153"/>
                  <a:pt x="3341158" y="-3597"/>
                  <a:pt x="3359150" y="204895"/>
                </a:cubicBezTo>
                <a:cubicBezTo>
                  <a:pt x="3377142" y="413387"/>
                  <a:pt x="3377142" y="1101303"/>
                  <a:pt x="3397250" y="1258995"/>
                </a:cubicBezTo>
                <a:cubicBezTo>
                  <a:pt x="3417358" y="1416687"/>
                  <a:pt x="3445933" y="1199728"/>
                  <a:pt x="3479800" y="1151045"/>
                </a:cubicBezTo>
                <a:cubicBezTo>
                  <a:pt x="3513667" y="1102362"/>
                  <a:pt x="3550708" y="998645"/>
                  <a:pt x="3600450" y="966895"/>
                </a:cubicBezTo>
                <a:cubicBezTo>
                  <a:pt x="3650192" y="935145"/>
                  <a:pt x="3721100" y="987003"/>
                  <a:pt x="3778250" y="960545"/>
                </a:cubicBezTo>
                <a:cubicBezTo>
                  <a:pt x="3835400" y="934087"/>
                  <a:pt x="3887258" y="835662"/>
                  <a:pt x="3943350" y="808145"/>
                </a:cubicBezTo>
                <a:cubicBezTo>
                  <a:pt x="3999442" y="780628"/>
                  <a:pt x="4002617" y="705487"/>
                  <a:pt x="4114800" y="795445"/>
                </a:cubicBezTo>
                <a:cubicBezTo>
                  <a:pt x="4226983" y="885403"/>
                  <a:pt x="4432300" y="1156866"/>
                  <a:pt x="4616450" y="1347895"/>
                </a:cubicBezTo>
              </a:path>
            </a:pathLst>
          </a:custGeom>
          <a:ln>
            <a:solidFill>
              <a:srgbClr val="FF9F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67931" y="36927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58481" y="373716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4581" y="37562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78368" y="2921926"/>
            <a:ext cx="2384601" cy="7707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11601" y="2954221"/>
            <a:ext cx="2021368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93897" y="2954221"/>
            <a:ext cx="569767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056607" y="2954221"/>
            <a:ext cx="819586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62397" y="2935172"/>
            <a:ext cx="1782570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76193" y="5577325"/>
            <a:ext cx="100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Grassland</a:t>
            </a: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8968" y="4294625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30000"/>
                </a:solidFill>
                <a:latin typeface="Helvetica"/>
                <a:cs typeface="Helvetica"/>
              </a:rPr>
              <a:t>Alfalfa</a:t>
            </a:r>
            <a:endParaRPr lang="en-US" sz="1400" dirty="0">
              <a:solidFill>
                <a:srgbClr val="C30000"/>
              </a:solidFill>
              <a:latin typeface="Helvetica"/>
              <a:cs typeface="Helvetica"/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2073502" y="3985591"/>
            <a:ext cx="132151" cy="132151"/>
          </a:xfrm>
          <a:prstGeom prst="diamond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72015" y="4076150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+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25839" y="3824658"/>
            <a:ext cx="1108597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Helvetica"/>
                <a:cs typeface="Helvetica"/>
              </a:rPr>
              <a:t>Sentinel-2</a:t>
            </a:r>
            <a:br>
              <a:rPr lang="en-US" sz="1600" dirty="0" smtClean="0">
                <a:latin typeface="Helvetica"/>
                <a:cs typeface="Helvetica"/>
              </a:rPr>
            </a:br>
            <a:r>
              <a:rPr lang="en-US" sz="1600" dirty="0" smtClean="0">
                <a:latin typeface="Helvetica"/>
                <a:cs typeface="Helvetica"/>
              </a:rPr>
              <a:t>Landsat-8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7193" y="84668"/>
            <a:ext cx="6930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  <a:latin typeface="Helvetica"/>
                <a:cs typeface="Helvetica"/>
              </a:rPr>
              <a:t>Harmonized Landsat / Sentinel-2 Products</a:t>
            </a:r>
          </a:p>
          <a:p>
            <a:r>
              <a:rPr lang="en-US" sz="2000" dirty="0" smtClean="0">
                <a:solidFill>
                  <a:srgbClr val="4F81BD"/>
                </a:solidFill>
                <a:latin typeface="Helvetica"/>
                <a:cs typeface="Helvetica"/>
              </a:rPr>
              <a:t>Laramie County, WY</a:t>
            </a:r>
            <a:endParaRPr lang="en-US" sz="2000" dirty="0">
              <a:solidFill>
                <a:srgbClr val="4F81BD"/>
              </a:solidFill>
              <a:latin typeface="Helvetica"/>
              <a:cs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51255" y="4858607"/>
            <a:ext cx="67488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NDVI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8651" y="6503859"/>
            <a:ext cx="124565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Day of Year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593320" y="5670534"/>
            <a:ext cx="841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C30000"/>
                </a:solidFill>
                <a:latin typeface="Helvetica"/>
                <a:cs typeface="Helvetica"/>
              </a:rPr>
              <a:t>mowing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779004" y="1446509"/>
            <a:ext cx="523879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91704" y="1422924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Helvetica"/>
                <a:cs typeface="Helvetica"/>
              </a:rPr>
              <a:t>3km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8600" y="1066800"/>
            <a:ext cx="156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May 4, 2016 (S2)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09649" y="1066800"/>
            <a:ext cx="102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Aug 8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28798" y="1066800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Aug 17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97147" y="1066800"/>
            <a:ext cx="1042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Sep 1 (S2)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78196" y="1066800"/>
            <a:ext cx="1082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Oct 20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834" y="3068971"/>
            <a:ext cx="1284394" cy="161218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6874404" y="3147149"/>
            <a:ext cx="176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0.1       NDVI      0.9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858000" y="3657600"/>
            <a:ext cx="2438400" cy="297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269875" marR="269875" lvl="0" indent="0" defTabSz="913843" rtl="0" eaLnBrk="0" fontAlgn="auto" latinLnBrk="0" hangingPunct="0">
              <a:lnSpc>
                <a:spcPts val="15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phenology (greening) for natural grassland (blue </a:t>
            </a:r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and irrigated alfalfa fields (red line) near Cheyenne Wyoming observed from Harmonized Landsat/Sentinel-2 data products.  The high temporal density of observations allows individual mowing events to be detected within alfalfa fields.  HLS Products available from </a:t>
            </a: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https://hls.gsfc.nasa.gov</a:t>
            </a:r>
            <a:endParaRPr lang="en-US" sz="1200" i="1" noProof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2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xtract1_T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494" y="3701962"/>
            <a:ext cx="6904844" cy="2417894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3826721" y="3429000"/>
            <a:ext cx="4021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Time series of a 3x3 pixel window around the cross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5" y="1891723"/>
            <a:ext cx="1143000" cy="11430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056" y="1891723"/>
            <a:ext cx="1143000" cy="11430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637" y="1891723"/>
            <a:ext cx="1143000" cy="11430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218" y="1891723"/>
            <a:ext cx="1143000" cy="11430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799" y="1891723"/>
            <a:ext cx="1143000" cy="11430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380" y="1891723"/>
            <a:ext cx="1143000" cy="11430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964" y="1891723"/>
            <a:ext cx="1143000" cy="11430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cxnSp>
        <p:nvCxnSpPr>
          <p:cNvPr id="22" name="Straight Arrow Connector 21"/>
          <p:cNvCxnSpPr>
            <a:stCxn id="6" idx="2"/>
          </p:cNvCxnSpPr>
          <p:nvPr/>
        </p:nvCxnSpPr>
        <p:spPr>
          <a:xfrm>
            <a:off x="608975" y="3034723"/>
            <a:ext cx="2576488" cy="210002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</p:cNvCxnSpPr>
          <p:nvPr/>
        </p:nvCxnSpPr>
        <p:spPr>
          <a:xfrm>
            <a:off x="1923556" y="3034723"/>
            <a:ext cx="1609921" cy="141047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2"/>
          </p:cNvCxnSpPr>
          <p:nvPr/>
        </p:nvCxnSpPr>
        <p:spPr>
          <a:xfrm>
            <a:off x="3238137" y="3034723"/>
            <a:ext cx="858367" cy="106737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2"/>
          </p:cNvCxnSpPr>
          <p:nvPr/>
        </p:nvCxnSpPr>
        <p:spPr>
          <a:xfrm>
            <a:off x="4552718" y="3034723"/>
            <a:ext cx="571497" cy="182270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2"/>
          </p:cNvCxnSpPr>
          <p:nvPr/>
        </p:nvCxnSpPr>
        <p:spPr>
          <a:xfrm>
            <a:off x="5867299" y="3034723"/>
            <a:ext cx="196276" cy="135051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5" idx="2"/>
          </p:cNvCxnSpPr>
          <p:nvPr/>
        </p:nvCxnSpPr>
        <p:spPr>
          <a:xfrm flipH="1">
            <a:off x="6610380" y="3034723"/>
            <a:ext cx="571500" cy="115627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0" idx="2"/>
          </p:cNvCxnSpPr>
          <p:nvPr/>
        </p:nvCxnSpPr>
        <p:spPr>
          <a:xfrm flipH="1">
            <a:off x="7539564" y="3034723"/>
            <a:ext cx="956900" cy="21141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48" y="4493384"/>
            <a:ext cx="1941837" cy="1941837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66265" y="1219200"/>
            <a:ext cx="3040015" cy="58477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Coordinates:  43.68°N, 1.25°E</a:t>
            </a:r>
          </a:p>
          <a:p>
            <a:r>
              <a:rPr lang="en-US" sz="1600" b="1" dirty="0" smtClean="0">
                <a:latin typeface="Helvetica"/>
                <a:cs typeface="Helvetica"/>
              </a:rPr>
              <a:t>Location: South-West France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7398666" y="6458753"/>
            <a:ext cx="325594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98666" y="6258817"/>
            <a:ext cx="3255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398666" y="6658689"/>
            <a:ext cx="325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708496" y="6312423"/>
            <a:ext cx="8952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50" b="1" dirty="0" smtClean="0">
                <a:solidFill>
                  <a:srgbClr val="00FF00"/>
                </a:solidFill>
                <a:latin typeface="Helvetica"/>
                <a:cs typeface="Helvetica"/>
              </a:rPr>
              <a:t>ρ</a:t>
            </a:r>
            <a:r>
              <a:rPr lang="en-US" sz="1050" b="1" dirty="0" smtClean="0">
                <a:solidFill>
                  <a:srgbClr val="00FF00"/>
                </a:solidFill>
                <a:latin typeface="Helvetica"/>
                <a:cs typeface="Helvetica"/>
              </a:rPr>
              <a:t> NIR band</a:t>
            </a:r>
            <a:endParaRPr lang="en-US" sz="1050" b="1" dirty="0">
              <a:solidFill>
                <a:srgbClr val="00FF00"/>
              </a:solidFill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708496" y="6112350"/>
            <a:ext cx="91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50" b="1" dirty="0" smtClean="0">
                <a:solidFill>
                  <a:srgbClr val="FF0000"/>
                </a:solidFill>
                <a:latin typeface="Helvetica"/>
                <a:cs typeface="Helvetica"/>
              </a:rPr>
              <a:t>ρ</a:t>
            </a:r>
            <a:r>
              <a:rPr lang="en-US" sz="1050" b="1" dirty="0" smtClean="0">
                <a:solidFill>
                  <a:srgbClr val="FF0000"/>
                </a:solidFill>
                <a:latin typeface="Helvetica"/>
                <a:cs typeface="Helvetica"/>
              </a:rPr>
              <a:t> Red band</a:t>
            </a:r>
            <a:endParaRPr lang="en-US" sz="105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08496" y="6520190"/>
            <a:ext cx="506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Helvetica"/>
                <a:cs typeface="Helvetica"/>
              </a:rPr>
              <a:t>NDVI</a:t>
            </a:r>
            <a:endParaRPr lang="en-US" sz="1050" b="1" dirty="0">
              <a:latin typeface="Helvetica"/>
              <a:cs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62043" y="6244873"/>
            <a:ext cx="54000" cy="54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34627" y="6144915"/>
            <a:ext cx="1840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Helvetica"/>
                <a:cs typeface="Helvetica"/>
              </a:rPr>
              <a:t>HLS from Sentinel-2A MSI</a:t>
            </a:r>
            <a:endParaRPr lang="en-US" sz="1050" b="1" dirty="0">
              <a:latin typeface="Helvetica"/>
              <a:cs typeface="Helvetic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34627" y="6319345"/>
            <a:ext cx="1725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Helvetica"/>
                <a:cs typeface="Helvetica"/>
              </a:rPr>
              <a:t>HLS from Landsat-8 OLI</a:t>
            </a:r>
            <a:endParaRPr lang="en-US" sz="1050" b="1" dirty="0">
              <a:latin typeface="Helvetica"/>
              <a:cs typeface="Helvetica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563284" y="6419303"/>
            <a:ext cx="54000" cy="54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3843567" y="5205420"/>
            <a:ext cx="228429" cy="2307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2675477" y="6458753"/>
            <a:ext cx="31919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Helvetica"/>
                <a:cs typeface="Helvetica"/>
              </a:rPr>
              <a:t>0                           NDVI                            1</a:t>
            </a:r>
            <a:endParaRPr lang="en-US" sz="1000" b="1" dirty="0">
              <a:latin typeface="Helvetica"/>
              <a:cs typeface="Helvetica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5128" y="3182746"/>
            <a:ext cx="1143000" cy="1016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21552" y="3182746"/>
            <a:ext cx="5846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Helvetica"/>
                <a:cs typeface="Helvetica"/>
              </a:rPr>
              <a:t>1.2km</a:t>
            </a:r>
            <a:endParaRPr lang="en-US" sz="11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8600" y="4191000"/>
            <a:ext cx="18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Daily interpolated NDVI</a:t>
            </a:r>
            <a:endParaRPr lang="en-US" sz="1200" b="1" dirty="0">
              <a:latin typeface="Helvetica"/>
              <a:cs typeface="Helvetica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389703" y="2193019"/>
            <a:ext cx="323529" cy="321554"/>
            <a:chOff x="3041463" y="234754"/>
            <a:chExt cx="434654" cy="432000"/>
          </a:xfrm>
        </p:grpSpPr>
        <p:cxnSp>
          <p:nvCxnSpPr>
            <p:cNvPr id="69" name="Straight Connector 68"/>
            <p:cNvCxnSpPr/>
            <p:nvPr/>
          </p:nvCxnSpPr>
          <p:spPr>
            <a:xfrm flipV="1">
              <a:off x="3332117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3041463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258790" y="234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258790" y="522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8319458" y="2193019"/>
            <a:ext cx="323529" cy="321554"/>
            <a:chOff x="3041463" y="234754"/>
            <a:chExt cx="434654" cy="432000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3332117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3041463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258790" y="234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258790" y="522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997833" y="2193019"/>
            <a:ext cx="323529" cy="321554"/>
            <a:chOff x="3041463" y="234754"/>
            <a:chExt cx="434654" cy="432000"/>
          </a:xfrm>
        </p:grpSpPr>
        <p:cxnSp>
          <p:nvCxnSpPr>
            <p:cNvPr id="81" name="Straight Connector 80"/>
            <p:cNvCxnSpPr/>
            <p:nvPr/>
          </p:nvCxnSpPr>
          <p:spPr>
            <a:xfrm flipV="1">
              <a:off x="3332117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041463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3258790" y="234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258790" y="522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5676207" y="2193019"/>
            <a:ext cx="323529" cy="321554"/>
            <a:chOff x="3041463" y="234754"/>
            <a:chExt cx="434654" cy="432000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3332117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3041463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258790" y="234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58790" y="522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4354581" y="2193019"/>
            <a:ext cx="323529" cy="321554"/>
            <a:chOff x="3041463" y="234754"/>
            <a:chExt cx="434654" cy="432000"/>
          </a:xfrm>
        </p:grpSpPr>
        <p:cxnSp>
          <p:nvCxnSpPr>
            <p:cNvPr id="91" name="Straight Connector 90"/>
            <p:cNvCxnSpPr/>
            <p:nvPr/>
          </p:nvCxnSpPr>
          <p:spPr>
            <a:xfrm flipV="1">
              <a:off x="3332117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3041463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258790" y="234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258790" y="522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3032955" y="2193019"/>
            <a:ext cx="323529" cy="321554"/>
            <a:chOff x="3041463" y="234754"/>
            <a:chExt cx="434654" cy="432000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3332117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3041463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3258790" y="234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258790" y="522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1711329" y="2193019"/>
            <a:ext cx="323529" cy="321554"/>
            <a:chOff x="3041463" y="234754"/>
            <a:chExt cx="434654" cy="432000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3332117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3041463" y="450255"/>
              <a:ext cx="144000" cy="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258790" y="234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258790" y="522754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177193" y="101601"/>
            <a:ext cx="6930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  <a:latin typeface="Helvetica"/>
                <a:cs typeface="Helvetica"/>
              </a:rPr>
              <a:t>Harmonized Landsat / Sentinel-2 Products</a:t>
            </a:r>
          </a:p>
          <a:p>
            <a:r>
              <a:rPr lang="en-US" sz="2000" dirty="0" smtClean="0">
                <a:solidFill>
                  <a:srgbClr val="4F81BD"/>
                </a:solidFill>
                <a:latin typeface="Helvetica"/>
                <a:cs typeface="Helvetica"/>
              </a:rPr>
              <a:t>SW France</a:t>
            </a:r>
            <a:endParaRPr lang="en-US" sz="2000" dirty="0">
              <a:solidFill>
                <a:srgbClr val="4F81BD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7661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5568</TotalTime>
  <Words>1412</Words>
  <Application>Microsoft Macintosh PowerPoint</Application>
  <PresentationFormat>On-screen Show (4:3)</PresentationFormat>
  <Paragraphs>260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Harmonized Landsat Sentinel-2 (HLS) Project</vt:lpstr>
      <vt:lpstr>HLS Test Sites</vt:lpstr>
      <vt:lpstr>PowerPoint Presentation</vt:lpstr>
      <vt:lpstr>HLS Algorithms overview and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Websites and Public Interface</vt:lpstr>
      <vt:lpstr>PowerPoint Presentation</vt:lpstr>
      <vt:lpstr>HLS QC:  MODIS CMG Comparison</vt:lpstr>
      <vt:lpstr>HLS QC:  MODIS CMG Comparison</vt:lpstr>
      <vt:lpstr>HLS QC:  MODIS CMG Comparison</vt:lpstr>
      <vt:lpstr>HLS QC:  Temporal Smoothness</vt:lpstr>
      <vt:lpstr>HLS QC:  Temporal Smoothness</vt:lpstr>
      <vt:lpstr>HLS QC:  Temporal Smoothness</vt:lpstr>
      <vt:lpstr>HLS Releases</vt:lpstr>
      <vt:lpstr>Known Issues</vt:lpstr>
      <vt:lpstr>Future Directions</vt:lpstr>
      <vt:lpstr>PowerPoint Presentation</vt:lpstr>
      <vt:lpstr>HLS Products Specification</vt:lpstr>
      <vt:lpstr>HLS QC:  MODIS CMG Comparison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Masek</dc:creator>
  <cp:lastModifiedBy>Jeffrey Masek</cp:lastModifiedBy>
  <cp:revision>485</cp:revision>
  <cp:lastPrinted>2015-04-21T21:16:58Z</cp:lastPrinted>
  <dcterms:created xsi:type="dcterms:W3CDTF">2014-09-01T14:32:30Z</dcterms:created>
  <dcterms:modified xsi:type="dcterms:W3CDTF">2017-04-14T03:44:17Z</dcterms:modified>
</cp:coreProperties>
</file>