
<file path=[Content_Types].xml><?xml version="1.0" encoding="utf-8"?>
<Types xmlns="http://schemas.openxmlformats.org/package/2006/content-types">
  <Default Extension="emf" ContentType="image/x-emf"/>
  <Default Extension="eps" ContentType="image/tif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sldIdLst>
    <p:sldId id="256" r:id="rId2"/>
    <p:sldId id="273" r:id="rId3"/>
    <p:sldId id="280" r:id="rId4"/>
    <p:sldId id="402" r:id="rId5"/>
    <p:sldId id="344" r:id="rId6"/>
    <p:sldId id="429" r:id="rId7"/>
    <p:sldId id="426" r:id="rId8"/>
    <p:sldId id="430" r:id="rId9"/>
    <p:sldId id="416" r:id="rId10"/>
    <p:sldId id="427" r:id="rId11"/>
    <p:sldId id="428" r:id="rId12"/>
    <p:sldId id="435" r:id="rId13"/>
    <p:sldId id="442" r:id="rId14"/>
    <p:sldId id="432" r:id="rId15"/>
    <p:sldId id="278" r:id="rId16"/>
    <p:sldId id="403" r:id="rId17"/>
    <p:sldId id="404" r:id="rId18"/>
    <p:sldId id="422" r:id="rId19"/>
    <p:sldId id="423" r:id="rId20"/>
    <p:sldId id="424" r:id="rId21"/>
    <p:sldId id="419" r:id="rId22"/>
    <p:sldId id="420" r:id="rId23"/>
    <p:sldId id="431" r:id="rId24"/>
    <p:sldId id="275" r:id="rId25"/>
    <p:sldId id="436" r:id="rId26"/>
    <p:sldId id="259" r:id="rId27"/>
    <p:sldId id="437" r:id="rId28"/>
    <p:sldId id="292" r:id="rId29"/>
    <p:sldId id="297" r:id="rId30"/>
    <p:sldId id="296" r:id="rId31"/>
    <p:sldId id="299" r:id="rId32"/>
    <p:sldId id="304" r:id="rId33"/>
    <p:sldId id="302" r:id="rId34"/>
    <p:sldId id="294" r:id="rId35"/>
    <p:sldId id="305" r:id="rId36"/>
    <p:sldId id="306" r:id="rId37"/>
    <p:sldId id="276" r:id="rId38"/>
    <p:sldId id="434" r:id="rId39"/>
    <p:sldId id="383" r:id="rId40"/>
    <p:sldId id="417" r:id="rId41"/>
    <p:sldId id="272" r:id="rId42"/>
    <p:sldId id="257" r:id="rId43"/>
    <p:sldId id="425" r:id="rId44"/>
    <p:sldId id="258" r:id="rId45"/>
    <p:sldId id="438" r:id="rId46"/>
    <p:sldId id="267" r:id="rId47"/>
    <p:sldId id="268" r:id="rId48"/>
    <p:sldId id="261" r:id="rId49"/>
    <p:sldId id="262" r:id="rId50"/>
    <p:sldId id="263" r:id="rId51"/>
    <p:sldId id="270" r:id="rId52"/>
    <p:sldId id="443" r:id="rId53"/>
    <p:sldId id="308" r:id="rId5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88" d="100"/>
          <a:sy n="88" d="100"/>
        </p:scale>
        <p:origin x="391" y="3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90BD47-12E5-4DEF-A403-F3EADCD70A01}" type="datetimeFigureOut">
              <a:rPr lang="en-US" smtClean="0"/>
              <a:t>10/19/2022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1B7F02-52FB-4799-AC3F-6EA3499CA7D5}" type="slidenum">
              <a:rPr lang="en-US" smtClean="0"/>
              <a:t>‹#›</a:t>
            </a:fld>
            <a:endParaRPr lang="en-US"/>
          </a:p>
        </p:txBody>
      </p:sp>
    </p:spTree>
    <p:extLst>
      <p:ext uri="{BB962C8B-B14F-4D97-AF65-F5344CB8AC3E}">
        <p14:creationId xmlns:p14="http://schemas.microsoft.com/office/powerpoint/2010/main" val="1767814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7375AF3-3262-45F4-92E8-868EC45D7BC6}" type="slidenum">
              <a:rPr lang="en-US" smtClean="0"/>
              <a:t>3</a:t>
            </a:fld>
            <a:endParaRPr lang="en-US"/>
          </a:p>
        </p:txBody>
      </p:sp>
    </p:spTree>
    <p:extLst>
      <p:ext uri="{BB962C8B-B14F-4D97-AF65-F5344CB8AC3E}">
        <p14:creationId xmlns:p14="http://schemas.microsoft.com/office/powerpoint/2010/main" val="275860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Theil–Sen estimator is a method for robustly fitting a line to sample points in the plane (simple linear regression) by choosing the median of the slopes of all lines through pairs of point</a:t>
            </a:r>
            <a:endParaRPr lang="en-US" dirty="0"/>
          </a:p>
        </p:txBody>
      </p:sp>
      <p:sp>
        <p:nvSpPr>
          <p:cNvPr id="4" name="Slide Number Placeholder 3"/>
          <p:cNvSpPr>
            <a:spLocks noGrp="1"/>
          </p:cNvSpPr>
          <p:nvPr>
            <p:ph type="sldNum" sz="quarter" idx="10"/>
          </p:nvPr>
        </p:nvSpPr>
        <p:spPr/>
        <p:txBody>
          <a:bodyPr/>
          <a:lstStyle/>
          <a:p>
            <a:fld id="{7F692B95-85E5-42F1-9F90-C9CA8F2DC868}" type="slidenum">
              <a:rPr lang="en-US" smtClean="0"/>
              <a:t>15</a:t>
            </a:fld>
            <a:endParaRPr lang="en-US"/>
          </a:p>
        </p:txBody>
      </p:sp>
    </p:spTree>
    <p:extLst>
      <p:ext uri="{BB962C8B-B14F-4D97-AF65-F5344CB8AC3E}">
        <p14:creationId xmlns:p14="http://schemas.microsoft.com/office/powerpoint/2010/main" val="2776939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F692B95-85E5-42F1-9F90-C9CA8F2DC868}" type="slidenum">
              <a:rPr lang="en-US" smtClean="0"/>
              <a:t>16</a:t>
            </a:fld>
            <a:endParaRPr lang="en-US"/>
          </a:p>
        </p:txBody>
      </p:sp>
    </p:spTree>
    <p:extLst>
      <p:ext uri="{BB962C8B-B14F-4D97-AF65-F5344CB8AC3E}">
        <p14:creationId xmlns:p14="http://schemas.microsoft.com/office/powerpoint/2010/main" val="420060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DAB85-E859-4849-B8B4-21517BCCB0D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C11C3E-17C0-42B7-B0D6-3B715DDA9E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7274FD-185C-4B2F-9FBA-7D9D453929FA}"/>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5" name="Footer Placeholder 4">
            <a:extLst>
              <a:ext uri="{FF2B5EF4-FFF2-40B4-BE49-F238E27FC236}">
                <a16:creationId xmlns:a16="http://schemas.microsoft.com/office/drawing/2014/main" id="{729591F3-B5C1-4DD4-B959-E0449887EB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CC0576-E6C5-4F0E-B81D-3A4B561120D4}"/>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4002673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D97B2-A217-4302-B5CB-32222517670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62C6F5A-2ABB-47C1-8038-25AB327940E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6307B-D3F6-4744-9D25-41CFC7FE039E}"/>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5" name="Footer Placeholder 4">
            <a:extLst>
              <a:ext uri="{FF2B5EF4-FFF2-40B4-BE49-F238E27FC236}">
                <a16:creationId xmlns:a16="http://schemas.microsoft.com/office/drawing/2014/main" id="{EEA3DE6D-31A5-40AD-B48E-78BA6D1E45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7F8E43-5E4C-46D2-9820-87074367CA8F}"/>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2177194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584243-ABF3-4901-BF9A-B1A6FB5E09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B89F49-E9F6-44B7-BFF4-BB297D6B28F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DE05D-05F0-440C-B0D5-CB6D1F8C6C5D}"/>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5" name="Footer Placeholder 4">
            <a:extLst>
              <a:ext uri="{FF2B5EF4-FFF2-40B4-BE49-F238E27FC236}">
                <a16:creationId xmlns:a16="http://schemas.microsoft.com/office/drawing/2014/main" id="{C8111C86-578A-40F1-8932-B56203E93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F567B8-F6EC-4935-992D-70849529BB56}"/>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1817452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F3366-8109-4E98-A6F6-7A5AAE7A03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3F3531-85F9-403A-9B54-7843283F588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34D84A-D80D-43F4-9147-ED993828FD27}"/>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5" name="Footer Placeholder 4">
            <a:extLst>
              <a:ext uri="{FF2B5EF4-FFF2-40B4-BE49-F238E27FC236}">
                <a16:creationId xmlns:a16="http://schemas.microsoft.com/office/drawing/2014/main" id="{50F3229B-4B37-40A7-9B23-8706F55A9C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15ABF-6EBC-40BB-B758-6D0F589623C6}"/>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417166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EE334-A583-4B14-B45F-C4EE7AA6BC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75F9F7-52F2-4E7C-8EC2-9372BB349F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9511DDE-64A4-45F9-97F5-05ECB8E35111}"/>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5" name="Footer Placeholder 4">
            <a:extLst>
              <a:ext uri="{FF2B5EF4-FFF2-40B4-BE49-F238E27FC236}">
                <a16:creationId xmlns:a16="http://schemas.microsoft.com/office/drawing/2014/main" id="{E9B4DCE7-251B-455F-884A-72E2CF4B29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958EE4-D1C7-407D-874A-3CCCC104D4F7}"/>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193078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BEF161-BA28-4234-A0F6-4E6250641B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AF4F11-E973-47D1-8850-EA3677DC497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67994F-F17E-4F92-81B6-E93998C2315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D212C6-8680-47FF-B64A-7BC71FE8210B}"/>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6" name="Footer Placeholder 5">
            <a:extLst>
              <a:ext uri="{FF2B5EF4-FFF2-40B4-BE49-F238E27FC236}">
                <a16:creationId xmlns:a16="http://schemas.microsoft.com/office/drawing/2014/main" id="{892C2D92-21A8-4CB9-92F3-762A0CED5B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47FDB7-5FC3-43A1-9880-60C81F543961}"/>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3604226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38EA2-731F-4564-ABEF-A6C04E7C23F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B44D38-E76B-4D2C-8FE5-2C14677E1BA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AB40327-63FE-4162-8AA3-2C07C51B0B2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430FE5-F9CE-4DB5-9CBE-FE51B62582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10B9FB3-8848-435F-B948-BCE81A79519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34270-741F-4722-81A6-E68670FF60CE}"/>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8" name="Footer Placeholder 7">
            <a:extLst>
              <a:ext uri="{FF2B5EF4-FFF2-40B4-BE49-F238E27FC236}">
                <a16:creationId xmlns:a16="http://schemas.microsoft.com/office/drawing/2014/main" id="{DD215865-187A-4445-98C6-39F17746236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727324A-4A97-47CB-A4AF-6C0998FADE10}"/>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891587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39799-9347-4A07-8643-6C0616AB12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0E995A-5511-4E11-B24B-85D5A6D54047}"/>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4" name="Footer Placeholder 3">
            <a:extLst>
              <a:ext uri="{FF2B5EF4-FFF2-40B4-BE49-F238E27FC236}">
                <a16:creationId xmlns:a16="http://schemas.microsoft.com/office/drawing/2014/main" id="{C0949EDD-6C07-4AE1-B3B7-9C741ABC2D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ADD30A-366E-42B6-A8A0-62B94AA02B98}"/>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140651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B7651-957F-4758-90E1-C33ED39C4BFA}"/>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3" name="Footer Placeholder 2">
            <a:extLst>
              <a:ext uri="{FF2B5EF4-FFF2-40B4-BE49-F238E27FC236}">
                <a16:creationId xmlns:a16="http://schemas.microsoft.com/office/drawing/2014/main" id="{F7C1CA5D-73AF-4BAC-A1EB-DFF1D3F907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C6F0CF-ECAF-4E3F-BA2E-B4D177447A3D}"/>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3657306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AC364-5CAD-4115-BCBA-0D545C66D7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87126E6-F53C-437D-89BE-4603BF5A06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186FB84-0F29-4B5C-B26C-181242E61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80FA402-94F5-41D3-9252-B1484A7316C3}"/>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6" name="Footer Placeholder 5">
            <a:extLst>
              <a:ext uri="{FF2B5EF4-FFF2-40B4-BE49-F238E27FC236}">
                <a16:creationId xmlns:a16="http://schemas.microsoft.com/office/drawing/2014/main" id="{5C3A000D-9025-4443-93E4-690A6F722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C703EC-B557-406B-BC5E-5FCD3F7326F3}"/>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42743295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6150B1-C11E-4E19-A9DF-59BE71980C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6D3D95-3641-44AC-84AE-42C513E113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694F38-CCF5-4DC8-AFCA-50A7F7B68BE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8744E5-27EA-4C2D-8749-E7D7CF64FBC2}"/>
              </a:ext>
            </a:extLst>
          </p:cNvPr>
          <p:cNvSpPr>
            <a:spLocks noGrp="1"/>
          </p:cNvSpPr>
          <p:nvPr>
            <p:ph type="dt" sz="half" idx="10"/>
          </p:nvPr>
        </p:nvSpPr>
        <p:spPr/>
        <p:txBody>
          <a:bodyPr/>
          <a:lstStyle/>
          <a:p>
            <a:fld id="{886D6E3A-27FA-4206-8251-6C47F80CD7AF}" type="datetimeFigureOut">
              <a:rPr lang="en-US" smtClean="0"/>
              <a:t>10/19/2022</a:t>
            </a:fld>
            <a:endParaRPr lang="en-US"/>
          </a:p>
        </p:txBody>
      </p:sp>
      <p:sp>
        <p:nvSpPr>
          <p:cNvPr id="6" name="Footer Placeholder 5">
            <a:extLst>
              <a:ext uri="{FF2B5EF4-FFF2-40B4-BE49-F238E27FC236}">
                <a16:creationId xmlns:a16="http://schemas.microsoft.com/office/drawing/2014/main" id="{118C6A46-A99D-458A-930F-AD38D39786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959C31-B6F1-40A3-9C50-F9BDB16BF473}"/>
              </a:ext>
            </a:extLst>
          </p:cNvPr>
          <p:cNvSpPr>
            <a:spLocks noGrp="1"/>
          </p:cNvSpPr>
          <p:nvPr>
            <p:ph type="sldNum" sz="quarter" idx="12"/>
          </p:nvPr>
        </p:nvSpPr>
        <p:spPr/>
        <p:txBody>
          <a:bodyPr/>
          <a:lstStyle/>
          <a:p>
            <a:fld id="{CCD949E1-E4A1-4007-9710-74304380A979}" type="slidenum">
              <a:rPr lang="en-US" smtClean="0"/>
              <a:t>‹#›</a:t>
            </a:fld>
            <a:endParaRPr lang="en-US"/>
          </a:p>
        </p:txBody>
      </p:sp>
    </p:spTree>
    <p:extLst>
      <p:ext uri="{BB962C8B-B14F-4D97-AF65-F5344CB8AC3E}">
        <p14:creationId xmlns:p14="http://schemas.microsoft.com/office/powerpoint/2010/main" val="175622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32F54C-436D-4E2D-8C1E-E4CA2B3CA1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37D6A3-094B-43A8-BB1C-62F3D54C69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A7BA04-B211-4186-A37B-69B1B7F59B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6D6E3A-27FA-4206-8251-6C47F80CD7AF}" type="datetimeFigureOut">
              <a:rPr lang="en-US" smtClean="0"/>
              <a:t>10/19/2022</a:t>
            </a:fld>
            <a:endParaRPr lang="en-US"/>
          </a:p>
        </p:txBody>
      </p:sp>
      <p:sp>
        <p:nvSpPr>
          <p:cNvPr id="5" name="Footer Placeholder 4">
            <a:extLst>
              <a:ext uri="{FF2B5EF4-FFF2-40B4-BE49-F238E27FC236}">
                <a16:creationId xmlns:a16="http://schemas.microsoft.com/office/drawing/2014/main" id="{122900CE-257C-4379-A422-366B1BA68E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2F5D341-9A17-4FF8-94D6-3085185EA8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D949E1-E4A1-4007-9710-74304380A979}" type="slidenum">
              <a:rPr lang="en-US" smtClean="0"/>
              <a:t>‹#›</a:t>
            </a:fld>
            <a:endParaRPr lang="en-US"/>
          </a:p>
        </p:txBody>
      </p:sp>
    </p:spTree>
    <p:extLst>
      <p:ext uri="{BB962C8B-B14F-4D97-AF65-F5344CB8AC3E}">
        <p14:creationId xmlns:p14="http://schemas.microsoft.com/office/powerpoint/2010/main" val="2642820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1.tif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0.e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1.tif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image" Target="../media/image7.png"/><Relationship Id="rId7" Type="http://schemas.openxmlformats.org/officeDocument/2006/relationships/image" Target="../media/image11.em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emf"/><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emf"/><Relationship Id="rId4" Type="http://schemas.openxmlformats.org/officeDocument/2006/relationships/image" Target="../media/image8.png"/><Relationship Id="rId9" Type="http://schemas.openxmlformats.org/officeDocument/2006/relationships/image" Target="../media/image13.emf"/></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e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0.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674A9E-8DF7-441B-AF38-E444BCA3986A}"/>
              </a:ext>
            </a:extLst>
          </p:cNvPr>
          <p:cNvSpPr>
            <a:spLocks noGrp="1"/>
          </p:cNvSpPr>
          <p:nvPr>
            <p:ph type="ctrTitle"/>
          </p:nvPr>
        </p:nvSpPr>
        <p:spPr>
          <a:xfrm>
            <a:off x="1645342" y="138678"/>
            <a:ext cx="9144000" cy="2387600"/>
          </a:xfrm>
        </p:spPr>
        <p:txBody>
          <a:bodyPr>
            <a:normAutofit/>
          </a:bodyPr>
          <a:lstStyle/>
          <a:p>
            <a:r>
              <a:rPr lang="en-US" sz="4800" dirty="0"/>
              <a:t>The Status and Future of Remote Sensing of Rangelands Land Use </a:t>
            </a:r>
          </a:p>
        </p:txBody>
      </p:sp>
      <p:sp>
        <p:nvSpPr>
          <p:cNvPr id="3" name="Subtitle 2">
            <a:extLst>
              <a:ext uri="{FF2B5EF4-FFF2-40B4-BE49-F238E27FC236}">
                <a16:creationId xmlns:a16="http://schemas.microsoft.com/office/drawing/2014/main" id="{40376AD8-C0FD-4EDB-88AE-A708EB4BE114}"/>
              </a:ext>
            </a:extLst>
          </p:cNvPr>
          <p:cNvSpPr>
            <a:spLocks noGrp="1"/>
          </p:cNvSpPr>
          <p:nvPr>
            <p:ph type="subTitle" idx="1"/>
          </p:nvPr>
        </p:nvSpPr>
        <p:spPr>
          <a:xfrm>
            <a:off x="1385323" y="2574376"/>
            <a:ext cx="9144000" cy="1655762"/>
          </a:xfrm>
        </p:spPr>
        <p:txBody>
          <a:bodyPr>
            <a:normAutofit/>
          </a:bodyPr>
          <a:lstStyle/>
          <a:p>
            <a:r>
              <a:rPr lang="en-US" sz="2800" dirty="0"/>
              <a:t>Ranjeet John</a:t>
            </a:r>
          </a:p>
          <a:p>
            <a:r>
              <a:rPr lang="en-US" sz="2800" dirty="0"/>
              <a:t>University of South Dakota</a:t>
            </a:r>
          </a:p>
          <a:p>
            <a:r>
              <a:rPr lang="en-US" sz="2800" dirty="0"/>
              <a:t>10/19/2022</a:t>
            </a:r>
          </a:p>
        </p:txBody>
      </p:sp>
      <p:pic>
        <p:nvPicPr>
          <p:cNvPr id="4" name="Picture 3">
            <a:extLst>
              <a:ext uri="{FF2B5EF4-FFF2-40B4-BE49-F238E27FC236}">
                <a16:creationId xmlns:a16="http://schemas.microsoft.com/office/drawing/2014/main" id="{8054B82F-3EA8-44A1-9055-3834CD1750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15676" y="42680"/>
            <a:ext cx="1943372" cy="1234661"/>
          </a:xfrm>
          <a:prstGeom prst="rect">
            <a:avLst/>
          </a:prstGeom>
        </p:spPr>
      </p:pic>
      <p:pic>
        <p:nvPicPr>
          <p:cNvPr id="5" name="Picture 4">
            <a:extLst>
              <a:ext uri="{FF2B5EF4-FFF2-40B4-BE49-F238E27FC236}">
                <a16:creationId xmlns:a16="http://schemas.microsoft.com/office/drawing/2014/main" id="{39B39530-0555-4D00-9735-5DAE5C3EB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6" y="5933999"/>
            <a:ext cx="6349206" cy="825397"/>
          </a:xfrm>
          <a:prstGeom prst="rect">
            <a:avLst/>
          </a:prstGeom>
          <a:solidFill>
            <a:schemeClr val="tx1"/>
          </a:solidFill>
        </p:spPr>
      </p:pic>
      <p:pic>
        <p:nvPicPr>
          <p:cNvPr id="7" name="Picture 6">
            <a:extLst>
              <a:ext uri="{FF2B5EF4-FFF2-40B4-BE49-F238E27FC236}">
                <a16:creationId xmlns:a16="http://schemas.microsoft.com/office/drawing/2014/main" id="{5B533375-E786-24EB-0BA7-7EEA747629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78248" y="2670417"/>
            <a:ext cx="4088979" cy="4088979"/>
          </a:xfrm>
          <a:prstGeom prst="rect">
            <a:avLst/>
          </a:prstGeom>
        </p:spPr>
      </p:pic>
    </p:spTree>
    <p:extLst>
      <p:ext uri="{BB962C8B-B14F-4D97-AF65-F5344CB8AC3E}">
        <p14:creationId xmlns:p14="http://schemas.microsoft.com/office/powerpoint/2010/main" val="20575226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E257-C8C5-4E4C-A3AD-EBB59CEF6722}"/>
              </a:ext>
            </a:extLst>
          </p:cNvPr>
          <p:cNvSpPr txBox="1">
            <a:spLocks/>
          </p:cNvSpPr>
          <p:nvPr/>
        </p:nvSpPr>
        <p:spPr>
          <a:xfrm>
            <a:off x="0" y="0"/>
            <a:ext cx="11883276" cy="196615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Rangeland Monitoring using Rangeland Condition, Monitoring, Assessment, and Projection</a:t>
            </a:r>
          </a:p>
        </p:txBody>
      </p:sp>
      <p:sp>
        <p:nvSpPr>
          <p:cNvPr id="4" name="Rectangle 3">
            <a:extLst>
              <a:ext uri="{FF2B5EF4-FFF2-40B4-BE49-F238E27FC236}">
                <a16:creationId xmlns:a16="http://schemas.microsoft.com/office/drawing/2014/main" id="{254BB8A6-2171-407E-96A9-68C7E4749602}"/>
              </a:ext>
            </a:extLst>
          </p:cNvPr>
          <p:cNvSpPr/>
          <p:nvPr/>
        </p:nvSpPr>
        <p:spPr>
          <a:xfrm>
            <a:off x="4561725" y="1438382"/>
            <a:ext cx="7359487" cy="4544863"/>
          </a:xfrm>
          <a:prstGeom prst="rect">
            <a:avLst/>
          </a:prstGeom>
        </p:spPr>
        <p:txBody>
          <a:bodyPr wrap="square">
            <a:spAutoFit/>
          </a:bodyPr>
          <a:lstStyle/>
          <a:p>
            <a:pPr marL="285750" indent="-285750">
              <a:buFont typeface="Arial" panose="020B0604020202020204" pitchFamily="34" charset="0"/>
              <a:buChar char="•"/>
            </a:pPr>
            <a:r>
              <a:rPr lang="en-US" dirty="0"/>
              <a:t>RCMAP quantifies % cover of components across the western U.S. rangelands using Landsat (1985-2020)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timeseries consists of 8 fractional components: annual herbaceous, bare ground, herbaceous, litter, non-sagebrush shrub, perennial herbaceous, sagebrush and shrub</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four primary components (bare ground, shrub, litter, and herbaceous) sum to 100% in each pixel when added to tree canopy cover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secondary components-- annual herbaceous and perennial herbaceous are subsets of the primary component herbaceous, while non-sagebrush shrub and sagebrush are subsets of shrub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Secondary components cannot have cover greater than their respective primary component </a:t>
            </a:r>
          </a:p>
        </p:txBody>
      </p:sp>
      <p:sp>
        <p:nvSpPr>
          <p:cNvPr id="5" name="TextBox 4">
            <a:extLst>
              <a:ext uri="{FF2B5EF4-FFF2-40B4-BE49-F238E27FC236}">
                <a16:creationId xmlns:a16="http://schemas.microsoft.com/office/drawing/2014/main" id="{EDD1812D-65FB-413E-9D65-B6635ABC69AB}"/>
              </a:ext>
            </a:extLst>
          </p:cNvPr>
          <p:cNvSpPr txBox="1"/>
          <p:nvPr/>
        </p:nvSpPr>
        <p:spPr>
          <a:xfrm>
            <a:off x="10236783" y="6422549"/>
            <a:ext cx="1891591" cy="369332"/>
          </a:xfrm>
          <a:prstGeom prst="rect">
            <a:avLst/>
          </a:prstGeom>
          <a:noFill/>
        </p:spPr>
        <p:txBody>
          <a:bodyPr wrap="square" rtlCol="0">
            <a:spAutoFit/>
          </a:bodyPr>
          <a:lstStyle/>
          <a:p>
            <a:r>
              <a:rPr lang="en-US" dirty="0" err="1"/>
              <a:t>Rigge</a:t>
            </a:r>
            <a:r>
              <a:rPr lang="en-US" dirty="0"/>
              <a:t> et al. 2017</a:t>
            </a:r>
          </a:p>
        </p:txBody>
      </p:sp>
      <p:pic>
        <p:nvPicPr>
          <p:cNvPr id="6" name="Picture 5">
            <a:extLst>
              <a:ext uri="{FF2B5EF4-FFF2-40B4-BE49-F238E27FC236}">
                <a16:creationId xmlns:a16="http://schemas.microsoft.com/office/drawing/2014/main" id="{1BC2B364-4F63-4F11-A882-8FCF97267F53}"/>
              </a:ext>
            </a:extLst>
          </p:cNvPr>
          <p:cNvPicPr>
            <a:picLocks noChangeAspect="1"/>
          </p:cNvPicPr>
          <p:nvPr/>
        </p:nvPicPr>
        <p:blipFill>
          <a:blip r:embed="rId2"/>
          <a:stretch>
            <a:fillRect/>
          </a:stretch>
        </p:blipFill>
        <p:spPr>
          <a:xfrm>
            <a:off x="57975" y="1282616"/>
            <a:ext cx="3967633" cy="5543988"/>
          </a:xfrm>
          <a:prstGeom prst="rect">
            <a:avLst/>
          </a:prstGeom>
        </p:spPr>
      </p:pic>
    </p:spTree>
    <p:extLst>
      <p:ext uri="{BB962C8B-B14F-4D97-AF65-F5344CB8AC3E}">
        <p14:creationId xmlns:p14="http://schemas.microsoft.com/office/powerpoint/2010/main" val="41721841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EE257-C8C5-4E4C-A3AD-EBB59CEF6722}"/>
              </a:ext>
            </a:extLst>
          </p:cNvPr>
          <p:cNvSpPr txBox="1">
            <a:spLocks/>
          </p:cNvSpPr>
          <p:nvPr/>
        </p:nvSpPr>
        <p:spPr>
          <a:xfrm>
            <a:off x="6157843" y="0"/>
            <a:ext cx="8881165" cy="429812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Rangeland Monitoring </a:t>
            </a:r>
          </a:p>
          <a:p>
            <a:r>
              <a:rPr lang="en-US" dirty="0"/>
              <a:t>using google earth engine</a:t>
            </a:r>
          </a:p>
        </p:txBody>
      </p:sp>
      <p:pic>
        <p:nvPicPr>
          <p:cNvPr id="4" name="Picture 3">
            <a:extLst>
              <a:ext uri="{FF2B5EF4-FFF2-40B4-BE49-F238E27FC236}">
                <a16:creationId xmlns:a16="http://schemas.microsoft.com/office/drawing/2014/main" id="{B94BA227-E625-42F1-B8F4-CC7A27867EBA}"/>
              </a:ext>
            </a:extLst>
          </p:cNvPr>
          <p:cNvPicPr>
            <a:picLocks noChangeAspect="1"/>
          </p:cNvPicPr>
          <p:nvPr/>
        </p:nvPicPr>
        <p:blipFill>
          <a:blip r:embed="rId2"/>
          <a:stretch>
            <a:fillRect/>
          </a:stretch>
        </p:blipFill>
        <p:spPr>
          <a:xfrm>
            <a:off x="0" y="0"/>
            <a:ext cx="6218369" cy="6858000"/>
          </a:xfrm>
          <a:prstGeom prst="rect">
            <a:avLst/>
          </a:prstGeom>
        </p:spPr>
      </p:pic>
      <p:sp>
        <p:nvSpPr>
          <p:cNvPr id="5" name="TextBox 4">
            <a:extLst>
              <a:ext uri="{FF2B5EF4-FFF2-40B4-BE49-F238E27FC236}">
                <a16:creationId xmlns:a16="http://schemas.microsoft.com/office/drawing/2014/main" id="{2115243F-A190-4406-BC26-8516970A954E}"/>
              </a:ext>
            </a:extLst>
          </p:cNvPr>
          <p:cNvSpPr txBox="1"/>
          <p:nvPr/>
        </p:nvSpPr>
        <p:spPr>
          <a:xfrm>
            <a:off x="9959009" y="6361043"/>
            <a:ext cx="2169365" cy="369332"/>
          </a:xfrm>
          <a:prstGeom prst="rect">
            <a:avLst/>
          </a:prstGeom>
          <a:noFill/>
        </p:spPr>
        <p:txBody>
          <a:bodyPr wrap="square" rtlCol="0">
            <a:spAutoFit/>
          </a:bodyPr>
          <a:lstStyle/>
          <a:p>
            <a:r>
              <a:rPr lang="en-US" dirty="0"/>
              <a:t>B. Zhou et al. 2020</a:t>
            </a:r>
          </a:p>
        </p:txBody>
      </p:sp>
    </p:spTree>
    <p:extLst>
      <p:ext uri="{BB962C8B-B14F-4D97-AF65-F5344CB8AC3E}">
        <p14:creationId xmlns:p14="http://schemas.microsoft.com/office/powerpoint/2010/main" val="3008906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BB9DFC-9D60-7029-F26B-B7A742C93713}"/>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7200" kern="1200" dirty="0">
                <a:solidFill>
                  <a:schemeClr val="tx1"/>
                </a:solidFill>
                <a:latin typeface="+mj-lt"/>
                <a:ea typeface="+mj-ea"/>
                <a:cs typeface="+mj-cs"/>
              </a:rPr>
              <a:t>Rangeland RS sampling synthesis and “bottom-up” scaling </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595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875058" cy="6858000"/>
          </a:xfrm>
          <a:prstGeom prst="rect">
            <a:avLst/>
          </a:prstGeom>
        </p:spPr>
      </p:pic>
      <p:sp>
        <p:nvSpPr>
          <p:cNvPr id="3" name="TextBox 2"/>
          <p:cNvSpPr txBox="1"/>
          <p:nvPr/>
        </p:nvSpPr>
        <p:spPr>
          <a:xfrm>
            <a:off x="8875057" y="252248"/>
            <a:ext cx="3232859" cy="5539978"/>
          </a:xfrm>
          <a:prstGeom prst="rect">
            <a:avLst/>
          </a:prstGeom>
          <a:noFill/>
        </p:spPr>
        <p:txBody>
          <a:bodyPr wrap="square" rtlCol="0">
            <a:spAutoFit/>
          </a:bodyPr>
          <a:lstStyle/>
          <a:p>
            <a:r>
              <a:rPr lang="en-US" sz="2400" dirty="0"/>
              <a:t>Figure 1: Multi-year </a:t>
            </a:r>
            <a:r>
              <a:rPr lang="en-US" sz="2400" i="1" dirty="0"/>
              <a:t>in situ</a:t>
            </a:r>
            <a:r>
              <a:rPr lang="en-US" sz="2400" dirty="0"/>
              <a:t> measurements and isohyets (dashed lines) derived from CRU TS323 mean annual precipitation (1981-2014) overlaid on vegetation types on the Mongolian Plateau. Thick line denotes the border between the Republic of Mongolia and the province of Inner Mongolia, China.</a:t>
            </a:r>
          </a:p>
          <a:p>
            <a:endParaRPr lang="en-US" dirty="0"/>
          </a:p>
        </p:txBody>
      </p:sp>
    </p:spTree>
    <p:extLst>
      <p:ext uri="{BB962C8B-B14F-4D97-AF65-F5344CB8AC3E}">
        <p14:creationId xmlns:p14="http://schemas.microsoft.com/office/powerpoint/2010/main" val="1036562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BB9DFC-9D60-7029-F26B-B7A742C93713}"/>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7200" kern="1200" dirty="0">
                <a:solidFill>
                  <a:schemeClr val="tx1"/>
                </a:solidFill>
                <a:latin typeface="+mj-lt"/>
                <a:ea typeface="+mj-ea"/>
                <a:cs typeface="+mj-cs"/>
              </a:rPr>
              <a:t>Rangeland change detection, “Hotspots” and trends </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687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779" y="0"/>
            <a:ext cx="5299364" cy="6858000"/>
          </a:xfrm>
          <a:prstGeom prst="rect">
            <a:avLst/>
          </a:prstGeom>
        </p:spPr>
      </p:pic>
      <p:sp>
        <p:nvSpPr>
          <p:cNvPr id="3" name="TextBox 2"/>
          <p:cNvSpPr txBox="1"/>
          <p:nvPr/>
        </p:nvSpPr>
        <p:spPr>
          <a:xfrm>
            <a:off x="6570874" y="363933"/>
            <a:ext cx="5012611" cy="2585323"/>
          </a:xfrm>
          <a:prstGeom prst="rect">
            <a:avLst/>
          </a:prstGeom>
          <a:noFill/>
        </p:spPr>
        <p:txBody>
          <a:bodyPr wrap="square" rtlCol="0">
            <a:spAutoFit/>
          </a:bodyPr>
          <a:lstStyle/>
          <a:p>
            <a:r>
              <a:rPr lang="en-US" dirty="0"/>
              <a:t>Spatial heterogeneity in Theil‐Sen</a:t>
            </a:r>
          </a:p>
          <a:p>
            <a:r>
              <a:rPr lang="en-US" dirty="0"/>
              <a:t>trends of</a:t>
            </a:r>
          </a:p>
          <a:p>
            <a:r>
              <a:rPr lang="en-US" b="1" dirty="0"/>
              <a:t>a) LSKD ‐‐ total livestock density</a:t>
            </a:r>
          </a:p>
          <a:p>
            <a:r>
              <a:rPr lang="en-US" b="1" dirty="0"/>
              <a:t>b) POPD ‐‐ total population density</a:t>
            </a:r>
          </a:p>
          <a:p>
            <a:r>
              <a:rPr lang="en-US" dirty="0"/>
              <a:t>• Red shows positive trends</a:t>
            </a:r>
          </a:p>
          <a:p>
            <a:r>
              <a:rPr lang="en-US" dirty="0"/>
              <a:t>• Blue shows negative trends</a:t>
            </a:r>
          </a:p>
          <a:p>
            <a:r>
              <a:rPr lang="en-US" dirty="0"/>
              <a:t>• White shows </a:t>
            </a:r>
            <a:r>
              <a:rPr lang="en-US" i="1" dirty="0" err="1"/>
              <a:t>soums</a:t>
            </a:r>
            <a:r>
              <a:rPr lang="en-US" i="1" dirty="0"/>
              <a:t> or </a:t>
            </a:r>
            <a:r>
              <a:rPr lang="en-US" i="1" dirty="0" err="1"/>
              <a:t>xiàn</a:t>
            </a:r>
            <a:endParaRPr lang="en-US" i="1" dirty="0"/>
          </a:p>
          <a:p>
            <a:r>
              <a:rPr lang="en-US" dirty="0"/>
              <a:t>(counties) without significant</a:t>
            </a:r>
          </a:p>
          <a:p>
            <a:r>
              <a:rPr lang="en-US" dirty="0"/>
              <a:t>trends</a:t>
            </a:r>
          </a:p>
        </p:txBody>
      </p:sp>
      <p:sp>
        <p:nvSpPr>
          <p:cNvPr id="4" name="TextBox 3"/>
          <p:cNvSpPr txBox="1"/>
          <p:nvPr/>
        </p:nvSpPr>
        <p:spPr>
          <a:xfrm>
            <a:off x="815596" y="408604"/>
            <a:ext cx="395417" cy="369332"/>
          </a:xfrm>
          <a:prstGeom prst="rect">
            <a:avLst/>
          </a:prstGeom>
          <a:noFill/>
        </p:spPr>
        <p:txBody>
          <a:bodyPr wrap="square" rtlCol="0">
            <a:spAutoFit/>
          </a:bodyPr>
          <a:lstStyle/>
          <a:p>
            <a:r>
              <a:rPr lang="en-US" b="1" dirty="0"/>
              <a:t>a)</a:t>
            </a:r>
          </a:p>
        </p:txBody>
      </p:sp>
      <p:sp>
        <p:nvSpPr>
          <p:cNvPr id="5" name="TextBox 4"/>
          <p:cNvSpPr txBox="1"/>
          <p:nvPr/>
        </p:nvSpPr>
        <p:spPr>
          <a:xfrm>
            <a:off x="796545" y="3406662"/>
            <a:ext cx="395417" cy="369332"/>
          </a:xfrm>
          <a:prstGeom prst="rect">
            <a:avLst/>
          </a:prstGeom>
          <a:noFill/>
        </p:spPr>
        <p:txBody>
          <a:bodyPr wrap="square" rtlCol="0">
            <a:spAutoFit/>
          </a:bodyPr>
          <a:lstStyle/>
          <a:p>
            <a:r>
              <a:rPr lang="en-US" b="1" dirty="0"/>
              <a:t>b)</a:t>
            </a:r>
          </a:p>
        </p:txBody>
      </p:sp>
      <p:sp>
        <p:nvSpPr>
          <p:cNvPr id="6" name="TextBox 5">
            <a:extLst>
              <a:ext uri="{FF2B5EF4-FFF2-40B4-BE49-F238E27FC236}">
                <a16:creationId xmlns:a16="http://schemas.microsoft.com/office/drawing/2014/main" id="{187C4C06-BFA3-410A-93E1-217A7A58D914}"/>
              </a:ext>
            </a:extLst>
          </p:cNvPr>
          <p:cNvSpPr txBox="1"/>
          <p:nvPr/>
        </p:nvSpPr>
        <p:spPr>
          <a:xfrm>
            <a:off x="10606312" y="6512769"/>
            <a:ext cx="1649787" cy="369332"/>
          </a:xfrm>
          <a:prstGeom prst="rect">
            <a:avLst/>
          </a:prstGeom>
          <a:noFill/>
        </p:spPr>
        <p:txBody>
          <a:bodyPr wrap="square" rtlCol="0">
            <a:spAutoFit/>
          </a:bodyPr>
          <a:lstStyle/>
          <a:p>
            <a:r>
              <a:rPr lang="en-US" dirty="0"/>
              <a:t>John et al. 2018</a:t>
            </a:r>
            <a:endParaRPr lang="en-US" i="1" dirty="0"/>
          </a:p>
        </p:txBody>
      </p:sp>
      <p:sp>
        <p:nvSpPr>
          <p:cNvPr id="7" name="TextBox 6">
            <a:extLst>
              <a:ext uri="{FF2B5EF4-FFF2-40B4-BE49-F238E27FC236}">
                <a16:creationId xmlns:a16="http://schemas.microsoft.com/office/drawing/2014/main" id="{DF47651F-88A1-4DFC-884F-D327C497D847}"/>
              </a:ext>
            </a:extLst>
          </p:cNvPr>
          <p:cNvSpPr txBox="1"/>
          <p:nvPr/>
        </p:nvSpPr>
        <p:spPr>
          <a:xfrm>
            <a:off x="6635326" y="3491171"/>
            <a:ext cx="4957816" cy="1692771"/>
          </a:xfrm>
          <a:prstGeom prst="rect">
            <a:avLst/>
          </a:prstGeom>
          <a:noFill/>
        </p:spPr>
        <p:txBody>
          <a:bodyPr wrap="square" rtlCol="0">
            <a:spAutoFit/>
          </a:bodyPr>
          <a:lstStyle/>
          <a:p>
            <a:r>
              <a:rPr lang="en-US" sz="2600" dirty="0"/>
              <a:t>Livestock and Population density in counties closer to cities/provincial centers increase at the cost of counties on periphery</a:t>
            </a:r>
          </a:p>
        </p:txBody>
      </p:sp>
    </p:spTree>
    <p:extLst>
      <p:ext uri="{BB962C8B-B14F-4D97-AF65-F5344CB8AC3E}">
        <p14:creationId xmlns:p14="http://schemas.microsoft.com/office/powerpoint/2010/main" val="2797177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241" y="0"/>
            <a:ext cx="5299363" cy="6858000"/>
          </a:xfrm>
          <a:prstGeom prst="rect">
            <a:avLst/>
          </a:prstGeom>
        </p:spPr>
      </p:pic>
      <p:sp>
        <p:nvSpPr>
          <p:cNvPr id="3" name="TextBox 2"/>
          <p:cNvSpPr txBox="1"/>
          <p:nvPr/>
        </p:nvSpPr>
        <p:spPr>
          <a:xfrm>
            <a:off x="6572507" y="245246"/>
            <a:ext cx="4758802" cy="3447098"/>
          </a:xfrm>
          <a:prstGeom prst="rect">
            <a:avLst/>
          </a:prstGeom>
          <a:noFill/>
        </p:spPr>
        <p:txBody>
          <a:bodyPr wrap="square" rtlCol="0">
            <a:spAutoFit/>
          </a:bodyPr>
          <a:lstStyle/>
          <a:p>
            <a:r>
              <a:rPr lang="en-US" sz="2000" dirty="0"/>
              <a:t>Spatial changes in Theil-</a:t>
            </a:r>
            <a:r>
              <a:rPr lang="en-US" sz="2000" dirty="0" err="1"/>
              <a:t>sen</a:t>
            </a:r>
            <a:r>
              <a:rPr lang="en-US" sz="2000" dirty="0"/>
              <a:t> slope trends (2000-2016) of</a:t>
            </a:r>
          </a:p>
          <a:p>
            <a:pPr marL="342900" indent="-342900">
              <a:buAutoNum type="alphaLcParenR"/>
            </a:pPr>
            <a:r>
              <a:rPr lang="en-US" sz="2000" b="1" dirty="0"/>
              <a:t>canopy cover (CC) </a:t>
            </a:r>
          </a:p>
          <a:p>
            <a:pPr marL="342900" indent="-342900">
              <a:buAutoNum type="alphaLcParenR"/>
            </a:pPr>
            <a:r>
              <a:rPr lang="en-US" sz="2000" b="1" dirty="0"/>
              <a:t>aboveground biomass (AGB) </a:t>
            </a:r>
            <a:r>
              <a:rPr lang="en-US" sz="2000" dirty="0"/>
              <a:t>derived from MODIS MCD43A4 NBAR surface reflectance and ancillary variables</a:t>
            </a:r>
          </a:p>
          <a:p>
            <a:r>
              <a:rPr lang="en-US" sz="2000" dirty="0"/>
              <a:t>• Green shows positive trends</a:t>
            </a:r>
          </a:p>
          <a:p>
            <a:r>
              <a:rPr lang="en-US" sz="2000" dirty="0"/>
              <a:t>• Brown shows negative trends</a:t>
            </a:r>
          </a:p>
          <a:p>
            <a:r>
              <a:rPr lang="en-US" sz="2000" dirty="0"/>
              <a:t>• White shows </a:t>
            </a:r>
            <a:r>
              <a:rPr lang="en-US" sz="2000" i="1" dirty="0"/>
              <a:t>provinces or prefectures</a:t>
            </a:r>
            <a:r>
              <a:rPr lang="en-US" sz="2000" dirty="0"/>
              <a:t> without significant trends</a:t>
            </a:r>
          </a:p>
          <a:p>
            <a:pPr marL="342900" indent="-342900">
              <a:buAutoNum type="alphaLcParenR"/>
            </a:pPr>
            <a:endParaRPr lang="en-US" dirty="0"/>
          </a:p>
        </p:txBody>
      </p:sp>
      <p:sp>
        <p:nvSpPr>
          <p:cNvPr id="4" name="TextBox 3"/>
          <p:cNvSpPr txBox="1"/>
          <p:nvPr/>
        </p:nvSpPr>
        <p:spPr>
          <a:xfrm>
            <a:off x="823687" y="408604"/>
            <a:ext cx="395417" cy="369332"/>
          </a:xfrm>
          <a:prstGeom prst="rect">
            <a:avLst/>
          </a:prstGeom>
          <a:noFill/>
        </p:spPr>
        <p:txBody>
          <a:bodyPr wrap="square" rtlCol="0">
            <a:spAutoFit/>
          </a:bodyPr>
          <a:lstStyle/>
          <a:p>
            <a:r>
              <a:rPr lang="en-US" b="1" dirty="0"/>
              <a:t>a)</a:t>
            </a:r>
          </a:p>
        </p:txBody>
      </p:sp>
      <p:sp>
        <p:nvSpPr>
          <p:cNvPr id="5" name="TextBox 4"/>
          <p:cNvSpPr txBox="1"/>
          <p:nvPr/>
        </p:nvSpPr>
        <p:spPr>
          <a:xfrm>
            <a:off x="804637" y="3414754"/>
            <a:ext cx="395417" cy="369332"/>
          </a:xfrm>
          <a:prstGeom prst="rect">
            <a:avLst/>
          </a:prstGeom>
          <a:noFill/>
        </p:spPr>
        <p:txBody>
          <a:bodyPr wrap="square" rtlCol="0">
            <a:spAutoFit/>
          </a:bodyPr>
          <a:lstStyle/>
          <a:p>
            <a:r>
              <a:rPr lang="en-US" b="1" dirty="0"/>
              <a:t>b)</a:t>
            </a:r>
          </a:p>
        </p:txBody>
      </p:sp>
      <p:sp>
        <p:nvSpPr>
          <p:cNvPr id="7" name="TextBox 6">
            <a:extLst>
              <a:ext uri="{FF2B5EF4-FFF2-40B4-BE49-F238E27FC236}">
                <a16:creationId xmlns:a16="http://schemas.microsoft.com/office/drawing/2014/main" id="{22658145-E89C-4E55-A15D-E66D37D0F335}"/>
              </a:ext>
            </a:extLst>
          </p:cNvPr>
          <p:cNvSpPr txBox="1"/>
          <p:nvPr/>
        </p:nvSpPr>
        <p:spPr>
          <a:xfrm>
            <a:off x="6455311" y="3784086"/>
            <a:ext cx="5299363" cy="1692771"/>
          </a:xfrm>
          <a:prstGeom prst="rect">
            <a:avLst/>
          </a:prstGeom>
          <a:noFill/>
        </p:spPr>
        <p:txBody>
          <a:bodyPr wrap="square" rtlCol="0">
            <a:spAutoFit/>
          </a:bodyPr>
          <a:lstStyle/>
          <a:p>
            <a:r>
              <a:rPr lang="en-US" sz="2600" dirty="0"/>
              <a:t>AGB &amp; canopy cover show decreasing trend close to cities/provincial centers while there is an increase away from cities</a:t>
            </a:r>
          </a:p>
        </p:txBody>
      </p:sp>
      <p:sp>
        <p:nvSpPr>
          <p:cNvPr id="9" name="TextBox 8">
            <a:extLst>
              <a:ext uri="{FF2B5EF4-FFF2-40B4-BE49-F238E27FC236}">
                <a16:creationId xmlns:a16="http://schemas.microsoft.com/office/drawing/2014/main" id="{03F7F995-7F2D-4198-B22E-0050003B1CB4}"/>
              </a:ext>
            </a:extLst>
          </p:cNvPr>
          <p:cNvSpPr txBox="1"/>
          <p:nvPr/>
        </p:nvSpPr>
        <p:spPr>
          <a:xfrm>
            <a:off x="10606312" y="6512769"/>
            <a:ext cx="1649787" cy="369332"/>
          </a:xfrm>
          <a:prstGeom prst="rect">
            <a:avLst/>
          </a:prstGeom>
          <a:noFill/>
        </p:spPr>
        <p:txBody>
          <a:bodyPr wrap="square" rtlCol="0">
            <a:spAutoFit/>
          </a:bodyPr>
          <a:lstStyle/>
          <a:p>
            <a:r>
              <a:rPr lang="en-US" dirty="0"/>
              <a:t>John et al. 2018</a:t>
            </a:r>
            <a:endParaRPr lang="en-US" i="1" dirty="0"/>
          </a:p>
        </p:txBody>
      </p:sp>
    </p:spTree>
    <p:extLst>
      <p:ext uri="{BB962C8B-B14F-4D97-AF65-F5344CB8AC3E}">
        <p14:creationId xmlns:p14="http://schemas.microsoft.com/office/powerpoint/2010/main" val="248678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8149" y="0"/>
            <a:ext cx="5299363" cy="6858000"/>
          </a:xfrm>
          <a:prstGeom prst="rect">
            <a:avLst/>
          </a:prstGeom>
        </p:spPr>
      </p:pic>
      <p:sp>
        <p:nvSpPr>
          <p:cNvPr id="3" name="TextBox 2"/>
          <p:cNvSpPr txBox="1"/>
          <p:nvPr/>
        </p:nvSpPr>
        <p:spPr>
          <a:xfrm>
            <a:off x="6532605" y="486034"/>
            <a:ext cx="4983892" cy="1323439"/>
          </a:xfrm>
          <a:prstGeom prst="rect">
            <a:avLst/>
          </a:prstGeom>
          <a:noFill/>
        </p:spPr>
        <p:txBody>
          <a:bodyPr wrap="square" rtlCol="0">
            <a:spAutoFit/>
          </a:bodyPr>
          <a:lstStyle/>
          <a:p>
            <a:r>
              <a:rPr lang="en-US" sz="2000" dirty="0"/>
              <a:t>Difference images for: </a:t>
            </a:r>
          </a:p>
          <a:p>
            <a:pPr marL="342900" indent="-342900">
              <a:buAutoNum type="alphaLcParenR"/>
            </a:pPr>
            <a:r>
              <a:rPr lang="en-US" sz="2000" b="1" dirty="0"/>
              <a:t>canopy cover (%)</a:t>
            </a:r>
          </a:p>
          <a:p>
            <a:pPr marL="342900" indent="-342900">
              <a:buAutoNum type="alphaLcParenR"/>
            </a:pPr>
            <a:r>
              <a:rPr lang="en-US" sz="2000" b="1" dirty="0"/>
              <a:t>aboveground biomass </a:t>
            </a:r>
            <a:r>
              <a:rPr lang="en-US" sz="2000" dirty="0"/>
              <a:t>(g m</a:t>
            </a:r>
            <a:r>
              <a:rPr lang="en-US" sz="2000" baseline="30000" dirty="0"/>
              <a:t>-2</a:t>
            </a:r>
            <a:r>
              <a:rPr lang="en-US" sz="2000" dirty="0"/>
              <a:t>) created by subtracting July 2016 from July 2001. </a:t>
            </a:r>
          </a:p>
        </p:txBody>
      </p:sp>
      <p:sp>
        <p:nvSpPr>
          <p:cNvPr id="4" name="TextBox 3"/>
          <p:cNvSpPr txBox="1"/>
          <p:nvPr/>
        </p:nvSpPr>
        <p:spPr>
          <a:xfrm>
            <a:off x="807503" y="416696"/>
            <a:ext cx="395417" cy="369332"/>
          </a:xfrm>
          <a:prstGeom prst="rect">
            <a:avLst/>
          </a:prstGeom>
          <a:noFill/>
        </p:spPr>
        <p:txBody>
          <a:bodyPr wrap="square" rtlCol="0">
            <a:spAutoFit/>
          </a:bodyPr>
          <a:lstStyle/>
          <a:p>
            <a:r>
              <a:rPr lang="en-US" b="1" dirty="0"/>
              <a:t>a)</a:t>
            </a:r>
          </a:p>
        </p:txBody>
      </p:sp>
      <p:sp>
        <p:nvSpPr>
          <p:cNvPr id="5" name="TextBox 4"/>
          <p:cNvSpPr txBox="1"/>
          <p:nvPr/>
        </p:nvSpPr>
        <p:spPr>
          <a:xfrm>
            <a:off x="788453" y="3398570"/>
            <a:ext cx="395417" cy="369332"/>
          </a:xfrm>
          <a:prstGeom prst="rect">
            <a:avLst/>
          </a:prstGeom>
          <a:noFill/>
        </p:spPr>
        <p:txBody>
          <a:bodyPr wrap="square" rtlCol="0">
            <a:spAutoFit/>
          </a:bodyPr>
          <a:lstStyle/>
          <a:p>
            <a:r>
              <a:rPr lang="en-US" b="1" dirty="0"/>
              <a:t>b)</a:t>
            </a:r>
          </a:p>
        </p:txBody>
      </p:sp>
      <p:sp>
        <p:nvSpPr>
          <p:cNvPr id="7" name="TextBox 6">
            <a:extLst>
              <a:ext uri="{FF2B5EF4-FFF2-40B4-BE49-F238E27FC236}">
                <a16:creationId xmlns:a16="http://schemas.microsoft.com/office/drawing/2014/main" id="{39CDD269-331B-4D93-8785-54C54C29835C}"/>
              </a:ext>
            </a:extLst>
          </p:cNvPr>
          <p:cNvSpPr txBox="1"/>
          <p:nvPr/>
        </p:nvSpPr>
        <p:spPr>
          <a:xfrm>
            <a:off x="6532605" y="2782669"/>
            <a:ext cx="5151169" cy="2092881"/>
          </a:xfrm>
          <a:prstGeom prst="rect">
            <a:avLst/>
          </a:prstGeom>
          <a:noFill/>
        </p:spPr>
        <p:txBody>
          <a:bodyPr wrap="square" rtlCol="0">
            <a:spAutoFit/>
          </a:bodyPr>
          <a:lstStyle/>
          <a:p>
            <a:r>
              <a:rPr lang="en-US" sz="2600" dirty="0"/>
              <a:t>AGB &amp; canopy cover close to cities/provincial centers decrease while there is an increase in provinces away from cities (Ulaanbaatar in particular)</a:t>
            </a:r>
          </a:p>
        </p:txBody>
      </p:sp>
      <p:sp>
        <p:nvSpPr>
          <p:cNvPr id="8" name="TextBox 7">
            <a:extLst>
              <a:ext uri="{FF2B5EF4-FFF2-40B4-BE49-F238E27FC236}">
                <a16:creationId xmlns:a16="http://schemas.microsoft.com/office/drawing/2014/main" id="{228D2C4C-32D6-4027-9181-BA5E13863C12}"/>
              </a:ext>
            </a:extLst>
          </p:cNvPr>
          <p:cNvSpPr txBox="1"/>
          <p:nvPr/>
        </p:nvSpPr>
        <p:spPr>
          <a:xfrm>
            <a:off x="10606312" y="6512769"/>
            <a:ext cx="1649787" cy="369332"/>
          </a:xfrm>
          <a:prstGeom prst="rect">
            <a:avLst/>
          </a:prstGeom>
          <a:noFill/>
        </p:spPr>
        <p:txBody>
          <a:bodyPr wrap="square" rtlCol="0">
            <a:spAutoFit/>
          </a:bodyPr>
          <a:lstStyle/>
          <a:p>
            <a:r>
              <a:rPr lang="en-US" dirty="0"/>
              <a:t>John et al 2018</a:t>
            </a:r>
            <a:endParaRPr lang="en-US" i="1" dirty="0"/>
          </a:p>
        </p:txBody>
      </p:sp>
    </p:spTree>
    <p:extLst>
      <p:ext uri="{BB962C8B-B14F-4D97-AF65-F5344CB8AC3E}">
        <p14:creationId xmlns:p14="http://schemas.microsoft.com/office/powerpoint/2010/main" val="5416143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712DEC-96A0-4D42-BD62-9698D008D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
        <p:nvSpPr>
          <p:cNvPr id="4" name="TextBox 3">
            <a:extLst>
              <a:ext uri="{FF2B5EF4-FFF2-40B4-BE49-F238E27FC236}">
                <a16:creationId xmlns:a16="http://schemas.microsoft.com/office/drawing/2014/main" id="{50624938-CE36-4270-9103-6819AA864719}"/>
              </a:ext>
            </a:extLst>
          </p:cNvPr>
          <p:cNvSpPr txBox="1"/>
          <p:nvPr/>
        </p:nvSpPr>
        <p:spPr>
          <a:xfrm>
            <a:off x="3100251" y="557350"/>
            <a:ext cx="6711341" cy="369332"/>
          </a:xfrm>
          <a:prstGeom prst="rect">
            <a:avLst/>
          </a:prstGeom>
          <a:noFill/>
        </p:spPr>
        <p:txBody>
          <a:bodyPr wrap="square" rtlCol="0">
            <a:spAutoFit/>
          </a:bodyPr>
          <a:lstStyle/>
          <a:p>
            <a:r>
              <a:rPr lang="en-US" dirty="0"/>
              <a:t>MOD13A3v6-NDVI 1km, slope trend (2000-2020) with </a:t>
            </a:r>
            <a:r>
              <a:rPr lang="en-US" i="1" dirty="0"/>
              <a:t>p</a:t>
            </a:r>
            <a:r>
              <a:rPr lang="en-US" dirty="0"/>
              <a:t>&lt; 0.05 mask </a:t>
            </a:r>
          </a:p>
        </p:txBody>
      </p:sp>
      <p:sp>
        <p:nvSpPr>
          <p:cNvPr id="6" name="TextBox 5">
            <a:extLst>
              <a:ext uri="{FF2B5EF4-FFF2-40B4-BE49-F238E27FC236}">
                <a16:creationId xmlns:a16="http://schemas.microsoft.com/office/drawing/2014/main" id="{E3C92870-8014-4E03-A6AE-FF521F799457}"/>
              </a:ext>
            </a:extLst>
          </p:cNvPr>
          <p:cNvSpPr txBox="1"/>
          <p:nvPr/>
        </p:nvSpPr>
        <p:spPr>
          <a:xfrm>
            <a:off x="2139048" y="4727131"/>
            <a:ext cx="1250220" cy="307777"/>
          </a:xfrm>
          <a:prstGeom prst="rect">
            <a:avLst/>
          </a:prstGeom>
          <a:noFill/>
        </p:spPr>
        <p:txBody>
          <a:bodyPr wrap="square" rtlCol="0">
            <a:spAutoFit/>
          </a:bodyPr>
          <a:lstStyle/>
          <a:p>
            <a:r>
              <a:rPr lang="en-US" sz="1400" dirty="0"/>
              <a:t>slope/yr</a:t>
            </a:r>
          </a:p>
        </p:txBody>
      </p:sp>
      <p:sp>
        <p:nvSpPr>
          <p:cNvPr id="7" name="TextBox 6">
            <a:extLst>
              <a:ext uri="{FF2B5EF4-FFF2-40B4-BE49-F238E27FC236}">
                <a16:creationId xmlns:a16="http://schemas.microsoft.com/office/drawing/2014/main" id="{C70175A8-0716-4BF7-9090-0B0B110CFDF6}"/>
              </a:ext>
            </a:extLst>
          </p:cNvPr>
          <p:cNvSpPr txBox="1"/>
          <p:nvPr/>
        </p:nvSpPr>
        <p:spPr>
          <a:xfrm>
            <a:off x="84593" y="2586099"/>
            <a:ext cx="1631418" cy="3170099"/>
          </a:xfrm>
          <a:prstGeom prst="rect">
            <a:avLst/>
          </a:prstGeom>
          <a:noFill/>
        </p:spPr>
        <p:txBody>
          <a:bodyPr wrap="square" rtlCol="0">
            <a:spAutoFit/>
          </a:bodyPr>
          <a:lstStyle/>
          <a:p>
            <a:r>
              <a:rPr lang="en-US" sz="2000" dirty="0"/>
              <a:t>Area under significant decrease (brown) 9.76%</a:t>
            </a:r>
          </a:p>
          <a:p>
            <a:endParaRPr lang="en-US" sz="2000" dirty="0"/>
          </a:p>
          <a:p>
            <a:r>
              <a:rPr lang="en-US" sz="2000" dirty="0"/>
              <a:t>Area under significant increase</a:t>
            </a:r>
          </a:p>
          <a:p>
            <a:r>
              <a:rPr lang="en-US" sz="2000" dirty="0"/>
              <a:t>(green) 7.18%</a:t>
            </a:r>
          </a:p>
        </p:txBody>
      </p:sp>
    </p:spTree>
    <p:extLst>
      <p:ext uri="{BB962C8B-B14F-4D97-AF65-F5344CB8AC3E}">
        <p14:creationId xmlns:p14="http://schemas.microsoft.com/office/powerpoint/2010/main" val="4096531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A0467-3335-4987-92C0-C476D05555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0"/>
            <a:ext cx="8875058" cy="6858000"/>
          </a:xfrm>
          <a:prstGeom prst="rect">
            <a:avLst/>
          </a:prstGeom>
        </p:spPr>
      </p:pic>
      <p:sp>
        <p:nvSpPr>
          <p:cNvPr id="4" name="TextBox 3">
            <a:extLst>
              <a:ext uri="{FF2B5EF4-FFF2-40B4-BE49-F238E27FC236}">
                <a16:creationId xmlns:a16="http://schemas.microsoft.com/office/drawing/2014/main" id="{8553815C-62D7-4D56-8C22-47A991CD9C30}"/>
              </a:ext>
            </a:extLst>
          </p:cNvPr>
          <p:cNvSpPr txBox="1"/>
          <p:nvPr/>
        </p:nvSpPr>
        <p:spPr>
          <a:xfrm>
            <a:off x="2143071" y="4678896"/>
            <a:ext cx="1165254" cy="307777"/>
          </a:xfrm>
          <a:prstGeom prst="rect">
            <a:avLst/>
          </a:prstGeom>
          <a:noFill/>
        </p:spPr>
        <p:txBody>
          <a:bodyPr wrap="square" rtlCol="0">
            <a:spAutoFit/>
          </a:bodyPr>
          <a:lstStyle/>
          <a:p>
            <a:r>
              <a:rPr lang="en-US" sz="1400" dirty="0"/>
              <a:t>g C/m</a:t>
            </a:r>
            <a:r>
              <a:rPr lang="en-US" sz="1400" baseline="30000" dirty="0"/>
              <a:t>2</a:t>
            </a:r>
            <a:r>
              <a:rPr lang="en-US" sz="1400" dirty="0"/>
              <a:t>/yr</a:t>
            </a:r>
          </a:p>
        </p:txBody>
      </p:sp>
      <p:sp>
        <p:nvSpPr>
          <p:cNvPr id="5" name="TextBox 4">
            <a:extLst>
              <a:ext uri="{FF2B5EF4-FFF2-40B4-BE49-F238E27FC236}">
                <a16:creationId xmlns:a16="http://schemas.microsoft.com/office/drawing/2014/main" id="{A9B5B8AD-29B2-405A-B969-EC2640A08118}"/>
              </a:ext>
            </a:extLst>
          </p:cNvPr>
          <p:cNvSpPr txBox="1"/>
          <p:nvPr/>
        </p:nvSpPr>
        <p:spPr>
          <a:xfrm>
            <a:off x="3100251" y="557350"/>
            <a:ext cx="6711341" cy="369332"/>
          </a:xfrm>
          <a:prstGeom prst="rect">
            <a:avLst/>
          </a:prstGeom>
          <a:noFill/>
        </p:spPr>
        <p:txBody>
          <a:bodyPr wrap="square" rtlCol="0">
            <a:spAutoFit/>
          </a:bodyPr>
          <a:lstStyle/>
          <a:p>
            <a:r>
              <a:rPr lang="en-US" dirty="0"/>
              <a:t>MOD17A3HGF-NPP 500m, slope trend (2000-2020) with </a:t>
            </a:r>
            <a:r>
              <a:rPr lang="en-US" i="1" dirty="0"/>
              <a:t>p</a:t>
            </a:r>
            <a:r>
              <a:rPr lang="en-US" dirty="0"/>
              <a:t>&lt; 0.05 mask </a:t>
            </a:r>
          </a:p>
        </p:txBody>
      </p:sp>
      <p:sp>
        <p:nvSpPr>
          <p:cNvPr id="6" name="TextBox 5">
            <a:extLst>
              <a:ext uri="{FF2B5EF4-FFF2-40B4-BE49-F238E27FC236}">
                <a16:creationId xmlns:a16="http://schemas.microsoft.com/office/drawing/2014/main" id="{B96E84DB-E306-4A7B-B461-B1F5EF9D4A0F}"/>
              </a:ext>
            </a:extLst>
          </p:cNvPr>
          <p:cNvSpPr txBox="1"/>
          <p:nvPr/>
        </p:nvSpPr>
        <p:spPr>
          <a:xfrm>
            <a:off x="136959" y="2574016"/>
            <a:ext cx="1772405" cy="3170099"/>
          </a:xfrm>
          <a:prstGeom prst="rect">
            <a:avLst/>
          </a:prstGeom>
          <a:noFill/>
        </p:spPr>
        <p:txBody>
          <a:bodyPr wrap="square" rtlCol="0">
            <a:spAutoFit/>
          </a:bodyPr>
          <a:lstStyle/>
          <a:p>
            <a:r>
              <a:rPr lang="en-US" sz="2000" dirty="0"/>
              <a:t>Area under significant decrease (brown) 6.76%</a:t>
            </a:r>
          </a:p>
          <a:p>
            <a:endParaRPr lang="en-US" sz="2000" dirty="0"/>
          </a:p>
          <a:p>
            <a:r>
              <a:rPr lang="en-US" sz="2000" dirty="0"/>
              <a:t>Area under significant increase (green) </a:t>
            </a:r>
          </a:p>
          <a:p>
            <a:r>
              <a:rPr lang="en-US" sz="2000" dirty="0"/>
              <a:t>13.05%</a:t>
            </a:r>
          </a:p>
        </p:txBody>
      </p:sp>
    </p:spTree>
    <p:extLst>
      <p:ext uri="{BB962C8B-B14F-4D97-AF65-F5344CB8AC3E}">
        <p14:creationId xmlns:p14="http://schemas.microsoft.com/office/powerpoint/2010/main" val="27444165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57AB5-BE8C-48BA-8CDA-76C546D872E4}"/>
              </a:ext>
            </a:extLst>
          </p:cNvPr>
          <p:cNvSpPr>
            <a:spLocks noGrp="1"/>
          </p:cNvSpPr>
          <p:nvPr>
            <p:ph idx="1"/>
          </p:nvPr>
        </p:nvSpPr>
        <p:spPr>
          <a:xfrm>
            <a:off x="0" y="384077"/>
            <a:ext cx="11687174" cy="1498649"/>
          </a:xfrm>
        </p:spPr>
        <p:txBody>
          <a:bodyPr>
            <a:normAutofit/>
          </a:bodyPr>
          <a:lstStyle/>
          <a:p>
            <a:r>
              <a:rPr lang="en-US" sz="2400" dirty="0"/>
              <a:t>Rangelands are under significant pressure to accommodate rising grazing demand</a:t>
            </a:r>
          </a:p>
          <a:p>
            <a:r>
              <a:rPr lang="en-US" sz="2400" dirty="0"/>
              <a:t>Significant % of the developing world lives in arid/semiarid rangelands where herding is the major land use</a:t>
            </a:r>
          </a:p>
        </p:txBody>
      </p:sp>
      <p:pic>
        <p:nvPicPr>
          <p:cNvPr id="4" name="Picture 3">
            <a:extLst>
              <a:ext uri="{FF2B5EF4-FFF2-40B4-BE49-F238E27FC236}">
                <a16:creationId xmlns:a16="http://schemas.microsoft.com/office/drawing/2014/main" id="{9E993EE6-E063-4CC3-B76E-A2D6D4089194}"/>
              </a:ext>
            </a:extLst>
          </p:cNvPr>
          <p:cNvPicPr>
            <a:picLocks noChangeAspect="1"/>
          </p:cNvPicPr>
          <p:nvPr/>
        </p:nvPicPr>
        <p:blipFill>
          <a:blip r:embed="rId2"/>
          <a:stretch>
            <a:fillRect/>
          </a:stretch>
        </p:blipFill>
        <p:spPr>
          <a:xfrm>
            <a:off x="0" y="1768283"/>
            <a:ext cx="10617746" cy="4692891"/>
          </a:xfrm>
          <a:prstGeom prst="rect">
            <a:avLst/>
          </a:prstGeom>
        </p:spPr>
      </p:pic>
      <p:sp>
        <p:nvSpPr>
          <p:cNvPr id="5" name="TextBox 4">
            <a:extLst>
              <a:ext uri="{FF2B5EF4-FFF2-40B4-BE49-F238E27FC236}">
                <a16:creationId xmlns:a16="http://schemas.microsoft.com/office/drawing/2014/main" id="{A5E28AC3-D071-4F16-AE2C-3D08F4C701EC}"/>
              </a:ext>
            </a:extLst>
          </p:cNvPr>
          <p:cNvSpPr txBox="1"/>
          <p:nvPr/>
        </p:nvSpPr>
        <p:spPr>
          <a:xfrm>
            <a:off x="9655254" y="6488668"/>
            <a:ext cx="2536746" cy="369332"/>
          </a:xfrm>
          <a:prstGeom prst="rect">
            <a:avLst/>
          </a:prstGeom>
          <a:noFill/>
        </p:spPr>
        <p:txBody>
          <a:bodyPr wrap="square" rtlCol="0">
            <a:spAutoFit/>
          </a:bodyPr>
          <a:lstStyle/>
          <a:p>
            <a:r>
              <a:rPr lang="en-US" dirty="0"/>
              <a:t>Wolf, Chen, M. et al 2021</a:t>
            </a:r>
            <a:endParaRPr lang="en-US" i="1" dirty="0"/>
          </a:p>
        </p:txBody>
      </p:sp>
    </p:spTree>
    <p:extLst>
      <p:ext uri="{BB962C8B-B14F-4D97-AF65-F5344CB8AC3E}">
        <p14:creationId xmlns:p14="http://schemas.microsoft.com/office/powerpoint/2010/main" val="1379016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875AAD-D54A-4F02-EB22-A7573A15B927}"/>
              </a:ext>
            </a:extLst>
          </p:cNvPr>
          <p:cNvSpPr txBox="1"/>
          <p:nvPr/>
        </p:nvSpPr>
        <p:spPr>
          <a:xfrm>
            <a:off x="5724526" y="0"/>
            <a:ext cx="6273006" cy="1815882"/>
          </a:xfrm>
          <a:prstGeom prst="rect">
            <a:avLst/>
          </a:prstGeom>
          <a:noFill/>
        </p:spPr>
        <p:txBody>
          <a:bodyPr wrap="square">
            <a:spAutoFit/>
          </a:bodyPr>
          <a:lstStyle/>
          <a:p>
            <a:r>
              <a:rPr lang="en-US" sz="2800" dirty="0">
                <a:solidFill>
                  <a:srgbClr val="333333"/>
                </a:solidFill>
                <a:latin typeface="Times New Roman" panose="02020603050405020304" pitchFamily="18" charset="0"/>
                <a:cs typeface="Times New Roman" panose="02020603050405020304" pitchFamily="18" charset="0"/>
              </a:rPr>
              <a:t>Figure Mann–Kendall trends of ESF and driver variables, for Kazakhstan during 2000–2016. Dots indicate pixels with significant p-value (p &lt; 0.05). </a:t>
            </a:r>
            <a:endParaRPr lang="en-US" sz="2800" dirty="0">
              <a:latin typeface="Times New Roman" panose="02020603050405020304" pitchFamily="18" charset="0"/>
              <a:cs typeface="Times New Roman" panose="02020603050405020304" pitchFamily="18" charset="0"/>
            </a:endParaRPr>
          </a:p>
        </p:txBody>
      </p:sp>
      <p:pic>
        <p:nvPicPr>
          <p:cNvPr id="4" name="Picture 3" descr="Map&#10;&#10;Description automatically generated">
            <a:extLst>
              <a:ext uri="{FF2B5EF4-FFF2-40B4-BE49-F238E27FC236}">
                <a16:creationId xmlns:a16="http://schemas.microsoft.com/office/drawing/2014/main" id="{95D89951-F18C-1195-7727-A61B8701A9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299363" cy="6858000"/>
          </a:xfrm>
          <a:prstGeom prst="rect">
            <a:avLst/>
          </a:prstGeom>
        </p:spPr>
      </p:pic>
    </p:spTree>
    <p:extLst>
      <p:ext uri="{BB962C8B-B14F-4D97-AF65-F5344CB8AC3E}">
        <p14:creationId xmlns:p14="http://schemas.microsoft.com/office/powerpoint/2010/main" val="11886837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817A-8F5B-4B9A-A607-DCC323ECC1E7}"/>
              </a:ext>
            </a:extLst>
          </p:cNvPr>
          <p:cNvSpPr>
            <a:spLocks noGrp="1"/>
          </p:cNvSpPr>
          <p:nvPr>
            <p:ph type="title"/>
          </p:nvPr>
        </p:nvSpPr>
        <p:spPr>
          <a:xfrm>
            <a:off x="0" y="0"/>
            <a:ext cx="10515600" cy="1325563"/>
          </a:xfrm>
        </p:spPr>
        <p:txBody>
          <a:bodyPr/>
          <a:lstStyle/>
          <a:p>
            <a:r>
              <a:rPr lang="en-US" dirty="0"/>
              <a:t>Rangelands and High temporal moderate resolution data</a:t>
            </a:r>
          </a:p>
        </p:txBody>
      </p:sp>
      <p:sp>
        <p:nvSpPr>
          <p:cNvPr id="3" name="Content Placeholder 2">
            <a:extLst>
              <a:ext uri="{FF2B5EF4-FFF2-40B4-BE49-F238E27FC236}">
                <a16:creationId xmlns:a16="http://schemas.microsoft.com/office/drawing/2014/main" id="{E9957AB5-BE8C-48BA-8CDA-76C546D872E4}"/>
              </a:ext>
            </a:extLst>
          </p:cNvPr>
          <p:cNvSpPr>
            <a:spLocks noGrp="1"/>
          </p:cNvSpPr>
          <p:nvPr>
            <p:ph idx="1"/>
          </p:nvPr>
        </p:nvSpPr>
        <p:spPr>
          <a:xfrm>
            <a:off x="9071653" y="1842053"/>
            <a:ext cx="3040834" cy="4342296"/>
          </a:xfrm>
        </p:spPr>
        <p:txBody>
          <a:bodyPr>
            <a:normAutofit/>
          </a:bodyPr>
          <a:lstStyle/>
          <a:p>
            <a:r>
              <a:rPr lang="en-US" sz="2400" dirty="0"/>
              <a:t>Changes in NDVI trends using </a:t>
            </a:r>
            <a:r>
              <a:rPr lang="en-US" sz="2400" dirty="0" err="1"/>
              <a:t>theil</a:t>
            </a:r>
            <a:r>
              <a:rPr lang="en-US" sz="2400" dirty="0"/>
              <a:t> </a:t>
            </a:r>
            <a:r>
              <a:rPr lang="en-US" sz="2400" dirty="0" err="1"/>
              <a:t>sen</a:t>
            </a:r>
            <a:r>
              <a:rPr lang="en-US" sz="2400" dirty="0"/>
              <a:t> slope In </a:t>
            </a:r>
            <a:r>
              <a:rPr lang="en-US" sz="2400" dirty="0" err="1"/>
              <a:t>Naryn</a:t>
            </a:r>
            <a:r>
              <a:rPr lang="en-US" sz="2400" dirty="0"/>
              <a:t>, </a:t>
            </a:r>
            <a:r>
              <a:rPr lang="en-US" sz="2400" dirty="0" err="1"/>
              <a:t>Kyrghzstan</a:t>
            </a:r>
            <a:endParaRPr lang="en-US" sz="2400" dirty="0"/>
          </a:p>
        </p:txBody>
      </p:sp>
      <p:pic>
        <p:nvPicPr>
          <p:cNvPr id="4" name="Picture 3">
            <a:extLst>
              <a:ext uri="{FF2B5EF4-FFF2-40B4-BE49-F238E27FC236}">
                <a16:creationId xmlns:a16="http://schemas.microsoft.com/office/drawing/2014/main" id="{DC6CD58F-ED19-4320-B7C3-906BD1203764}"/>
              </a:ext>
            </a:extLst>
          </p:cNvPr>
          <p:cNvPicPr>
            <a:picLocks noChangeAspect="1"/>
          </p:cNvPicPr>
          <p:nvPr/>
        </p:nvPicPr>
        <p:blipFill>
          <a:blip r:embed="rId2"/>
          <a:stretch>
            <a:fillRect/>
          </a:stretch>
        </p:blipFill>
        <p:spPr>
          <a:xfrm>
            <a:off x="0" y="1690689"/>
            <a:ext cx="8850322" cy="5167312"/>
          </a:xfrm>
          <a:prstGeom prst="rect">
            <a:avLst/>
          </a:prstGeom>
        </p:spPr>
      </p:pic>
      <p:sp>
        <p:nvSpPr>
          <p:cNvPr id="5" name="TextBox 4">
            <a:extLst>
              <a:ext uri="{FF2B5EF4-FFF2-40B4-BE49-F238E27FC236}">
                <a16:creationId xmlns:a16="http://schemas.microsoft.com/office/drawing/2014/main" id="{52837B86-E75F-4CBA-9A49-EFD93FFB5F4A}"/>
              </a:ext>
            </a:extLst>
          </p:cNvPr>
          <p:cNvSpPr txBox="1"/>
          <p:nvPr/>
        </p:nvSpPr>
        <p:spPr>
          <a:xfrm>
            <a:off x="10448704" y="6488668"/>
            <a:ext cx="1891591" cy="369332"/>
          </a:xfrm>
          <a:prstGeom prst="rect">
            <a:avLst/>
          </a:prstGeom>
          <a:noFill/>
        </p:spPr>
        <p:txBody>
          <a:bodyPr wrap="square" rtlCol="0">
            <a:spAutoFit/>
          </a:bodyPr>
          <a:lstStyle/>
          <a:p>
            <a:r>
              <a:rPr lang="en-US" dirty="0"/>
              <a:t>Eddy et al. 2017</a:t>
            </a:r>
          </a:p>
        </p:txBody>
      </p:sp>
    </p:spTree>
    <p:extLst>
      <p:ext uri="{BB962C8B-B14F-4D97-AF65-F5344CB8AC3E}">
        <p14:creationId xmlns:p14="http://schemas.microsoft.com/office/powerpoint/2010/main" val="8217572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176093-12A9-4AB1-9F0C-9768753D528B}"/>
              </a:ext>
            </a:extLst>
          </p:cNvPr>
          <p:cNvPicPr>
            <a:picLocks noChangeAspect="1"/>
          </p:cNvPicPr>
          <p:nvPr/>
        </p:nvPicPr>
        <p:blipFill>
          <a:blip r:embed="rId2"/>
          <a:stretch>
            <a:fillRect/>
          </a:stretch>
        </p:blipFill>
        <p:spPr>
          <a:xfrm>
            <a:off x="5425766" y="3495560"/>
            <a:ext cx="6766234" cy="3422364"/>
          </a:xfrm>
          <a:prstGeom prst="rect">
            <a:avLst/>
          </a:prstGeom>
        </p:spPr>
      </p:pic>
      <p:pic>
        <p:nvPicPr>
          <p:cNvPr id="3" name="Picture 2">
            <a:extLst>
              <a:ext uri="{FF2B5EF4-FFF2-40B4-BE49-F238E27FC236}">
                <a16:creationId xmlns:a16="http://schemas.microsoft.com/office/drawing/2014/main" id="{6BDD9041-4465-4E9F-8773-B35314E839F9}"/>
              </a:ext>
            </a:extLst>
          </p:cNvPr>
          <p:cNvPicPr>
            <a:picLocks noChangeAspect="1"/>
          </p:cNvPicPr>
          <p:nvPr/>
        </p:nvPicPr>
        <p:blipFill>
          <a:blip r:embed="rId3"/>
          <a:stretch>
            <a:fillRect/>
          </a:stretch>
        </p:blipFill>
        <p:spPr>
          <a:xfrm>
            <a:off x="0" y="0"/>
            <a:ext cx="6647713" cy="3495560"/>
          </a:xfrm>
          <a:prstGeom prst="rect">
            <a:avLst/>
          </a:prstGeom>
        </p:spPr>
      </p:pic>
      <p:sp>
        <p:nvSpPr>
          <p:cNvPr id="5" name="Content Placeholder 2">
            <a:extLst>
              <a:ext uri="{FF2B5EF4-FFF2-40B4-BE49-F238E27FC236}">
                <a16:creationId xmlns:a16="http://schemas.microsoft.com/office/drawing/2014/main" id="{3A68FAD2-3911-C496-0BEE-6D011F9C882F}"/>
              </a:ext>
            </a:extLst>
          </p:cNvPr>
          <p:cNvSpPr txBox="1">
            <a:spLocks/>
          </p:cNvSpPr>
          <p:nvPr/>
        </p:nvSpPr>
        <p:spPr>
          <a:xfrm>
            <a:off x="8023903" y="460928"/>
            <a:ext cx="3040834" cy="434229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Residual trends of growing season NDVI with spring AGDD and annual </a:t>
            </a:r>
            <a:r>
              <a:rPr lang="en-US" sz="2400" dirty="0" err="1"/>
              <a:t>precip</a:t>
            </a:r>
            <a:r>
              <a:rPr lang="en-US" sz="2400" dirty="0"/>
              <a:t>. in </a:t>
            </a:r>
            <a:r>
              <a:rPr lang="en-US" sz="2400" dirty="0" err="1"/>
              <a:t>Naryn</a:t>
            </a:r>
            <a:r>
              <a:rPr lang="en-US" sz="2400" dirty="0"/>
              <a:t>, </a:t>
            </a:r>
            <a:r>
              <a:rPr lang="en-US" sz="2400" dirty="0" err="1"/>
              <a:t>Kyrghzstan</a:t>
            </a:r>
            <a:endParaRPr lang="en-US" sz="2400" dirty="0"/>
          </a:p>
        </p:txBody>
      </p:sp>
    </p:spTree>
    <p:extLst>
      <p:ext uri="{BB962C8B-B14F-4D97-AF65-F5344CB8AC3E}">
        <p14:creationId xmlns:p14="http://schemas.microsoft.com/office/powerpoint/2010/main" val="14996426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BB9DFC-9D60-7029-F26B-B7A742C9371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a:solidFill>
                  <a:schemeClr val="tx1"/>
                </a:solidFill>
                <a:latin typeface="+mj-lt"/>
                <a:ea typeface="+mj-ea"/>
                <a:cs typeface="+mj-cs"/>
              </a:rPr>
              <a:t>Rangeland RS and high resolution/revisit spatiotemporal data</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80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9957AB5-BE8C-48BA-8CDA-76C546D872E4}"/>
              </a:ext>
            </a:extLst>
          </p:cNvPr>
          <p:cNvSpPr>
            <a:spLocks noGrp="1"/>
          </p:cNvSpPr>
          <p:nvPr>
            <p:ph idx="1"/>
          </p:nvPr>
        </p:nvSpPr>
        <p:spPr>
          <a:xfrm>
            <a:off x="8189843" y="154457"/>
            <a:ext cx="3536269" cy="4065602"/>
          </a:xfrm>
        </p:spPr>
        <p:txBody>
          <a:bodyPr/>
          <a:lstStyle/>
          <a:p>
            <a:r>
              <a:rPr lang="en-US" dirty="0"/>
              <a:t>Harmonized </a:t>
            </a:r>
            <a:r>
              <a:rPr lang="en-US" dirty="0" err="1"/>
              <a:t>landsat</a:t>
            </a:r>
            <a:r>
              <a:rPr lang="en-US" dirty="0"/>
              <a:t> sentinel (HLS data) for within season adaptive management</a:t>
            </a:r>
          </a:p>
        </p:txBody>
      </p:sp>
      <p:pic>
        <p:nvPicPr>
          <p:cNvPr id="4" name="Picture 3">
            <a:extLst>
              <a:ext uri="{FF2B5EF4-FFF2-40B4-BE49-F238E27FC236}">
                <a16:creationId xmlns:a16="http://schemas.microsoft.com/office/drawing/2014/main" id="{D104EDEA-F631-4AFC-AC40-985A2EC1E023}"/>
              </a:ext>
            </a:extLst>
          </p:cNvPr>
          <p:cNvPicPr>
            <a:picLocks noChangeAspect="1"/>
          </p:cNvPicPr>
          <p:nvPr/>
        </p:nvPicPr>
        <p:blipFill>
          <a:blip r:embed="rId2"/>
          <a:stretch>
            <a:fillRect/>
          </a:stretch>
        </p:blipFill>
        <p:spPr>
          <a:xfrm>
            <a:off x="0" y="88770"/>
            <a:ext cx="8189843" cy="6844325"/>
          </a:xfrm>
          <a:prstGeom prst="rect">
            <a:avLst/>
          </a:prstGeom>
        </p:spPr>
      </p:pic>
      <p:sp>
        <p:nvSpPr>
          <p:cNvPr id="6" name="TextBox 5">
            <a:extLst>
              <a:ext uri="{FF2B5EF4-FFF2-40B4-BE49-F238E27FC236}">
                <a16:creationId xmlns:a16="http://schemas.microsoft.com/office/drawing/2014/main" id="{E0992472-4965-462D-85D1-3FEA9D0E1815}"/>
              </a:ext>
            </a:extLst>
          </p:cNvPr>
          <p:cNvSpPr txBox="1"/>
          <p:nvPr/>
        </p:nvSpPr>
        <p:spPr>
          <a:xfrm>
            <a:off x="10115827" y="6436140"/>
            <a:ext cx="2454174" cy="369332"/>
          </a:xfrm>
          <a:prstGeom prst="rect">
            <a:avLst/>
          </a:prstGeom>
          <a:noFill/>
        </p:spPr>
        <p:txBody>
          <a:bodyPr wrap="square" rtlCol="0">
            <a:spAutoFit/>
          </a:bodyPr>
          <a:lstStyle/>
          <a:p>
            <a:r>
              <a:rPr lang="en-US" dirty="0"/>
              <a:t>Kearney et al. 2022</a:t>
            </a:r>
          </a:p>
        </p:txBody>
      </p:sp>
    </p:spTree>
    <p:extLst>
      <p:ext uri="{BB962C8B-B14F-4D97-AF65-F5344CB8AC3E}">
        <p14:creationId xmlns:p14="http://schemas.microsoft.com/office/powerpoint/2010/main" val="34678347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76F2-974A-4029-AB81-9DDFD3800B56}"/>
              </a:ext>
            </a:extLst>
          </p:cNvPr>
          <p:cNvSpPr>
            <a:spLocks noGrp="1"/>
          </p:cNvSpPr>
          <p:nvPr>
            <p:ph type="title"/>
          </p:nvPr>
        </p:nvSpPr>
        <p:spPr>
          <a:xfrm>
            <a:off x="655320" y="365125"/>
            <a:ext cx="5120114" cy="1692794"/>
          </a:xfrm>
        </p:spPr>
        <p:txBody>
          <a:bodyPr>
            <a:normAutofit/>
          </a:bodyPr>
          <a:lstStyle/>
          <a:p>
            <a:r>
              <a:rPr lang="en-US" sz="3200" dirty="0">
                <a:latin typeface="Times New Roman" panose="02020603050405020304" pitchFamily="18" charset="0"/>
                <a:cs typeface="Times New Roman" panose="02020603050405020304" pitchFamily="18" charset="0"/>
              </a:rPr>
              <a:t>OBJECTIVES</a:t>
            </a:r>
          </a:p>
        </p:txBody>
      </p:sp>
      <p:sp>
        <p:nvSpPr>
          <p:cNvPr id="3" name="Content Placeholder 2">
            <a:extLst>
              <a:ext uri="{FF2B5EF4-FFF2-40B4-BE49-F238E27FC236}">
                <a16:creationId xmlns:a16="http://schemas.microsoft.com/office/drawing/2014/main" id="{04C73AD5-91C3-4AD4-A4E7-33B77209A4B2}"/>
              </a:ext>
            </a:extLst>
          </p:cNvPr>
          <p:cNvSpPr>
            <a:spLocks noGrp="1"/>
          </p:cNvSpPr>
          <p:nvPr>
            <p:ph idx="1"/>
          </p:nvPr>
        </p:nvSpPr>
        <p:spPr>
          <a:xfrm>
            <a:off x="655320" y="2155934"/>
            <a:ext cx="5024026" cy="1273066"/>
          </a:xfrm>
        </p:spPr>
        <p:txBody>
          <a:bodyPr>
            <a:normAutofit lnSpcReduction="10000"/>
          </a:bodyPr>
          <a:lstStyle/>
          <a:p>
            <a:pPr algn="just"/>
            <a:r>
              <a:rPr lang="en-US" sz="1800" dirty="0">
                <a:effectLst/>
                <a:latin typeface="Times New Roman" panose="02020603050405020304" pitchFamily="18" charset="0"/>
                <a:ea typeface="Calibri" panose="020F0502020204030204" pitchFamily="34" charset="0"/>
              </a:rPr>
              <a:t>To develop a generalized prediction model to predict the relative abundance of </a:t>
            </a:r>
            <a:r>
              <a:rPr lang="en-US"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Yellow sweet clover (</a:t>
            </a:r>
            <a:r>
              <a:rPr lang="en-US" sz="1800" dirty="0">
                <a:effectLst/>
                <a:latin typeface="Times New Roman" panose="02020603050405020304" pitchFamily="18" charset="0"/>
                <a:ea typeface="Calibri" panose="020F0502020204030204" pitchFamily="34" charset="0"/>
              </a:rPr>
              <a:t>YSC) in suitable habitats across rangelands of western SD for the recent sweet clover year 2019.</a:t>
            </a:r>
            <a:endParaRPr lang="en-US" sz="1800" dirty="0">
              <a:latin typeface="Times New Roman" panose="02020603050405020304" pitchFamily="18" charset="0"/>
              <a:ea typeface="+mj-ea"/>
              <a:cs typeface="Times New Roman" panose="02020603050405020304" pitchFamily="18" charset="0"/>
            </a:endParaRPr>
          </a:p>
        </p:txBody>
      </p:sp>
      <p:pic>
        <p:nvPicPr>
          <p:cNvPr id="5" name="Picture 4">
            <a:extLst>
              <a:ext uri="{FF2B5EF4-FFF2-40B4-BE49-F238E27FC236}">
                <a16:creationId xmlns:a16="http://schemas.microsoft.com/office/drawing/2014/main" id="{E8B94626-DCF8-4120-9E3B-16F41FB2059D}"/>
              </a:ext>
            </a:extLst>
          </p:cNvPr>
          <p:cNvPicPr>
            <a:picLocks noChangeAspect="1"/>
          </p:cNvPicPr>
          <p:nvPr/>
        </p:nvPicPr>
        <p:blipFill rotWithShape="1">
          <a:blip r:embed="rId2">
            <a:extLst>
              <a:ext uri="{28A0092B-C50C-407E-A947-70E740481C1C}">
                <a14:useLocalDpi xmlns:a14="http://schemas.microsoft.com/office/drawing/2010/main" val="0"/>
              </a:ext>
            </a:extLst>
          </a:blip>
          <a:srcRect l="2844"/>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Slide Number Placeholder 3">
            <a:extLst>
              <a:ext uri="{FF2B5EF4-FFF2-40B4-BE49-F238E27FC236}">
                <a16:creationId xmlns:a16="http://schemas.microsoft.com/office/drawing/2014/main" id="{99B56A64-A158-4E37-AA99-6A49DBEDDA6E}"/>
              </a:ext>
            </a:extLst>
          </p:cNvPr>
          <p:cNvSpPr>
            <a:spLocks noGrp="1"/>
          </p:cNvSpPr>
          <p:nvPr>
            <p:ph type="sldNum" sz="quarter" idx="12"/>
          </p:nvPr>
        </p:nvSpPr>
        <p:spPr/>
        <p:txBody>
          <a:bodyPr/>
          <a:lstStyle/>
          <a:p>
            <a:fld id="{E2F3CD27-5200-4B71-BB04-0D2C1A5E34C6}" type="slidenum">
              <a:rPr lang="en-US" smtClean="0"/>
              <a:t>25</a:t>
            </a:fld>
            <a:endParaRPr lang="en-US"/>
          </a:p>
        </p:txBody>
      </p:sp>
    </p:spTree>
    <p:extLst>
      <p:ext uri="{BB962C8B-B14F-4D97-AF65-F5344CB8AC3E}">
        <p14:creationId xmlns:p14="http://schemas.microsoft.com/office/powerpoint/2010/main" val="11998847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81AEB-05C5-4D74-88CE-32AC1B0C98A0}"/>
              </a:ext>
            </a:extLst>
          </p:cNvPr>
          <p:cNvSpPr>
            <a:spLocks noGrp="1"/>
          </p:cNvSpPr>
          <p:nvPr>
            <p:ph type="title"/>
          </p:nvPr>
        </p:nvSpPr>
        <p:spPr/>
        <p:txBody>
          <a:bodyPr>
            <a:normAutofit/>
          </a:bodyPr>
          <a:lstStyle/>
          <a:p>
            <a:r>
              <a:rPr lang="en-US" sz="3200" dirty="0">
                <a:latin typeface="Times New Roman" panose="02020603050405020304" pitchFamily="18" charset="0"/>
                <a:cs typeface="Times New Roman" panose="02020603050405020304" pitchFamily="18" charset="0"/>
              </a:rPr>
              <a:t>HYPOTHESIS</a:t>
            </a:r>
          </a:p>
        </p:txBody>
      </p:sp>
      <p:sp>
        <p:nvSpPr>
          <p:cNvPr id="3" name="Content Placeholder 2">
            <a:extLst>
              <a:ext uri="{FF2B5EF4-FFF2-40B4-BE49-F238E27FC236}">
                <a16:creationId xmlns:a16="http://schemas.microsoft.com/office/drawing/2014/main" id="{302EC5ED-D86E-4F50-B031-E1BCA9AB9F94}"/>
              </a:ext>
            </a:extLst>
          </p:cNvPr>
          <p:cNvSpPr>
            <a:spLocks noGrp="1"/>
          </p:cNvSpPr>
          <p:nvPr>
            <p:ph idx="1"/>
          </p:nvPr>
        </p:nvSpPr>
        <p:spPr>
          <a:xfrm>
            <a:off x="838199" y="1825625"/>
            <a:ext cx="10706101" cy="3003827"/>
          </a:xfrm>
        </p:spPr>
        <p:txBody>
          <a:bodyPr>
            <a:normAutofit/>
          </a:bodyPr>
          <a:lstStyle/>
          <a:p>
            <a:pPr marL="0" indent="0" algn="just">
              <a:lnSpc>
                <a:spcPct val="100000"/>
              </a:lnSpc>
              <a:buNone/>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H1</a:t>
            </a:r>
            <a:r>
              <a:rPr lang="en-IN" sz="1800" b="1" dirty="0">
                <a:latin typeface="Times New Roman" panose="02020603050405020304" pitchFamily="18" charset="0"/>
                <a:ea typeface="Calibri" panose="020F0502020204030204" pitchFamily="34" charset="0"/>
                <a:cs typeface="Times New Roman" panose="02020603050405020304" pitchFamily="18" charset="0"/>
              </a:rPr>
              <a:t>:</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mj-ea"/>
                <a:cs typeface="Times New Roman" panose="02020603050405020304" pitchFamily="18" charset="0"/>
              </a:rPr>
              <a:t>Predictors of YSC blooms in the western SD can be determined by a combination of wetter than average climate and low-lying areas. </a:t>
            </a:r>
          </a:p>
          <a:p>
            <a:pPr marL="0" indent="0" algn="just">
              <a:lnSpc>
                <a:spcPct val="100000"/>
              </a:lnSpc>
              <a:buNone/>
            </a:pPr>
            <a:r>
              <a:rPr lang="en-IN" sz="1800" b="1" dirty="0">
                <a:effectLst/>
                <a:latin typeface="Times New Roman" panose="02020603050405020304" pitchFamily="18" charset="0"/>
                <a:ea typeface="Calibri" panose="020F0502020204030204" pitchFamily="34" charset="0"/>
                <a:cs typeface="Times New Roman" panose="02020603050405020304" pitchFamily="18" charset="0"/>
              </a:rPr>
              <a:t>H2</a:t>
            </a:r>
            <a:r>
              <a:rPr lang="en-IN" sz="1800" b="1" dirty="0">
                <a:latin typeface="Times New Roman" panose="02020603050405020304" pitchFamily="18" charset="0"/>
                <a:ea typeface="Calibri" panose="020F0502020204030204" pitchFamily="34" charset="0"/>
                <a:cs typeface="Times New Roman" panose="02020603050405020304" pitchFamily="18" charset="0"/>
              </a:rPr>
              <a:t>:</a:t>
            </a: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800" dirty="0">
                <a:latin typeface="Times New Roman" panose="02020603050405020304" pitchFamily="18" charset="0"/>
                <a:ea typeface="+mj-ea"/>
                <a:cs typeface="Times New Roman" panose="02020603050405020304" pitchFamily="18" charset="0"/>
              </a:rPr>
              <a:t>YSC’s distribution can be determined </a:t>
            </a:r>
            <a:r>
              <a:rPr lang="en-US" sz="1800" dirty="0">
                <a:latin typeface="Times New Roman" panose="02020603050405020304" pitchFamily="18" charset="0"/>
                <a:cs typeface="Times New Roman" panose="02020603050405020304" pitchFamily="18" charset="0"/>
              </a:rPr>
              <a:t>by a combination of </a:t>
            </a:r>
            <a:r>
              <a:rPr lang="en-IN" sz="1800" dirty="0">
                <a:effectLst/>
                <a:latin typeface="Times New Roman" panose="02020603050405020304" pitchFamily="18" charset="0"/>
                <a:ea typeface="Calibri" panose="020F0502020204030204" pitchFamily="34" charset="0"/>
              </a:rPr>
              <a:t>heavy clay to loamy soils with alkaline to slightly acidic soil and above average soil moisture</a:t>
            </a:r>
            <a:r>
              <a:rPr lang="en-US" sz="1800" dirty="0">
                <a:latin typeface="Times New Roman" panose="02020603050405020304" pitchFamily="18" charset="0"/>
                <a:ea typeface="+mj-ea"/>
                <a:cs typeface="Times New Roman" panose="02020603050405020304" pitchFamily="18" charset="0"/>
              </a:rPr>
              <a:t>, and</a:t>
            </a:r>
          </a:p>
          <a:p>
            <a:pPr marL="0" indent="0" algn="just">
              <a:lnSpc>
                <a:spcPct val="100000"/>
              </a:lnSpc>
              <a:buNone/>
            </a:pPr>
            <a:r>
              <a:rPr lang="en-US" sz="1800" b="1" dirty="0">
                <a:latin typeface="Times New Roman" panose="02020603050405020304" pitchFamily="18" charset="0"/>
                <a:ea typeface="+mj-ea"/>
                <a:cs typeface="Times New Roman" panose="02020603050405020304" pitchFamily="18" charset="0"/>
              </a:rPr>
              <a:t>H3:</a:t>
            </a:r>
            <a:r>
              <a:rPr lang="en-US" sz="1800" dirty="0">
                <a:latin typeface="Times New Roman" panose="02020603050405020304" pitchFamily="18" charset="0"/>
                <a:ea typeface="+mj-ea"/>
                <a:cs typeface="Times New Roman" panose="02020603050405020304" pitchFamily="18" charset="0"/>
              </a:rPr>
              <a:t> YSC’s distribution can be biased based on proximity to roads and stream networks which facilitate dispersion</a:t>
            </a:r>
          </a:p>
          <a:p>
            <a:pPr marL="0" indent="0" algn="just">
              <a:lnSpc>
                <a:spcPct val="100000"/>
              </a:lnSpc>
              <a:buNone/>
            </a:pPr>
            <a:endParaRPr lang="en-US" sz="1800" dirty="0">
              <a:latin typeface="+mj-lt"/>
              <a:ea typeface="+mj-ea"/>
              <a:cs typeface="+mj-cs"/>
            </a:endParaRPr>
          </a:p>
        </p:txBody>
      </p:sp>
      <p:sp>
        <p:nvSpPr>
          <p:cNvPr id="4" name="Slide Number Placeholder 3">
            <a:extLst>
              <a:ext uri="{FF2B5EF4-FFF2-40B4-BE49-F238E27FC236}">
                <a16:creationId xmlns:a16="http://schemas.microsoft.com/office/drawing/2014/main" id="{6172C674-AAB0-40BF-8B8E-42EB3E186117}"/>
              </a:ext>
            </a:extLst>
          </p:cNvPr>
          <p:cNvSpPr>
            <a:spLocks noGrp="1"/>
          </p:cNvSpPr>
          <p:nvPr>
            <p:ph type="sldNum" sz="quarter" idx="12"/>
          </p:nvPr>
        </p:nvSpPr>
        <p:spPr/>
        <p:txBody>
          <a:bodyPr/>
          <a:lstStyle/>
          <a:p>
            <a:fld id="{E2F3CD27-5200-4B71-BB04-0D2C1A5E34C6}" type="slidenum">
              <a:rPr lang="en-US" smtClean="0"/>
              <a:t>26</a:t>
            </a:fld>
            <a:endParaRPr lang="en-US"/>
          </a:p>
        </p:txBody>
      </p:sp>
      <p:pic>
        <p:nvPicPr>
          <p:cNvPr id="6" name="Picture 5" descr="Diagram&#10;&#10;Description automatically generated">
            <a:extLst>
              <a:ext uri="{FF2B5EF4-FFF2-40B4-BE49-F238E27FC236}">
                <a16:creationId xmlns:a16="http://schemas.microsoft.com/office/drawing/2014/main" id="{F0E7687F-14A3-4783-8523-BF4803BA09F0}"/>
              </a:ext>
            </a:extLst>
          </p:cNvPr>
          <p:cNvPicPr>
            <a:picLocks noChangeAspect="1"/>
          </p:cNvPicPr>
          <p:nvPr/>
        </p:nvPicPr>
        <p:blipFill rotWithShape="1">
          <a:blip r:embed="rId2">
            <a:extLst>
              <a:ext uri="{28A0092B-C50C-407E-A947-70E740481C1C}">
                <a14:useLocalDpi xmlns:a14="http://schemas.microsoft.com/office/drawing/2010/main" val="0"/>
              </a:ext>
            </a:extLst>
          </a:blip>
          <a:srcRect t="10463" r="1572" b="13836"/>
          <a:stretch/>
        </p:blipFill>
        <p:spPr>
          <a:xfrm>
            <a:off x="496546" y="4184700"/>
            <a:ext cx="7200188" cy="2076628"/>
          </a:xfrm>
          <a:prstGeom prst="rect">
            <a:avLst/>
          </a:prstGeom>
        </p:spPr>
      </p:pic>
      <p:sp>
        <p:nvSpPr>
          <p:cNvPr id="8" name="TextBox 7">
            <a:extLst>
              <a:ext uri="{FF2B5EF4-FFF2-40B4-BE49-F238E27FC236}">
                <a16:creationId xmlns:a16="http://schemas.microsoft.com/office/drawing/2014/main" id="{4DC36FB8-1327-4843-AEF2-19B4E9835EC7}"/>
              </a:ext>
            </a:extLst>
          </p:cNvPr>
          <p:cNvSpPr txBox="1"/>
          <p:nvPr/>
        </p:nvSpPr>
        <p:spPr>
          <a:xfrm>
            <a:off x="7696734" y="4462253"/>
            <a:ext cx="3433629" cy="1384995"/>
          </a:xfrm>
          <a:prstGeom prst="rect">
            <a:avLst/>
          </a:prstGeom>
          <a:noFill/>
        </p:spPr>
        <p:txBody>
          <a:bodyPr wrap="square">
            <a:spAutoFit/>
          </a:bodyPr>
          <a:lstStyle/>
          <a:p>
            <a:pPr marL="0" marR="0">
              <a:spcBef>
                <a:spcPts val="0"/>
              </a:spcBef>
              <a:spcAft>
                <a:spcPts val="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Figure 1. YSC percent canopy cover and mean annual precipitation for western SD for 2016-2021 (Bar graph with whiskers represents mean percent canopy cover with standard deviation and dashed line represents the mean annual precipitation).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1015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67FEFD3-3F6E-4364-8B9F-43D8167A2715}"/>
              </a:ext>
            </a:extLst>
          </p:cNvPr>
          <p:cNvSpPr txBox="1"/>
          <p:nvPr/>
        </p:nvSpPr>
        <p:spPr>
          <a:xfrm>
            <a:off x="1552574" y="138410"/>
            <a:ext cx="9353551" cy="523220"/>
          </a:xfrm>
          <a:prstGeom prst="rect">
            <a:avLst/>
          </a:prstGeom>
          <a:noFill/>
        </p:spPr>
        <p:txBody>
          <a:bodyPr wrap="square">
            <a:spAutoFit/>
          </a:bodyPr>
          <a:lstStyle/>
          <a:p>
            <a:r>
              <a:rPr lang="en-IN" sz="1400" dirty="0">
                <a:effectLst/>
                <a:latin typeface="Times New Roman" panose="02020603050405020304" pitchFamily="18" charset="0"/>
                <a:ea typeface="Calibri" panose="020F0502020204030204" pitchFamily="34" charset="0"/>
              </a:rPr>
              <a:t>Figure 2. Field data points collected (n = 2787) across the years (2016-2021) overlaid on the Level III ecoregions of the Upper Missouri River Basin and land cover map of western SD overlaid with county boundaries.</a:t>
            </a:r>
            <a:endParaRPr lang="en-US" sz="2000" dirty="0"/>
          </a:p>
        </p:txBody>
      </p:sp>
      <p:pic>
        <p:nvPicPr>
          <p:cNvPr id="9" name="Picture 8" descr="Map&#10;&#10;Description automatically generated">
            <a:extLst>
              <a:ext uri="{FF2B5EF4-FFF2-40B4-BE49-F238E27FC236}">
                <a16:creationId xmlns:a16="http://schemas.microsoft.com/office/drawing/2014/main" id="{5ADC3E54-C07C-40F2-83F0-7EEC57B9B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7882" y="589254"/>
            <a:ext cx="8769441" cy="6200380"/>
          </a:xfrm>
          <a:prstGeom prst="rect">
            <a:avLst/>
          </a:prstGeom>
        </p:spPr>
      </p:pic>
      <p:sp>
        <p:nvSpPr>
          <p:cNvPr id="4" name="TextBox 3">
            <a:extLst>
              <a:ext uri="{FF2B5EF4-FFF2-40B4-BE49-F238E27FC236}">
                <a16:creationId xmlns:a16="http://schemas.microsoft.com/office/drawing/2014/main" id="{414864B4-B48B-C6B3-F694-4B54A486B0E2}"/>
              </a:ext>
            </a:extLst>
          </p:cNvPr>
          <p:cNvSpPr txBox="1"/>
          <p:nvPr/>
        </p:nvSpPr>
        <p:spPr>
          <a:xfrm>
            <a:off x="10429875" y="6420302"/>
            <a:ext cx="1762125" cy="369332"/>
          </a:xfrm>
          <a:prstGeom prst="rect">
            <a:avLst/>
          </a:prstGeom>
          <a:noFill/>
        </p:spPr>
        <p:txBody>
          <a:bodyPr wrap="square" rtlCol="0">
            <a:spAutoFit/>
          </a:bodyPr>
          <a:lstStyle/>
          <a:p>
            <a:r>
              <a:rPr lang="en-US" dirty="0"/>
              <a:t>Saraf et al. 2022</a:t>
            </a:r>
          </a:p>
        </p:txBody>
      </p:sp>
    </p:spTree>
    <p:extLst>
      <p:ext uri="{BB962C8B-B14F-4D97-AF65-F5344CB8AC3E}">
        <p14:creationId xmlns:p14="http://schemas.microsoft.com/office/powerpoint/2010/main" val="12442935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66A61C-5FFE-4FCB-98FF-5A6B34BB04FA}"/>
              </a:ext>
            </a:extLst>
          </p:cNvPr>
          <p:cNvGrpSpPr/>
          <p:nvPr/>
        </p:nvGrpSpPr>
        <p:grpSpPr>
          <a:xfrm>
            <a:off x="1390416" y="585057"/>
            <a:ext cx="8578944" cy="6157669"/>
            <a:chOff x="1700808" y="350165"/>
            <a:chExt cx="8578944" cy="6157669"/>
          </a:xfrm>
        </p:grpSpPr>
        <p:cxnSp>
          <p:nvCxnSpPr>
            <p:cNvPr id="4" name="Straight Arrow Connector 3">
              <a:extLst>
                <a:ext uri="{FF2B5EF4-FFF2-40B4-BE49-F238E27FC236}">
                  <a16:creationId xmlns:a16="http://schemas.microsoft.com/office/drawing/2014/main" id="{1756D657-B816-4DB3-8585-77FD6503FA7D}"/>
                </a:ext>
              </a:extLst>
            </p:cNvPr>
            <p:cNvCxnSpPr>
              <a:cxnSpLocks/>
              <a:stCxn id="35" idx="2"/>
              <a:endCxn id="36" idx="0"/>
            </p:cNvCxnSpPr>
            <p:nvPr/>
          </p:nvCxnSpPr>
          <p:spPr>
            <a:xfrm flipH="1">
              <a:off x="2484307" y="2850544"/>
              <a:ext cx="2520" cy="28211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grpSp>
          <p:nvGrpSpPr>
            <p:cNvPr id="5" name="Group 4">
              <a:extLst>
                <a:ext uri="{FF2B5EF4-FFF2-40B4-BE49-F238E27FC236}">
                  <a16:creationId xmlns:a16="http://schemas.microsoft.com/office/drawing/2014/main" id="{990F6FA1-820C-4DBC-BDF9-3788250978AF}"/>
                </a:ext>
              </a:extLst>
            </p:cNvPr>
            <p:cNvGrpSpPr/>
            <p:nvPr/>
          </p:nvGrpSpPr>
          <p:grpSpPr>
            <a:xfrm>
              <a:off x="3650332" y="663069"/>
              <a:ext cx="1953583" cy="2332138"/>
              <a:chOff x="4300940" y="1548544"/>
              <a:chExt cx="1953583" cy="1441420"/>
            </a:xfrm>
          </p:grpSpPr>
          <p:grpSp>
            <p:nvGrpSpPr>
              <p:cNvPr id="6" name="Group 5">
                <a:extLst>
                  <a:ext uri="{FF2B5EF4-FFF2-40B4-BE49-F238E27FC236}">
                    <a16:creationId xmlns:a16="http://schemas.microsoft.com/office/drawing/2014/main" id="{B4073BB9-D9C3-4831-89EB-5C4BFC8FB2AF}"/>
                  </a:ext>
                </a:extLst>
              </p:cNvPr>
              <p:cNvGrpSpPr/>
              <p:nvPr/>
            </p:nvGrpSpPr>
            <p:grpSpPr>
              <a:xfrm>
                <a:off x="4406466" y="1603913"/>
                <a:ext cx="1745554" cy="1315886"/>
                <a:chOff x="4406466" y="1603913"/>
                <a:chExt cx="1745554" cy="1315886"/>
              </a:xfrm>
            </p:grpSpPr>
            <p:sp>
              <p:nvSpPr>
                <p:cNvPr id="8" name="Rectangle 7">
                  <a:extLst>
                    <a:ext uri="{FF2B5EF4-FFF2-40B4-BE49-F238E27FC236}">
                      <a16:creationId xmlns:a16="http://schemas.microsoft.com/office/drawing/2014/main" id="{8DB181F6-FE45-44D7-A745-5C691AA8D90E}"/>
                    </a:ext>
                  </a:extLst>
                </p:cNvPr>
                <p:cNvSpPr/>
                <p:nvPr/>
              </p:nvSpPr>
              <p:spPr>
                <a:xfrm>
                  <a:off x="4406466" y="1603913"/>
                  <a:ext cx="1731641" cy="2830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Times New Roman" panose="02020603050405020304" pitchFamily="18" charset="0"/>
                      <a:cs typeface="Times New Roman" panose="02020603050405020304" pitchFamily="18" charset="0"/>
                    </a:rPr>
                    <a:t>Presence-absence data</a:t>
                  </a:r>
                </a:p>
              </p:txBody>
            </p:sp>
            <p:sp>
              <p:nvSpPr>
                <p:cNvPr id="9" name="Rectangle 8">
                  <a:extLst>
                    <a:ext uri="{FF2B5EF4-FFF2-40B4-BE49-F238E27FC236}">
                      <a16:creationId xmlns:a16="http://schemas.microsoft.com/office/drawing/2014/main" id="{132B61C8-84C2-4EAC-BB0A-199FDA8939E7}"/>
                    </a:ext>
                  </a:extLst>
                </p:cNvPr>
                <p:cNvSpPr/>
                <p:nvPr/>
              </p:nvSpPr>
              <p:spPr>
                <a:xfrm>
                  <a:off x="4420379" y="1957142"/>
                  <a:ext cx="1731641" cy="96265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imes New Roman" panose="02020603050405020304" pitchFamily="18" charset="0"/>
                      <a:cs typeface="Times New Roman" panose="02020603050405020304" pitchFamily="18" charset="0"/>
                    </a:rPr>
                    <a:t>Data for YSC probability of occurrence classification</a:t>
                  </a:r>
                </a:p>
                <a:p>
                  <a:r>
                    <a:rPr lang="en-US" sz="1600" dirty="0">
                      <a:solidFill>
                        <a:schemeClr val="tx1"/>
                      </a:solidFill>
                      <a:latin typeface="Times New Roman" panose="02020603050405020304" pitchFamily="18" charset="0"/>
                      <a:cs typeface="Times New Roman" panose="02020603050405020304" pitchFamily="18" charset="0"/>
                    </a:rPr>
                    <a:t>80% - training</a:t>
                  </a:r>
                </a:p>
                <a:p>
                  <a:r>
                    <a:rPr lang="en-US" sz="1600" dirty="0">
                      <a:solidFill>
                        <a:schemeClr val="tx1"/>
                      </a:solidFill>
                      <a:latin typeface="Times New Roman" panose="02020603050405020304" pitchFamily="18" charset="0"/>
                      <a:cs typeface="Times New Roman" panose="02020603050405020304" pitchFamily="18" charset="0"/>
                    </a:rPr>
                    <a:t>20% - validation</a:t>
                  </a:r>
                </a:p>
              </p:txBody>
            </p:sp>
          </p:grpSp>
          <p:sp>
            <p:nvSpPr>
              <p:cNvPr id="7" name="Rectangle 6">
                <a:extLst>
                  <a:ext uri="{FF2B5EF4-FFF2-40B4-BE49-F238E27FC236}">
                    <a16:creationId xmlns:a16="http://schemas.microsoft.com/office/drawing/2014/main" id="{C56A2F61-9CE9-4312-90FA-4EC303AD20EC}"/>
                  </a:ext>
                </a:extLst>
              </p:cNvPr>
              <p:cNvSpPr/>
              <p:nvPr/>
            </p:nvSpPr>
            <p:spPr>
              <a:xfrm>
                <a:off x="4300940" y="1548544"/>
                <a:ext cx="1953583" cy="144142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latin typeface="Times New Roman" panose="02020603050405020304" pitchFamily="18"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7BBC00DD-F992-49F2-B74E-8D181B4A2D7C}"/>
                </a:ext>
              </a:extLst>
            </p:cNvPr>
            <p:cNvGrpSpPr/>
            <p:nvPr/>
          </p:nvGrpSpPr>
          <p:grpSpPr>
            <a:xfrm>
              <a:off x="3636417" y="3786373"/>
              <a:ext cx="1970520" cy="2235724"/>
              <a:chOff x="3515861" y="3229304"/>
              <a:chExt cx="1970520" cy="1676795"/>
            </a:xfrm>
          </p:grpSpPr>
          <p:grpSp>
            <p:nvGrpSpPr>
              <p:cNvPr id="11" name="Group 10">
                <a:extLst>
                  <a:ext uri="{FF2B5EF4-FFF2-40B4-BE49-F238E27FC236}">
                    <a16:creationId xmlns:a16="http://schemas.microsoft.com/office/drawing/2014/main" id="{1C7F4092-5744-4FB7-B545-36A2C8468CE5}"/>
                  </a:ext>
                </a:extLst>
              </p:cNvPr>
              <p:cNvGrpSpPr/>
              <p:nvPr/>
            </p:nvGrpSpPr>
            <p:grpSpPr>
              <a:xfrm>
                <a:off x="3620210" y="3299325"/>
                <a:ext cx="1759812" cy="1514467"/>
                <a:chOff x="3620210" y="3299325"/>
                <a:chExt cx="1759812" cy="1514467"/>
              </a:xfrm>
            </p:grpSpPr>
            <p:sp>
              <p:nvSpPr>
                <p:cNvPr id="13" name="Rectangle 12">
                  <a:extLst>
                    <a:ext uri="{FF2B5EF4-FFF2-40B4-BE49-F238E27FC236}">
                      <a16:creationId xmlns:a16="http://schemas.microsoft.com/office/drawing/2014/main" id="{BE1E3BA3-E8DD-4BE2-891C-45601A387F84}"/>
                    </a:ext>
                  </a:extLst>
                </p:cNvPr>
                <p:cNvSpPr/>
                <p:nvPr/>
              </p:nvSpPr>
              <p:spPr>
                <a:xfrm>
                  <a:off x="3620210" y="3299325"/>
                  <a:ext cx="1745899" cy="37497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dirty="0">
                      <a:solidFill>
                        <a:schemeClr val="tx1"/>
                      </a:solidFill>
                      <a:latin typeface="Times New Roman" panose="02020603050405020304" pitchFamily="18" charset="0"/>
                      <a:cs typeface="Times New Roman" panose="02020603050405020304" pitchFamily="18" charset="0"/>
                    </a:rPr>
                    <a:t>Percent cover data</a:t>
                  </a:r>
                </a:p>
              </p:txBody>
            </p:sp>
            <p:sp>
              <p:nvSpPr>
                <p:cNvPr id="14" name="Rectangle 13">
                  <a:extLst>
                    <a:ext uri="{FF2B5EF4-FFF2-40B4-BE49-F238E27FC236}">
                      <a16:creationId xmlns:a16="http://schemas.microsoft.com/office/drawing/2014/main" id="{AD963C1D-F49F-4268-886E-6A5AC8AA9A5A}"/>
                    </a:ext>
                  </a:extLst>
                </p:cNvPr>
                <p:cNvSpPr/>
                <p:nvPr/>
              </p:nvSpPr>
              <p:spPr>
                <a:xfrm>
                  <a:off x="3625663" y="3780678"/>
                  <a:ext cx="1754359" cy="103311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chemeClr val="tx1"/>
                      </a:solidFill>
                      <a:latin typeface="Times New Roman" panose="02020603050405020304" pitchFamily="18" charset="0"/>
                      <a:cs typeface="Times New Roman" panose="02020603050405020304" pitchFamily="18" charset="0"/>
                    </a:rPr>
                    <a:t>Data for YSC percent canopy cover regression</a:t>
                  </a:r>
                </a:p>
                <a:p>
                  <a:r>
                    <a:rPr lang="en-US" sz="1600" dirty="0">
                      <a:solidFill>
                        <a:schemeClr val="tx1"/>
                      </a:solidFill>
                      <a:latin typeface="Times New Roman" panose="02020603050405020304" pitchFamily="18" charset="0"/>
                      <a:cs typeface="Times New Roman" panose="02020603050405020304" pitchFamily="18" charset="0"/>
                    </a:rPr>
                    <a:t>80% - training</a:t>
                  </a:r>
                </a:p>
                <a:p>
                  <a:r>
                    <a:rPr lang="en-US" sz="1600" dirty="0">
                      <a:solidFill>
                        <a:schemeClr val="tx1"/>
                      </a:solidFill>
                      <a:latin typeface="Times New Roman" panose="02020603050405020304" pitchFamily="18" charset="0"/>
                      <a:cs typeface="Times New Roman" panose="02020603050405020304" pitchFamily="18" charset="0"/>
                    </a:rPr>
                    <a:t>20% - validation</a:t>
                  </a:r>
                </a:p>
              </p:txBody>
            </p:sp>
          </p:grpSp>
          <p:sp>
            <p:nvSpPr>
              <p:cNvPr id="12" name="Rectangle 11">
                <a:extLst>
                  <a:ext uri="{FF2B5EF4-FFF2-40B4-BE49-F238E27FC236}">
                    <a16:creationId xmlns:a16="http://schemas.microsoft.com/office/drawing/2014/main" id="{AB5774E2-3ED6-47D6-8A37-359929A49FC0}"/>
                  </a:ext>
                </a:extLst>
              </p:cNvPr>
              <p:cNvSpPr/>
              <p:nvPr/>
            </p:nvSpPr>
            <p:spPr>
              <a:xfrm>
                <a:off x="3515861" y="3229304"/>
                <a:ext cx="1970520" cy="167679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latin typeface="Times New Roman" panose="02020603050405020304" pitchFamily="18" charset="0"/>
                  <a:cs typeface="Times New Roman" panose="02020603050405020304" pitchFamily="18" charset="0"/>
                </a:endParaRPr>
              </a:p>
            </p:txBody>
          </p:sp>
        </p:grpSp>
        <p:cxnSp>
          <p:nvCxnSpPr>
            <p:cNvPr id="15" name="Straight Arrow Connector 14">
              <a:extLst>
                <a:ext uri="{FF2B5EF4-FFF2-40B4-BE49-F238E27FC236}">
                  <a16:creationId xmlns:a16="http://schemas.microsoft.com/office/drawing/2014/main" id="{926CDDCA-03D1-4299-A842-54CE7EF1E124}"/>
                </a:ext>
              </a:extLst>
            </p:cNvPr>
            <p:cNvCxnSpPr>
              <a:cxnSpLocks/>
              <a:stCxn id="7" idx="3"/>
            </p:cNvCxnSpPr>
            <p:nvPr/>
          </p:nvCxnSpPr>
          <p:spPr>
            <a:xfrm>
              <a:off x="5603915" y="1829138"/>
              <a:ext cx="39783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F6444830-141B-4287-A8DF-88CBBC5B0C88}"/>
                </a:ext>
              </a:extLst>
            </p:cNvPr>
            <p:cNvCxnSpPr>
              <a:cxnSpLocks/>
              <a:stCxn id="12" idx="3"/>
            </p:cNvCxnSpPr>
            <p:nvPr/>
          </p:nvCxnSpPr>
          <p:spPr>
            <a:xfrm>
              <a:off x="5606938" y="4904235"/>
              <a:ext cx="397835"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82073F95-616D-4F35-AE4C-E5A95CE7950C}"/>
                </a:ext>
              </a:extLst>
            </p:cNvPr>
            <p:cNvSpPr/>
            <p:nvPr/>
          </p:nvSpPr>
          <p:spPr>
            <a:xfrm>
              <a:off x="6142614" y="3714060"/>
              <a:ext cx="1647131" cy="58350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latin typeface="Times New Roman" panose="02020603050405020304" pitchFamily="18" charset="0"/>
                  <a:cs typeface="Times New Roman" panose="02020603050405020304" pitchFamily="18" charset="0"/>
                </a:rPr>
                <a:t>Feature selection</a:t>
              </a:r>
            </a:p>
            <a:p>
              <a:r>
                <a:rPr lang="en-US" sz="1600" dirty="0">
                  <a:solidFill>
                    <a:schemeClr val="tx1"/>
                  </a:solidFill>
                  <a:latin typeface="Times New Roman" panose="02020603050405020304" pitchFamily="18" charset="0"/>
                  <a:cs typeface="Times New Roman" panose="02020603050405020304" pitchFamily="18" charset="0"/>
                </a:rPr>
                <a:t>-RFE</a:t>
              </a:r>
            </a:p>
          </p:txBody>
        </p:sp>
        <p:sp>
          <p:nvSpPr>
            <p:cNvPr id="18" name="TextBox 17">
              <a:extLst>
                <a:ext uri="{FF2B5EF4-FFF2-40B4-BE49-F238E27FC236}">
                  <a16:creationId xmlns:a16="http://schemas.microsoft.com/office/drawing/2014/main" id="{1C07DB8F-58A0-4864-A3EC-E857741B3DEF}"/>
                </a:ext>
              </a:extLst>
            </p:cNvPr>
            <p:cNvSpPr txBox="1"/>
            <p:nvPr/>
          </p:nvSpPr>
          <p:spPr>
            <a:xfrm>
              <a:off x="6142613" y="4599456"/>
              <a:ext cx="1647754" cy="1815882"/>
            </a:xfrm>
            <a:prstGeom prst="rect">
              <a:avLst/>
            </a:prstGeom>
            <a:noFill/>
            <a:ln w="12700">
              <a:solidFill>
                <a:schemeClr val="tx1"/>
              </a:solidFill>
            </a:ln>
          </p:spPr>
          <p:txBody>
            <a:bodyPr wrap="square" rtlCol="0">
              <a:spAutoFit/>
            </a:bodyPr>
            <a:lstStyle/>
            <a:p>
              <a:r>
                <a:rPr lang="en-US" sz="1600" b="1" i="1" dirty="0">
                  <a:latin typeface="Times New Roman" panose="02020603050405020304" pitchFamily="18" charset="0"/>
                  <a:cs typeface="Times New Roman" panose="02020603050405020304" pitchFamily="18" charset="0"/>
                </a:rPr>
                <a:t>YSC percent cover regression models</a:t>
              </a:r>
            </a:p>
            <a:p>
              <a:r>
                <a:rPr lang="en-US" sz="1600" dirty="0">
                  <a:latin typeface="Times New Roman" panose="02020603050405020304" pitchFamily="18" charset="0"/>
                  <a:cs typeface="Times New Roman" panose="02020603050405020304" pitchFamily="18" charset="0"/>
                </a:rPr>
                <a:t>- RF</a:t>
              </a:r>
            </a:p>
            <a:p>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XGBoost</a:t>
              </a:r>
              <a:endParaRPr lang="en-US" sz="1600" dirty="0">
                <a:latin typeface="Times New Roman" panose="02020603050405020304" pitchFamily="18" charset="0"/>
                <a:cs typeface="Times New Roman" panose="02020603050405020304" pitchFamily="18" charset="0"/>
              </a:endParaRPr>
            </a:p>
            <a:p>
              <a:r>
                <a:rPr lang="en-US" sz="1600" dirty="0">
                  <a:latin typeface="Times New Roman" panose="02020603050405020304" pitchFamily="18" charset="0"/>
                  <a:cs typeface="Times New Roman" panose="02020603050405020304" pitchFamily="18" charset="0"/>
                </a:rPr>
                <a:t>- Cubist</a:t>
              </a:r>
            </a:p>
            <a:p>
              <a:r>
                <a:rPr lang="en-US" sz="1600" dirty="0">
                  <a:latin typeface="Times New Roman" panose="02020603050405020304" pitchFamily="18" charset="0"/>
                  <a:cs typeface="Times New Roman" panose="02020603050405020304" pitchFamily="18" charset="0"/>
                </a:rPr>
                <a:t>- GAM</a:t>
              </a:r>
            </a:p>
          </p:txBody>
        </p:sp>
        <p:cxnSp>
          <p:nvCxnSpPr>
            <p:cNvPr id="20" name="Straight Arrow Connector 19">
              <a:extLst>
                <a:ext uri="{FF2B5EF4-FFF2-40B4-BE49-F238E27FC236}">
                  <a16:creationId xmlns:a16="http://schemas.microsoft.com/office/drawing/2014/main" id="{613A11B2-61F6-4B0E-918D-7B5597017E6E}"/>
                </a:ext>
              </a:extLst>
            </p:cNvPr>
            <p:cNvCxnSpPr>
              <a:cxnSpLocks/>
              <a:stCxn id="17" idx="2"/>
              <a:endCxn id="18" idx="0"/>
            </p:cNvCxnSpPr>
            <p:nvPr/>
          </p:nvCxnSpPr>
          <p:spPr>
            <a:xfrm>
              <a:off x="6966180" y="4297568"/>
              <a:ext cx="311" cy="301888"/>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2" name="Rectangle 21">
              <a:extLst>
                <a:ext uri="{FF2B5EF4-FFF2-40B4-BE49-F238E27FC236}">
                  <a16:creationId xmlns:a16="http://schemas.microsoft.com/office/drawing/2014/main" id="{BCDDC134-6DDB-48EC-8A1F-EB7014494B34}"/>
                </a:ext>
              </a:extLst>
            </p:cNvPr>
            <p:cNvSpPr/>
            <p:nvPr/>
          </p:nvSpPr>
          <p:spPr>
            <a:xfrm>
              <a:off x="6004773" y="3610234"/>
              <a:ext cx="1916513" cy="2897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Times New Roman" panose="02020603050405020304" pitchFamily="18" charset="0"/>
                <a:cs typeface="Times New Roman" panose="02020603050405020304" pitchFamily="18" charset="0"/>
              </a:endParaRPr>
            </a:p>
          </p:txBody>
        </p:sp>
        <p:cxnSp>
          <p:nvCxnSpPr>
            <p:cNvPr id="23" name="Straight Arrow Connector 22">
              <a:extLst>
                <a:ext uri="{FF2B5EF4-FFF2-40B4-BE49-F238E27FC236}">
                  <a16:creationId xmlns:a16="http://schemas.microsoft.com/office/drawing/2014/main" id="{E1DD053F-9D89-43B8-896C-8347D28BEF18}"/>
                </a:ext>
              </a:extLst>
            </p:cNvPr>
            <p:cNvCxnSpPr>
              <a:cxnSpLocks/>
            </p:cNvCxnSpPr>
            <p:nvPr/>
          </p:nvCxnSpPr>
          <p:spPr>
            <a:xfrm>
              <a:off x="7845541" y="1096172"/>
              <a:ext cx="378764"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24" name="Rectangle 23">
              <a:extLst>
                <a:ext uri="{FF2B5EF4-FFF2-40B4-BE49-F238E27FC236}">
                  <a16:creationId xmlns:a16="http://schemas.microsoft.com/office/drawing/2014/main" id="{6E2F8879-8DD7-4166-BBFF-36934E9A21D0}"/>
                </a:ext>
              </a:extLst>
            </p:cNvPr>
            <p:cNvSpPr/>
            <p:nvPr/>
          </p:nvSpPr>
          <p:spPr>
            <a:xfrm>
              <a:off x="6004772" y="350165"/>
              <a:ext cx="1867296" cy="311470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dirty="0">
                <a:solidFill>
                  <a:schemeClr val="tx1"/>
                </a:solidFill>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8664DD3A-3278-4BF2-8B36-A7CA85B573FC}"/>
                </a:ext>
              </a:extLst>
            </p:cNvPr>
            <p:cNvSpPr/>
            <p:nvPr/>
          </p:nvSpPr>
          <p:spPr>
            <a:xfrm>
              <a:off x="6116872" y="457893"/>
              <a:ext cx="1647754" cy="58204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latin typeface="Times New Roman" panose="02020603050405020304" pitchFamily="18" charset="0"/>
                  <a:cs typeface="Times New Roman" panose="02020603050405020304" pitchFamily="18" charset="0"/>
                </a:rPr>
                <a:t>Feature selection</a:t>
              </a:r>
            </a:p>
            <a:p>
              <a:r>
                <a:rPr lang="en-US" sz="1600" dirty="0">
                  <a:solidFill>
                    <a:schemeClr val="tx1"/>
                  </a:solidFill>
                  <a:latin typeface="Times New Roman" panose="02020603050405020304" pitchFamily="18" charset="0"/>
                  <a:cs typeface="Times New Roman" panose="02020603050405020304" pitchFamily="18" charset="0"/>
                </a:rPr>
                <a:t>-RFE</a:t>
              </a:r>
            </a:p>
          </p:txBody>
        </p:sp>
        <p:sp>
          <p:nvSpPr>
            <p:cNvPr id="26" name="TextBox 25">
              <a:extLst>
                <a:ext uri="{FF2B5EF4-FFF2-40B4-BE49-F238E27FC236}">
                  <a16:creationId xmlns:a16="http://schemas.microsoft.com/office/drawing/2014/main" id="{823A0458-A394-40BE-A0C1-989EED30EE1D}"/>
                </a:ext>
              </a:extLst>
            </p:cNvPr>
            <p:cNvSpPr txBox="1"/>
            <p:nvPr/>
          </p:nvSpPr>
          <p:spPr>
            <a:xfrm>
              <a:off x="6119530" y="1312143"/>
              <a:ext cx="1659217" cy="2062103"/>
            </a:xfrm>
            <a:prstGeom prst="rect">
              <a:avLst/>
            </a:prstGeom>
            <a:noFill/>
            <a:ln w="12700">
              <a:solidFill>
                <a:schemeClr val="tx1"/>
              </a:solidFill>
            </a:ln>
          </p:spPr>
          <p:txBody>
            <a:bodyPr wrap="square" rtlCol="0">
              <a:spAutoFit/>
            </a:bodyPr>
            <a:lstStyle/>
            <a:p>
              <a:r>
                <a:rPr lang="en-US" sz="1600" b="1" i="1" dirty="0">
                  <a:latin typeface="Times New Roman" panose="02020603050405020304" pitchFamily="18" charset="0"/>
                  <a:cs typeface="Times New Roman" panose="02020603050405020304" pitchFamily="18" charset="0"/>
                </a:rPr>
                <a:t>YSC habitat suitability models</a:t>
              </a:r>
            </a:p>
            <a:p>
              <a:r>
                <a:rPr lang="en-US" sz="1600" dirty="0">
                  <a:latin typeface="Times New Roman" panose="02020603050405020304" pitchFamily="18" charset="0"/>
                  <a:cs typeface="Times New Roman" panose="02020603050405020304" pitchFamily="18" charset="0"/>
                </a:rPr>
                <a:t>- RF</a:t>
              </a:r>
            </a:p>
            <a:p>
              <a:r>
                <a:rPr lang="en-US" sz="1600" dirty="0">
                  <a:latin typeface="Times New Roman" panose="02020603050405020304" pitchFamily="18" charset="0"/>
                  <a:cs typeface="Times New Roman" panose="02020603050405020304" pitchFamily="18" charset="0"/>
                </a:rPr>
                <a:t>- MARS</a:t>
              </a:r>
            </a:p>
            <a:p>
              <a:r>
                <a:rPr lang="en-US" sz="1600" dirty="0">
                  <a:latin typeface="Times New Roman" panose="02020603050405020304" pitchFamily="18" charset="0"/>
                  <a:cs typeface="Times New Roman" panose="02020603050405020304" pitchFamily="18" charset="0"/>
                </a:rPr>
                <a:t>- GAM</a:t>
              </a:r>
            </a:p>
            <a:p>
              <a:r>
                <a:rPr lang="en-US" sz="1600" dirty="0">
                  <a:latin typeface="Times New Roman" panose="02020603050405020304" pitchFamily="18" charset="0"/>
                  <a:cs typeface="Times New Roman" panose="02020603050405020304" pitchFamily="18" charset="0"/>
                </a:rPr>
                <a:t>- GBM</a:t>
              </a:r>
            </a:p>
            <a:p>
              <a:r>
                <a:rPr lang="en-US" sz="1600" dirty="0">
                  <a:latin typeface="Times New Roman" panose="02020603050405020304" pitchFamily="18" charset="0"/>
                  <a:cs typeface="Times New Roman" panose="02020603050405020304" pitchFamily="18" charset="0"/>
                </a:rPr>
                <a:t>- Maxent Phillips</a:t>
              </a:r>
            </a:p>
            <a:p>
              <a:r>
                <a:rPr lang="en-US" sz="1600" dirty="0">
                  <a:latin typeface="Times New Roman" panose="02020603050405020304" pitchFamily="18" charset="0"/>
                  <a:cs typeface="Times New Roman" panose="02020603050405020304" pitchFamily="18" charset="0"/>
                </a:rPr>
                <a:t>- Ensemble</a:t>
              </a:r>
            </a:p>
          </p:txBody>
        </p:sp>
        <p:cxnSp>
          <p:nvCxnSpPr>
            <p:cNvPr id="28" name="Straight Arrow Connector 27">
              <a:extLst>
                <a:ext uri="{FF2B5EF4-FFF2-40B4-BE49-F238E27FC236}">
                  <a16:creationId xmlns:a16="http://schemas.microsoft.com/office/drawing/2014/main" id="{768E4AE6-0EED-438A-B007-250D452C17A2}"/>
                </a:ext>
              </a:extLst>
            </p:cNvPr>
            <p:cNvCxnSpPr>
              <a:cxnSpLocks/>
              <a:stCxn id="25" idx="2"/>
            </p:cNvCxnSpPr>
            <p:nvPr/>
          </p:nvCxnSpPr>
          <p:spPr>
            <a:xfrm>
              <a:off x="6940749" y="1039935"/>
              <a:ext cx="0" cy="272206"/>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30" name="Rectangle 29">
              <a:extLst>
                <a:ext uri="{FF2B5EF4-FFF2-40B4-BE49-F238E27FC236}">
                  <a16:creationId xmlns:a16="http://schemas.microsoft.com/office/drawing/2014/main" id="{DCE238CA-92F1-4B3D-8995-8CA033F15FBD}"/>
                </a:ext>
              </a:extLst>
            </p:cNvPr>
            <p:cNvSpPr/>
            <p:nvPr/>
          </p:nvSpPr>
          <p:spPr>
            <a:xfrm>
              <a:off x="8241083" y="387884"/>
              <a:ext cx="2038669" cy="14752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latin typeface="Times New Roman" panose="02020603050405020304" pitchFamily="18" charset="0"/>
                  <a:cs typeface="Times New Roman" panose="02020603050405020304" pitchFamily="18" charset="0"/>
                </a:rPr>
                <a:t>Model accuracy assessment</a:t>
              </a:r>
            </a:p>
            <a:p>
              <a:r>
                <a:rPr lang="en-US" sz="1600" i="1" dirty="0">
                  <a:solidFill>
                    <a:schemeClr val="tx1"/>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Accuracy</a:t>
              </a:r>
            </a:p>
            <a:p>
              <a:r>
                <a:rPr lang="en-US" sz="1600" dirty="0">
                  <a:solidFill>
                    <a:schemeClr val="tx1"/>
                  </a:solidFill>
                  <a:latin typeface="Times New Roman" panose="02020603050405020304" pitchFamily="18" charset="0"/>
                  <a:cs typeface="Times New Roman" panose="02020603050405020304" pitchFamily="18" charset="0"/>
                </a:rPr>
                <a:t>- Kappa coefficient</a:t>
              </a:r>
            </a:p>
            <a:p>
              <a:r>
                <a:rPr lang="en-US" sz="1600">
                  <a:solidFill>
                    <a:schemeClr val="tx1"/>
                  </a:solidFill>
                  <a:latin typeface="Times New Roman" panose="02020603050405020304" pitchFamily="18" charset="0"/>
                  <a:cs typeface="Times New Roman" panose="02020603050405020304" pitchFamily="18" charset="0"/>
                </a:rPr>
                <a:t>- AUC</a:t>
              </a:r>
              <a:endParaRPr lang="en-US" sz="1600" dirty="0">
                <a:solidFill>
                  <a:schemeClr val="tx1"/>
                </a:solidFill>
                <a:latin typeface="Times New Roman" panose="02020603050405020304" pitchFamily="18" charset="0"/>
                <a:cs typeface="Times New Roman" panose="02020603050405020304" pitchFamily="18" charset="0"/>
              </a:endParaRPr>
            </a:p>
            <a:p>
              <a:r>
                <a:rPr lang="en-US" sz="1600" dirty="0">
                  <a:solidFill>
                    <a:schemeClr val="tx1"/>
                  </a:solidFill>
                  <a:latin typeface="Times New Roman" panose="02020603050405020304" pitchFamily="18" charset="0"/>
                  <a:cs typeface="Times New Roman" panose="02020603050405020304" pitchFamily="18" charset="0"/>
                </a:rPr>
                <a:t>- TSS</a:t>
              </a:r>
            </a:p>
          </p:txBody>
        </p:sp>
        <p:sp>
          <p:nvSpPr>
            <p:cNvPr id="31" name="Rectangle 30">
              <a:extLst>
                <a:ext uri="{FF2B5EF4-FFF2-40B4-BE49-F238E27FC236}">
                  <a16:creationId xmlns:a16="http://schemas.microsoft.com/office/drawing/2014/main" id="{E1BA406F-A401-4A6C-8E37-9833AFF5AADD}"/>
                </a:ext>
              </a:extLst>
            </p:cNvPr>
            <p:cNvSpPr/>
            <p:nvPr/>
          </p:nvSpPr>
          <p:spPr>
            <a:xfrm>
              <a:off x="8241083" y="2862810"/>
              <a:ext cx="2038667" cy="84230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latin typeface="Times New Roman" panose="02020603050405020304" pitchFamily="18" charset="0"/>
                  <a:cs typeface="Times New Roman" panose="02020603050405020304" pitchFamily="18" charset="0"/>
                </a:rPr>
                <a:t>YSC percent cover &amp; habitat suitability map of YSC  </a:t>
              </a:r>
            </a:p>
          </p:txBody>
        </p:sp>
        <p:sp>
          <p:nvSpPr>
            <p:cNvPr id="32" name="Rectangle 31">
              <a:extLst>
                <a:ext uri="{FF2B5EF4-FFF2-40B4-BE49-F238E27FC236}">
                  <a16:creationId xmlns:a16="http://schemas.microsoft.com/office/drawing/2014/main" id="{DA6EB7AA-75D6-487A-8E99-CF2860B9F1A5}"/>
                </a:ext>
              </a:extLst>
            </p:cNvPr>
            <p:cNvSpPr/>
            <p:nvPr/>
          </p:nvSpPr>
          <p:spPr>
            <a:xfrm>
              <a:off x="8248015" y="4869656"/>
              <a:ext cx="2024800" cy="15098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b="1" i="1" dirty="0">
                  <a:solidFill>
                    <a:schemeClr val="tx1"/>
                  </a:solidFill>
                  <a:latin typeface="Times New Roman" panose="02020603050405020304" pitchFamily="18" charset="0"/>
                  <a:cs typeface="Times New Roman" panose="02020603050405020304" pitchFamily="18" charset="0"/>
                </a:rPr>
                <a:t>Model accuracy assessment</a:t>
              </a:r>
            </a:p>
            <a:p>
              <a:r>
                <a:rPr lang="en-US" sz="1600" dirty="0">
                  <a:solidFill>
                    <a:schemeClr val="tx1"/>
                  </a:solidFill>
                  <a:latin typeface="Times New Roman" panose="02020603050405020304" pitchFamily="18" charset="0"/>
                  <a:cs typeface="Times New Roman" panose="02020603050405020304" pitchFamily="18" charset="0"/>
                </a:rPr>
                <a:t>- R</a:t>
              </a:r>
              <a:r>
                <a:rPr lang="en-US" sz="1600" baseline="30000" dirty="0">
                  <a:solidFill>
                    <a:schemeClr val="tx1"/>
                  </a:solidFill>
                  <a:latin typeface="Times New Roman" panose="02020603050405020304" pitchFamily="18" charset="0"/>
                  <a:cs typeface="Times New Roman" panose="02020603050405020304" pitchFamily="18" charset="0"/>
                </a:rPr>
                <a:t>2</a:t>
              </a:r>
            </a:p>
            <a:p>
              <a:r>
                <a:rPr lang="en-US" sz="1600" dirty="0">
                  <a:solidFill>
                    <a:schemeClr val="tx1"/>
                  </a:solidFill>
                  <a:latin typeface="Times New Roman" panose="02020603050405020304" pitchFamily="18" charset="0"/>
                  <a:cs typeface="Times New Roman" panose="02020603050405020304" pitchFamily="18" charset="0"/>
                </a:rPr>
                <a:t>-</a:t>
              </a:r>
              <a:r>
                <a:rPr lang="en-US" sz="1600" dirty="0">
                  <a:solidFill>
                    <a:srgbClr val="202124"/>
                  </a:solidFill>
                  <a:latin typeface="Times New Roman" panose="02020603050405020304" pitchFamily="18" charset="0"/>
                  <a:cs typeface="Times New Roman" panose="02020603050405020304" pitchFamily="18" charset="0"/>
                </a:rPr>
                <a:t> </a:t>
              </a:r>
              <a:r>
                <a:rPr lang="en-US" sz="1600" dirty="0">
                  <a:solidFill>
                    <a:schemeClr val="tx1"/>
                  </a:solidFill>
                  <a:latin typeface="Times New Roman" panose="02020603050405020304" pitchFamily="18" charset="0"/>
                  <a:cs typeface="Times New Roman" panose="02020603050405020304" pitchFamily="18" charset="0"/>
                </a:rPr>
                <a:t>RMSE</a:t>
              </a:r>
            </a:p>
            <a:p>
              <a:r>
                <a:rPr lang="en-US" sz="1600" dirty="0">
                  <a:solidFill>
                    <a:schemeClr val="tx1"/>
                  </a:solidFill>
                  <a:latin typeface="Times New Roman" panose="02020603050405020304" pitchFamily="18" charset="0"/>
                  <a:cs typeface="Times New Roman" panose="02020603050405020304" pitchFamily="18" charset="0"/>
                </a:rPr>
                <a:t>- MAE</a:t>
              </a:r>
            </a:p>
            <a:p>
              <a:r>
                <a:rPr lang="en-US" sz="1600" dirty="0">
                  <a:solidFill>
                    <a:schemeClr val="tx1"/>
                  </a:solidFill>
                  <a:latin typeface="Times New Roman" panose="02020603050405020304" pitchFamily="18" charset="0"/>
                  <a:cs typeface="Times New Roman" panose="02020603050405020304" pitchFamily="18" charset="0"/>
                </a:rPr>
                <a:t>-</a:t>
              </a:r>
              <a:r>
                <a:rPr lang="en-US" sz="1600" dirty="0">
                  <a:solidFill>
                    <a:srgbClr val="202124"/>
                  </a:solidFill>
                  <a:latin typeface="Times New Roman" panose="02020603050405020304" pitchFamily="18" charset="0"/>
                  <a:cs typeface="Times New Roman" panose="02020603050405020304" pitchFamily="18" charset="0"/>
                </a:rPr>
                <a:t> MAPE</a:t>
              </a:r>
              <a:endParaRPr lang="en-US" sz="1600" dirty="0">
                <a:solidFill>
                  <a:schemeClr val="tx1"/>
                </a:solidFill>
                <a:latin typeface="Times New Roman" panose="02020603050405020304" pitchFamily="18" charset="0"/>
                <a:cs typeface="Times New Roman" panose="02020603050405020304" pitchFamily="18" charset="0"/>
              </a:endParaRPr>
            </a:p>
          </p:txBody>
        </p:sp>
        <p:grpSp>
          <p:nvGrpSpPr>
            <p:cNvPr id="33" name="Group 32">
              <a:extLst>
                <a:ext uri="{FF2B5EF4-FFF2-40B4-BE49-F238E27FC236}">
                  <a16:creationId xmlns:a16="http://schemas.microsoft.com/office/drawing/2014/main" id="{03B2976F-BAE3-4465-ADDB-FDDB5B8326C2}"/>
                </a:ext>
              </a:extLst>
            </p:cNvPr>
            <p:cNvGrpSpPr/>
            <p:nvPr/>
          </p:nvGrpSpPr>
          <p:grpSpPr>
            <a:xfrm>
              <a:off x="1700808" y="2221784"/>
              <a:ext cx="1563618" cy="2402631"/>
              <a:chOff x="2634560" y="2132475"/>
              <a:chExt cx="1563618" cy="2402631"/>
            </a:xfrm>
          </p:grpSpPr>
          <p:sp>
            <p:nvSpPr>
              <p:cNvPr id="34" name="Rectangle 33">
                <a:extLst>
                  <a:ext uri="{FF2B5EF4-FFF2-40B4-BE49-F238E27FC236}">
                    <a16:creationId xmlns:a16="http://schemas.microsoft.com/office/drawing/2014/main" id="{A37BA0FE-5780-477B-B73D-10B053EAC577}"/>
                  </a:ext>
                </a:extLst>
              </p:cNvPr>
              <p:cNvSpPr/>
              <p:nvPr/>
            </p:nvSpPr>
            <p:spPr>
              <a:xfrm>
                <a:off x="2634560" y="2132475"/>
                <a:ext cx="1563618" cy="240263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FBCBB4EF-3A4F-4475-BEE7-2FAF5881AF5B}"/>
                  </a:ext>
                </a:extLst>
              </p:cNvPr>
              <p:cNvSpPr/>
              <p:nvPr/>
            </p:nvSpPr>
            <p:spPr>
              <a:xfrm>
                <a:off x="2745265" y="2246336"/>
                <a:ext cx="1350628" cy="5149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ysClr val="windowText" lastClr="000000"/>
                    </a:solidFill>
                    <a:latin typeface="Times New Roman" panose="02020603050405020304" pitchFamily="18" charset="0"/>
                    <a:cs typeface="Times New Roman" panose="02020603050405020304" pitchFamily="18" charset="0"/>
                  </a:rPr>
                  <a:t>Data acquisition</a:t>
                </a:r>
              </a:p>
            </p:txBody>
          </p:sp>
          <p:sp>
            <p:nvSpPr>
              <p:cNvPr id="36" name="Rectangle 35">
                <a:extLst>
                  <a:ext uri="{FF2B5EF4-FFF2-40B4-BE49-F238E27FC236}">
                    <a16:creationId xmlns:a16="http://schemas.microsoft.com/office/drawing/2014/main" id="{3132FBAA-C3B1-4856-AEA3-97DE6B70C727}"/>
                  </a:ext>
                </a:extLst>
              </p:cNvPr>
              <p:cNvSpPr/>
              <p:nvPr/>
            </p:nvSpPr>
            <p:spPr>
              <a:xfrm>
                <a:off x="2729371" y="3043348"/>
                <a:ext cx="1377375" cy="61256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ysClr val="windowText" lastClr="000000"/>
                    </a:solidFill>
                    <a:latin typeface="Times New Roman" panose="02020603050405020304" pitchFamily="18" charset="0"/>
                    <a:cs typeface="Times New Roman" panose="02020603050405020304" pitchFamily="18" charset="0"/>
                  </a:rPr>
                  <a:t>Independent Variables</a:t>
                </a:r>
              </a:p>
            </p:txBody>
          </p:sp>
          <p:sp>
            <p:nvSpPr>
              <p:cNvPr id="37" name="Rectangle 36">
                <a:extLst>
                  <a:ext uri="{FF2B5EF4-FFF2-40B4-BE49-F238E27FC236}">
                    <a16:creationId xmlns:a16="http://schemas.microsoft.com/office/drawing/2014/main" id="{6BB950D4-E3BA-4412-96E7-E0874FFB4142}"/>
                  </a:ext>
                </a:extLst>
              </p:cNvPr>
              <p:cNvSpPr/>
              <p:nvPr/>
            </p:nvSpPr>
            <p:spPr>
              <a:xfrm>
                <a:off x="2742744" y="3941393"/>
                <a:ext cx="1350628" cy="50022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ysClr val="windowText" lastClr="000000"/>
                    </a:solidFill>
                    <a:latin typeface="Times New Roman" panose="02020603050405020304" pitchFamily="18" charset="0"/>
                    <a:cs typeface="Times New Roman" panose="02020603050405020304" pitchFamily="18" charset="0"/>
                  </a:rPr>
                  <a:t>Google Earth Engine</a:t>
                </a:r>
              </a:p>
            </p:txBody>
          </p:sp>
          <p:cxnSp>
            <p:nvCxnSpPr>
              <p:cNvPr id="38" name="Straight Arrow Connector 37">
                <a:extLst>
                  <a:ext uri="{FF2B5EF4-FFF2-40B4-BE49-F238E27FC236}">
                    <a16:creationId xmlns:a16="http://schemas.microsoft.com/office/drawing/2014/main" id="{0D1D77E0-3362-45CF-893D-4326AF3D5CA0}"/>
                  </a:ext>
                </a:extLst>
              </p:cNvPr>
              <p:cNvCxnSpPr>
                <a:cxnSpLocks/>
                <a:stCxn id="37" idx="0"/>
                <a:endCxn id="36" idx="2"/>
              </p:cNvCxnSpPr>
              <p:nvPr/>
            </p:nvCxnSpPr>
            <p:spPr>
              <a:xfrm flipV="1">
                <a:off x="3418058" y="3655908"/>
                <a:ext cx="1" cy="28548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grpSp>
        <p:cxnSp>
          <p:nvCxnSpPr>
            <p:cNvPr id="39" name="Straight Arrow Connector 38">
              <a:extLst>
                <a:ext uri="{FF2B5EF4-FFF2-40B4-BE49-F238E27FC236}">
                  <a16:creationId xmlns:a16="http://schemas.microsoft.com/office/drawing/2014/main" id="{70EA99AD-75F5-4E16-AFB8-9205C690981D}"/>
                </a:ext>
              </a:extLst>
            </p:cNvPr>
            <p:cNvCxnSpPr>
              <a:cxnSpLocks/>
              <a:stCxn id="30" idx="2"/>
              <a:endCxn id="68" idx="0"/>
            </p:cNvCxnSpPr>
            <p:nvPr/>
          </p:nvCxnSpPr>
          <p:spPr>
            <a:xfrm>
              <a:off x="9260417" y="1863119"/>
              <a:ext cx="2340" cy="358665"/>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C7C0BA9D-E5EE-4E8D-81F2-BE65DAD9BC2B}"/>
                </a:ext>
              </a:extLst>
            </p:cNvPr>
            <p:cNvCxnSpPr>
              <a:cxnSpLocks/>
            </p:cNvCxnSpPr>
            <p:nvPr/>
          </p:nvCxnSpPr>
          <p:spPr>
            <a:xfrm>
              <a:off x="7889813" y="5452787"/>
              <a:ext cx="351271" cy="0"/>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FC698B18-6DE7-4ECF-A575-31D109A50B53}"/>
                </a:ext>
              </a:extLst>
            </p:cNvPr>
            <p:cNvCxnSpPr>
              <a:cxnSpLocks/>
              <a:stCxn id="32" idx="0"/>
              <a:endCxn id="45" idx="2"/>
            </p:cNvCxnSpPr>
            <p:nvPr/>
          </p:nvCxnSpPr>
          <p:spPr>
            <a:xfrm flipV="1">
              <a:off x="9260416" y="4439851"/>
              <a:ext cx="1" cy="429804"/>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sp>
          <p:nvSpPr>
            <p:cNvPr id="45" name="TextBox 44">
              <a:extLst>
                <a:ext uri="{FF2B5EF4-FFF2-40B4-BE49-F238E27FC236}">
                  <a16:creationId xmlns:a16="http://schemas.microsoft.com/office/drawing/2014/main" id="{8FA8AAB8-866B-4A6A-8750-DDD6FF718AEE}"/>
                </a:ext>
              </a:extLst>
            </p:cNvPr>
            <p:cNvSpPr txBox="1"/>
            <p:nvPr/>
          </p:nvSpPr>
          <p:spPr>
            <a:xfrm>
              <a:off x="8241083" y="4101297"/>
              <a:ext cx="2038666" cy="338554"/>
            </a:xfrm>
            <a:prstGeom prst="rect">
              <a:avLst/>
            </a:prstGeom>
            <a:noFill/>
            <a:ln w="12700">
              <a:solidFill>
                <a:schemeClr val="tx1"/>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Best model selected </a:t>
              </a:r>
            </a:p>
          </p:txBody>
        </p:sp>
        <p:sp>
          <p:nvSpPr>
            <p:cNvPr id="68" name="TextBox 67">
              <a:extLst>
                <a:ext uri="{FF2B5EF4-FFF2-40B4-BE49-F238E27FC236}">
                  <a16:creationId xmlns:a16="http://schemas.microsoft.com/office/drawing/2014/main" id="{281E7FB6-9A45-481E-9901-A9297BDEFF45}"/>
                </a:ext>
              </a:extLst>
            </p:cNvPr>
            <p:cNvSpPr txBox="1"/>
            <p:nvPr/>
          </p:nvSpPr>
          <p:spPr>
            <a:xfrm>
              <a:off x="8245764" y="2221783"/>
              <a:ext cx="2033987" cy="338554"/>
            </a:xfrm>
            <a:prstGeom prst="rect">
              <a:avLst/>
            </a:prstGeom>
            <a:noFill/>
            <a:ln w="12700">
              <a:solidFill>
                <a:schemeClr val="tx1"/>
              </a:solidFill>
            </a:ln>
          </p:spPr>
          <p:txBody>
            <a:bodyPr wrap="square" rtlCol="0">
              <a:spAutoFit/>
            </a:bodyPr>
            <a:lstStyle/>
            <a:p>
              <a:r>
                <a:rPr lang="en-US" sz="1600" dirty="0">
                  <a:latin typeface="Times New Roman" panose="02020603050405020304" pitchFamily="18" charset="0"/>
                  <a:cs typeface="Times New Roman" panose="02020603050405020304" pitchFamily="18" charset="0"/>
                </a:rPr>
                <a:t>Best model selected </a:t>
              </a:r>
            </a:p>
          </p:txBody>
        </p:sp>
        <p:cxnSp>
          <p:nvCxnSpPr>
            <p:cNvPr id="71" name="Straight Arrow Connector 70">
              <a:extLst>
                <a:ext uri="{FF2B5EF4-FFF2-40B4-BE49-F238E27FC236}">
                  <a16:creationId xmlns:a16="http://schemas.microsoft.com/office/drawing/2014/main" id="{47A2775D-FB3B-4B82-AE30-FF9974E2200C}"/>
                </a:ext>
              </a:extLst>
            </p:cNvPr>
            <p:cNvCxnSpPr>
              <a:cxnSpLocks/>
              <a:stCxn id="68" idx="2"/>
              <a:endCxn id="31" idx="0"/>
            </p:cNvCxnSpPr>
            <p:nvPr/>
          </p:nvCxnSpPr>
          <p:spPr>
            <a:xfrm flipH="1">
              <a:off x="9260417" y="2560337"/>
              <a:ext cx="2341" cy="302472"/>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942383C4-7FB0-4068-BC21-D1515C04FF9E}"/>
                </a:ext>
              </a:extLst>
            </p:cNvPr>
            <p:cNvCxnSpPr>
              <a:cxnSpLocks/>
              <a:stCxn id="45" idx="0"/>
              <a:endCxn id="31" idx="2"/>
            </p:cNvCxnSpPr>
            <p:nvPr/>
          </p:nvCxnSpPr>
          <p:spPr>
            <a:xfrm flipV="1">
              <a:off x="9260416" y="3705115"/>
              <a:ext cx="0" cy="396183"/>
            </a:xfrm>
            <a:prstGeom prst="straightConnector1">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0" name="Connector: Elbow 99">
              <a:extLst>
                <a:ext uri="{FF2B5EF4-FFF2-40B4-BE49-F238E27FC236}">
                  <a16:creationId xmlns:a16="http://schemas.microsoft.com/office/drawing/2014/main" id="{8625D169-DE07-49F9-8784-4F44D0B606FF}"/>
                </a:ext>
              </a:extLst>
            </p:cNvPr>
            <p:cNvCxnSpPr>
              <a:cxnSpLocks/>
              <a:stCxn id="34" idx="0"/>
            </p:cNvCxnSpPr>
            <p:nvPr/>
          </p:nvCxnSpPr>
          <p:spPr>
            <a:xfrm rot="5400000" flipH="1" flipV="1">
              <a:off x="2708666" y="1280118"/>
              <a:ext cx="715616" cy="1167714"/>
            </a:xfrm>
            <a:prstGeom prst="bentConnector2">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102" name="Connector: Elbow 101">
              <a:extLst>
                <a:ext uri="{FF2B5EF4-FFF2-40B4-BE49-F238E27FC236}">
                  <a16:creationId xmlns:a16="http://schemas.microsoft.com/office/drawing/2014/main" id="{A7FBC838-25B1-4FA1-B1CB-5B3898A30443}"/>
                </a:ext>
              </a:extLst>
            </p:cNvPr>
            <p:cNvCxnSpPr>
              <a:cxnSpLocks/>
              <a:stCxn id="34" idx="2"/>
            </p:cNvCxnSpPr>
            <p:nvPr/>
          </p:nvCxnSpPr>
          <p:spPr>
            <a:xfrm rot="16200000" flipH="1">
              <a:off x="2718542" y="4388489"/>
              <a:ext cx="685394" cy="1157245"/>
            </a:xfrm>
            <a:prstGeom prst="bentConnector2">
              <a:avLst/>
            </a:prstGeom>
            <a:ln w="12700">
              <a:solidFill>
                <a:schemeClr val="tx1"/>
              </a:solidFill>
              <a:tailEnd type="triangle"/>
            </a:ln>
          </p:spPr>
          <p:style>
            <a:lnRef idx="1">
              <a:schemeClr val="dk1"/>
            </a:lnRef>
            <a:fillRef idx="0">
              <a:schemeClr val="dk1"/>
            </a:fillRef>
            <a:effectRef idx="0">
              <a:schemeClr val="dk1"/>
            </a:effectRef>
            <a:fontRef idx="minor">
              <a:schemeClr val="tx1"/>
            </a:fontRef>
          </p:style>
        </p:cxnSp>
      </p:grpSp>
      <p:sp>
        <p:nvSpPr>
          <p:cNvPr id="44" name="TextBox 43">
            <a:extLst>
              <a:ext uri="{FF2B5EF4-FFF2-40B4-BE49-F238E27FC236}">
                <a16:creationId xmlns:a16="http://schemas.microsoft.com/office/drawing/2014/main" id="{42A2E9EB-EC46-42C0-91C2-F13D9AB82138}"/>
              </a:ext>
            </a:extLst>
          </p:cNvPr>
          <p:cNvSpPr txBox="1"/>
          <p:nvPr/>
        </p:nvSpPr>
        <p:spPr>
          <a:xfrm>
            <a:off x="1168087" y="95572"/>
            <a:ext cx="9536265" cy="646331"/>
          </a:xfrm>
          <a:prstGeom prst="rect">
            <a:avLst/>
          </a:prstGeom>
          <a:noFill/>
        </p:spPr>
        <p:txBody>
          <a:bodyPr wrap="square">
            <a:spAutoFit/>
          </a:bodyPr>
          <a:lstStyle/>
          <a:p>
            <a:pPr marL="0" marR="0">
              <a:spcBef>
                <a:spcPts val="0"/>
              </a:spcBef>
              <a:spcAft>
                <a:spcPts val="0"/>
              </a:spcAft>
            </a:pPr>
            <a:r>
              <a:rPr lang="en-IN" sz="1800" dirty="0">
                <a:effectLst/>
                <a:latin typeface="Times New Roman" panose="02020603050405020304" pitchFamily="18" charset="0"/>
                <a:ea typeface="Calibri" panose="020F0502020204030204" pitchFamily="34" charset="0"/>
                <a:cs typeface="Times New Roman" panose="02020603050405020304" pitchFamily="18" charset="0"/>
              </a:rPr>
              <a:t>Figure 4. Schematic workflow for predicting habitat suitability of YSC and its percent canopy cover distribution across western SD.</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0FA6633F-752C-8ABD-1AC5-EDF086689D0C}"/>
              </a:ext>
            </a:extLst>
          </p:cNvPr>
          <p:cNvSpPr txBox="1"/>
          <p:nvPr/>
        </p:nvSpPr>
        <p:spPr>
          <a:xfrm>
            <a:off x="10429875" y="6420302"/>
            <a:ext cx="1762125" cy="369332"/>
          </a:xfrm>
          <a:prstGeom prst="rect">
            <a:avLst/>
          </a:prstGeom>
          <a:noFill/>
        </p:spPr>
        <p:txBody>
          <a:bodyPr wrap="square" rtlCol="0">
            <a:spAutoFit/>
          </a:bodyPr>
          <a:lstStyle/>
          <a:p>
            <a:r>
              <a:rPr lang="en-US" dirty="0"/>
              <a:t>Saraf et al. 2022</a:t>
            </a:r>
          </a:p>
        </p:txBody>
      </p:sp>
    </p:spTree>
    <p:extLst>
      <p:ext uri="{BB962C8B-B14F-4D97-AF65-F5344CB8AC3E}">
        <p14:creationId xmlns:p14="http://schemas.microsoft.com/office/powerpoint/2010/main" val="6576485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with medium confidence">
            <a:extLst>
              <a:ext uri="{FF2B5EF4-FFF2-40B4-BE49-F238E27FC236}">
                <a16:creationId xmlns:a16="http://schemas.microsoft.com/office/drawing/2014/main" id="{09448D6A-35F1-4487-8C9D-60C735C8E300}"/>
              </a:ext>
            </a:extLst>
          </p:cNvPr>
          <p:cNvPicPr>
            <a:picLocks noChangeAspect="1"/>
          </p:cNvPicPr>
          <p:nvPr/>
        </p:nvPicPr>
        <p:blipFill rotWithShape="1">
          <a:blip r:embed="rId2">
            <a:extLst>
              <a:ext uri="{28A0092B-C50C-407E-A947-70E740481C1C}">
                <a14:useLocalDpi xmlns:a14="http://schemas.microsoft.com/office/drawing/2010/main" val="0"/>
              </a:ext>
            </a:extLst>
          </a:blip>
          <a:srcRect l="-1" r="121" b="13967"/>
          <a:stretch/>
        </p:blipFill>
        <p:spPr>
          <a:xfrm>
            <a:off x="4007570" y="476250"/>
            <a:ext cx="7832006" cy="5905500"/>
          </a:xfrm>
          <a:prstGeom prst="rect">
            <a:avLst/>
          </a:prstGeom>
        </p:spPr>
      </p:pic>
      <p:sp>
        <p:nvSpPr>
          <p:cNvPr id="5" name="TextBox 4">
            <a:extLst>
              <a:ext uri="{FF2B5EF4-FFF2-40B4-BE49-F238E27FC236}">
                <a16:creationId xmlns:a16="http://schemas.microsoft.com/office/drawing/2014/main" id="{C7F0BA4A-E3FC-4C21-BFA7-7E6BA218C57B}"/>
              </a:ext>
            </a:extLst>
          </p:cNvPr>
          <p:cNvSpPr txBox="1"/>
          <p:nvPr/>
        </p:nvSpPr>
        <p:spPr>
          <a:xfrm>
            <a:off x="247650" y="476250"/>
            <a:ext cx="3667125" cy="3304046"/>
          </a:xfrm>
          <a:prstGeom prst="rect">
            <a:avLst/>
          </a:prstGeom>
          <a:noFill/>
        </p:spPr>
        <p:txBody>
          <a:bodyPr wrap="square">
            <a:spAutoFit/>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Figure 5. Climate and topographic variables used in this study for predicting YSC presence and percent cover using various machine learning models.(a) Spring precipitation (P_MAM), (b) Variability of spring precipitation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P_MAM</a:t>
            </a:r>
            <a:r>
              <a:rPr lang="en-US" sz="1400" baseline="-25000" dirty="0" err="1">
                <a:effectLst/>
                <a:latin typeface="Times New Roman" panose="02020603050405020304" pitchFamily="18" charset="0"/>
                <a:ea typeface="Calibri" panose="020F0502020204030204" pitchFamily="34" charset="0"/>
                <a:cs typeface="Times New Roman" panose="02020603050405020304" pitchFamily="18" charset="0"/>
              </a:rPr>
              <a:t>sd</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 (c) Summer precipitation (P_JJA) , (d) Spring temperature (T_MAM), (e) Summer temperature (T_JJA) (f) Variability of summer temperature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T_JJA</a:t>
            </a:r>
            <a:r>
              <a:rPr lang="en-US" sz="1400" baseline="-25000" dirty="0" err="1">
                <a:effectLst/>
                <a:latin typeface="Times New Roman" panose="02020603050405020304" pitchFamily="18" charset="0"/>
                <a:ea typeface="Calibri" panose="020F0502020204030204" pitchFamily="34" charset="0"/>
                <a:cs typeface="Times New Roman" panose="02020603050405020304" pitchFamily="18" charset="0"/>
              </a:rPr>
              <a:t>sd</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(g) Elevation (m),  (h) Slope (% rise),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i</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Terrain Wetness Index (TWI), (j) Normalized Difference Snow Index (NDSI)  , (k) Variability of Normalized Difference Snow Index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NDSI</a:t>
            </a:r>
            <a:r>
              <a:rPr lang="en-US" sz="1400" baseline="-25000" dirty="0" err="1">
                <a:effectLst/>
                <a:latin typeface="Times New Roman" panose="02020603050405020304" pitchFamily="18" charset="0"/>
                <a:ea typeface="Calibri" panose="020F0502020204030204" pitchFamily="34" charset="0"/>
                <a:cs typeface="Times New Roman" panose="02020603050405020304" pitchFamily="18" charset="0"/>
              </a:rPr>
              <a:t>sd</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(l) Variability of snow depth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Sdepth</a:t>
            </a:r>
            <a:r>
              <a:rPr lang="en-US" sz="1400" baseline="-25000" dirty="0" err="1">
                <a:effectLst/>
                <a:latin typeface="Times New Roman" panose="02020603050405020304" pitchFamily="18" charset="0"/>
                <a:ea typeface="Calibri" panose="020F0502020204030204" pitchFamily="34" charset="0"/>
                <a:cs typeface="Times New Roman" panose="02020603050405020304" pitchFamily="18" charset="0"/>
              </a:rPr>
              <a:t>sd</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t>
            </a:r>
            <a:r>
              <a:rPr lang="en-US" sz="1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D13C5F7-F829-E8DC-DE39-FCA47C1EEB7A}"/>
              </a:ext>
            </a:extLst>
          </p:cNvPr>
          <p:cNvSpPr txBox="1"/>
          <p:nvPr/>
        </p:nvSpPr>
        <p:spPr>
          <a:xfrm>
            <a:off x="10429875" y="6420302"/>
            <a:ext cx="1762125" cy="369332"/>
          </a:xfrm>
          <a:prstGeom prst="rect">
            <a:avLst/>
          </a:prstGeom>
          <a:noFill/>
        </p:spPr>
        <p:txBody>
          <a:bodyPr wrap="square" rtlCol="0">
            <a:spAutoFit/>
          </a:bodyPr>
          <a:lstStyle/>
          <a:p>
            <a:r>
              <a:rPr lang="en-US" dirty="0"/>
              <a:t>Saraf et al. 2022</a:t>
            </a:r>
          </a:p>
        </p:txBody>
      </p:sp>
    </p:spTree>
    <p:extLst>
      <p:ext uri="{BB962C8B-B14F-4D97-AF65-F5344CB8AC3E}">
        <p14:creationId xmlns:p14="http://schemas.microsoft.com/office/powerpoint/2010/main" val="20278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94694" y="1098185"/>
            <a:ext cx="10310948" cy="4308872"/>
          </a:xfrm>
          <a:prstGeom prst="rect">
            <a:avLst/>
          </a:prstGeom>
          <a:noFill/>
        </p:spPr>
        <p:txBody>
          <a:bodyPr wrap="square" rtlCol="0">
            <a:spAutoFit/>
          </a:bodyPr>
          <a:lstStyle/>
          <a:p>
            <a:endParaRPr lang="en-US" sz="2000" dirty="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2600" dirty="0">
                <a:cs typeface="Times New Roman" panose="02020603050405020304" pitchFamily="18" charset="0"/>
              </a:rPr>
              <a:t>Changes in land cover/use, level of degradation</a:t>
            </a:r>
          </a:p>
          <a:p>
            <a:pPr marL="342900" indent="-342900">
              <a:buFont typeface="Arial" panose="020B0604020202020204" pitchFamily="34" charset="0"/>
              <a:buChar char="•"/>
            </a:pPr>
            <a:r>
              <a:rPr lang="en-US" sz="2600" dirty="0">
                <a:cs typeface="Times New Roman" panose="02020603050405020304" pitchFamily="18" charset="0"/>
              </a:rPr>
              <a:t>State-Change of rangelands, ecosystem structure/function - % canopy cover &amp; AGB</a:t>
            </a:r>
          </a:p>
          <a:p>
            <a:pPr marL="342900" indent="-342900">
              <a:buFont typeface="Arial" panose="020B0604020202020204" pitchFamily="34" charset="0"/>
              <a:buChar char="•"/>
            </a:pPr>
            <a:r>
              <a:rPr lang="en-US" sz="2600" dirty="0">
                <a:cs typeface="Times New Roman" panose="02020603050405020304" pitchFamily="18" charset="0"/>
              </a:rPr>
              <a:t>Changes in socio-economic conditions-access to jobs, education, health-Human development index (HDI)</a:t>
            </a:r>
          </a:p>
          <a:p>
            <a:pPr marL="342900" indent="-342900">
              <a:buFont typeface="Arial" panose="020B0604020202020204" pitchFamily="34" charset="0"/>
              <a:buChar char="•"/>
            </a:pPr>
            <a:r>
              <a:rPr lang="en-US" sz="2600" dirty="0">
                <a:cs typeface="Times New Roman" panose="02020603050405020304" pitchFamily="18" charset="0"/>
              </a:rPr>
              <a:t>Trends in livestock density &amp; proportional change in herd composition (e.g., increase in goat pop. vs sheep population to mitigate climate risk)</a:t>
            </a:r>
          </a:p>
          <a:p>
            <a:pPr marL="342900" indent="-342900">
              <a:buFont typeface="Arial" panose="020B0604020202020204" pitchFamily="34" charset="0"/>
              <a:buChar char="•"/>
            </a:pPr>
            <a:r>
              <a:rPr lang="en-US" sz="2600" dirty="0">
                <a:cs typeface="Times New Roman" panose="02020603050405020304" pitchFamily="18" charset="0"/>
              </a:rPr>
              <a:t>Agricultural production in rangelands</a:t>
            </a:r>
          </a:p>
          <a:p>
            <a:pPr marL="342900" indent="-342900">
              <a:buFont typeface="Arial" panose="020B0604020202020204" pitchFamily="34" charset="0"/>
              <a:buChar char="•"/>
            </a:pPr>
            <a:r>
              <a:rPr lang="en-US" sz="2600" dirty="0">
                <a:cs typeface="Times New Roman" panose="02020603050405020304" pitchFamily="18" charset="0"/>
              </a:rPr>
              <a:t>Changes in the moisture and temperature regimes</a:t>
            </a:r>
          </a:p>
          <a:p>
            <a:endParaRPr lang="en-US" sz="2000" dirty="0">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D9391622-F8C4-4694-86F9-1466AE2AE4E9}"/>
              </a:ext>
            </a:extLst>
          </p:cNvPr>
          <p:cNvSpPr txBox="1">
            <a:spLocks/>
          </p:cNvSpPr>
          <p:nvPr/>
        </p:nvSpPr>
        <p:spPr>
          <a:xfrm>
            <a:off x="0" y="13395"/>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Knowledge and data gaps</a:t>
            </a:r>
          </a:p>
        </p:txBody>
      </p:sp>
    </p:spTree>
    <p:extLst>
      <p:ext uri="{BB962C8B-B14F-4D97-AF65-F5344CB8AC3E}">
        <p14:creationId xmlns:p14="http://schemas.microsoft.com/office/powerpoint/2010/main" val="14893774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with medium confidence">
            <a:extLst>
              <a:ext uri="{FF2B5EF4-FFF2-40B4-BE49-F238E27FC236}">
                <a16:creationId xmlns:a16="http://schemas.microsoft.com/office/drawing/2014/main" id="{DAF87EF5-6C95-4EBD-A3C7-626B92835816}"/>
              </a:ext>
            </a:extLst>
          </p:cNvPr>
          <p:cNvPicPr>
            <a:picLocks noChangeAspect="1"/>
          </p:cNvPicPr>
          <p:nvPr/>
        </p:nvPicPr>
        <p:blipFill rotWithShape="1">
          <a:blip r:embed="rId2">
            <a:extLst>
              <a:ext uri="{28A0092B-C50C-407E-A947-70E740481C1C}">
                <a14:useLocalDpi xmlns:a14="http://schemas.microsoft.com/office/drawing/2010/main" val="0"/>
              </a:ext>
            </a:extLst>
          </a:blip>
          <a:srcRect r="-1428" b="15000"/>
          <a:stretch/>
        </p:blipFill>
        <p:spPr>
          <a:xfrm>
            <a:off x="4036144" y="657225"/>
            <a:ext cx="7946306" cy="5829300"/>
          </a:xfrm>
          <a:prstGeom prst="rect">
            <a:avLst/>
          </a:prstGeom>
        </p:spPr>
      </p:pic>
      <p:sp>
        <p:nvSpPr>
          <p:cNvPr id="5" name="TextBox 4">
            <a:extLst>
              <a:ext uri="{FF2B5EF4-FFF2-40B4-BE49-F238E27FC236}">
                <a16:creationId xmlns:a16="http://schemas.microsoft.com/office/drawing/2014/main" id="{3A7B5AC4-E419-460F-A74D-B4AD12640F13}"/>
              </a:ext>
            </a:extLst>
          </p:cNvPr>
          <p:cNvSpPr txBox="1"/>
          <p:nvPr/>
        </p:nvSpPr>
        <p:spPr>
          <a:xfrm>
            <a:off x="314325" y="504736"/>
            <a:ext cx="3914775" cy="2462213"/>
          </a:xfrm>
          <a:prstGeom prst="rect">
            <a:avLst/>
          </a:prstGeom>
          <a:noFill/>
        </p:spPr>
        <p:txBody>
          <a:bodyPr wrap="square">
            <a:spAutoFit/>
          </a:bodyPr>
          <a:lstStyle/>
          <a:p>
            <a:r>
              <a:rPr lang="en-US" sz="1400" dirty="0">
                <a:effectLst/>
                <a:latin typeface="Times New Roman" panose="02020603050405020304" pitchFamily="18" charset="0"/>
                <a:ea typeface="Calibri" panose="020F0502020204030204" pitchFamily="34" charset="0"/>
              </a:rPr>
              <a:t>Figure 6. Bio-physical variables used in this study for predicting YSC presence and percent cover using various machine learning models. </a:t>
            </a:r>
            <a:r>
              <a:rPr lang="en-US" sz="1400" dirty="0">
                <a:solidFill>
                  <a:srgbClr val="000000"/>
                </a:solidFill>
                <a:effectLst/>
                <a:latin typeface="Times New Roman" panose="02020603050405020304" pitchFamily="18" charset="0"/>
                <a:ea typeface="Calibri" panose="020F0502020204030204" pitchFamily="34" charset="0"/>
              </a:rPr>
              <a:t>(a) Normalized Difference Yellow Index (NDYI), (b) Land Surface Water Index</a:t>
            </a:r>
            <a:r>
              <a:rPr lang="en-US" sz="1400" baseline="-25000" dirty="0">
                <a:solidFill>
                  <a:srgbClr val="000000"/>
                </a:solidFill>
                <a:effectLst/>
                <a:latin typeface="Times New Roman" panose="02020603050405020304" pitchFamily="18" charset="0"/>
                <a:ea typeface="Calibri" panose="020F0502020204030204" pitchFamily="34" charset="0"/>
              </a:rPr>
              <a:t> </a:t>
            </a:r>
            <a:r>
              <a:rPr lang="en-US" sz="1400" dirty="0">
                <a:solidFill>
                  <a:srgbClr val="000000"/>
                </a:solidFill>
                <a:effectLst/>
                <a:latin typeface="Times New Roman" panose="02020603050405020304" pitchFamily="18" charset="0"/>
                <a:ea typeface="Calibri" panose="020F0502020204030204" pitchFamily="34" charset="0"/>
              </a:rPr>
              <a:t>(LSWI), (c) Normalized Difference Water Index (NDWI), (d) Sentinel-2A near infrared (S2A-NIR), (e) Sentinel-2A short wave infrared1 (S2A-SWIR1), (f) Tasseled cap wetness (TCW), (g) </a:t>
            </a:r>
            <a:r>
              <a:rPr lang="en-US" sz="1400" dirty="0">
                <a:effectLst/>
                <a:latin typeface="Times New Roman" panose="02020603050405020304" pitchFamily="18" charset="0"/>
                <a:ea typeface="Calibri" panose="020F0502020204030204" pitchFamily="34" charset="0"/>
              </a:rPr>
              <a:t>Variability of</a:t>
            </a:r>
            <a:r>
              <a:rPr lang="en-US" sz="1400" dirty="0">
                <a:solidFill>
                  <a:srgbClr val="000000"/>
                </a:solidFill>
                <a:effectLst/>
                <a:latin typeface="Times New Roman" panose="02020603050405020304" pitchFamily="18" charset="0"/>
                <a:ea typeface="Calibri" panose="020F0502020204030204" pitchFamily="34" charset="0"/>
              </a:rPr>
              <a:t> tasseled cap wetness (</a:t>
            </a:r>
            <a:r>
              <a:rPr lang="en-US" sz="1400" dirty="0" err="1">
                <a:solidFill>
                  <a:srgbClr val="000000"/>
                </a:solidFill>
                <a:effectLst/>
                <a:latin typeface="Times New Roman" panose="02020603050405020304" pitchFamily="18" charset="0"/>
                <a:ea typeface="Calibri" panose="020F0502020204030204" pitchFamily="34" charset="0"/>
              </a:rPr>
              <a:t>TCW</a:t>
            </a:r>
            <a:r>
              <a:rPr lang="en-US" sz="1400" baseline="-25000" dirty="0" err="1">
                <a:solidFill>
                  <a:srgbClr val="000000"/>
                </a:solidFill>
                <a:effectLst/>
                <a:latin typeface="Times New Roman" panose="02020603050405020304" pitchFamily="18" charset="0"/>
                <a:ea typeface="Calibri" panose="020F0502020204030204" pitchFamily="34" charset="0"/>
              </a:rPr>
              <a:t>sd</a:t>
            </a:r>
            <a:r>
              <a:rPr lang="en-US" sz="1400" dirty="0">
                <a:solidFill>
                  <a:srgbClr val="000000"/>
                </a:solidFill>
                <a:effectLst/>
                <a:latin typeface="Times New Roman" panose="02020603050405020304" pitchFamily="18" charset="0"/>
                <a:ea typeface="Calibri" panose="020F0502020204030204" pitchFamily="34" charset="0"/>
              </a:rPr>
              <a:t>), (h) Distance to roads, (</a:t>
            </a:r>
            <a:r>
              <a:rPr lang="en-US" sz="1400" dirty="0" err="1">
                <a:solidFill>
                  <a:srgbClr val="000000"/>
                </a:solidFill>
                <a:effectLst/>
                <a:latin typeface="Times New Roman" panose="02020603050405020304" pitchFamily="18" charset="0"/>
                <a:ea typeface="Calibri" panose="020F0502020204030204" pitchFamily="34" charset="0"/>
              </a:rPr>
              <a:t>i</a:t>
            </a:r>
            <a:r>
              <a:rPr lang="en-US" sz="1400" dirty="0">
                <a:solidFill>
                  <a:srgbClr val="000000"/>
                </a:solidFill>
                <a:effectLst/>
                <a:latin typeface="Times New Roman" panose="02020603050405020304" pitchFamily="18" charset="0"/>
                <a:ea typeface="Calibri" panose="020F0502020204030204" pitchFamily="34" charset="0"/>
              </a:rPr>
              <a:t>) Percent clay (%), (j) Percent silt (%), (k) Soil </a:t>
            </a:r>
            <a:r>
              <a:rPr lang="en-US" sz="1400" dirty="0" err="1">
                <a:solidFill>
                  <a:srgbClr val="000000"/>
                </a:solidFill>
                <a:effectLst/>
                <a:latin typeface="Times New Roman" panose="02020603050405020304" pitchFamily="18" charset="0"/>
                <a:ea typeface="Calibri" panose="020F0502020204030204" pitchFamily="34" charset="0"/>
              </a:rPr>
              <a:t>pH.</a:t>
            </a:r>
            <a:r>
              <a:rPr lang="en-US" sz="1400" dirty="0">
                <a:solidFill>
                  <a:srgbClr val="000000"/>
                </a:solidFill>
                <a:effectLst/>
                <a:latin typeface="Times New Roman" panose="02020603050405020304" pitchFamily="18" charset="0"/>
                <a:ea typeface="Calibri" panose="020F0502020204030204" pitchFamily="34" charset="0"/>
              </a:rPr>
              <a:t>(</a:t>
            </a:r>
            <a:r>
              <a:rPr lang="en-US" sz="1400" dirty="0" err="1">
                <a:solidFill>
                  <a:srgbClr val="000000"/>
                </a:solidFill>
                <a:effectLst/>
                <a:latin typeface="Times New Roman" panose="02020603050405020304" pitchFamily="18" charset="0"/>
                <a:ea typeface="Calibri" panose="020F0502020204030204" pitchFamily="34" charset="0"/>
              </a:rPr>
              <a:t>Soil_pH</a:t>
            </a:r>
            <a:r>
              <a:rPr lang="en-US" sz="1400" dirty="0">
                <a:solidFill>
                  <a:srgbClr val="000000"/>
                </a:solidFill>
                <a:effectLst/>
                <a:latin typeface="Times New Roman" panose="02020603050405020304" pitchFamily="18" charset="0"/>
                <a:ea typeface="Calibri" panose="020F0502020204030204" pitchFamily="34" charset="0"/>
              </a:rPr>
              <a:t>).</a:t>
            </a:r>
            <a:endParaRPr lang="en-US" sz="2000" dirty="0"/>
          </a:p>
        </p:txBody>
      </p:sp>
      <p:sp>
        <p:nvSpPr>
          <p:cNvPr id="2" name="TextBox 1">
            <a:extLst>
              <a:ext uri="{FF2B5EF4-FFF2-40B4-BE49-F238E27FC236}">
                <a16:creationId xmlns:a16="http://schemas.microsoft.com/office/drawing/2014/main" id="{38C2DF9C-674B-438C-DF29-5A68B769E9B7}"/>
              </a:ext>
            </a:extLst>
          </p:cNvPr>
          <p:cNvSpPr txBox="1"/>
          <p:nvPr/>
        </p:nvSpPr>
        <p:spPr>
          <a:xfrm>
            <a:off x="10429875" y="6420302"/>
            <a:ext cx="1762125" cy="369332"/>
          </a:xfrm>
          <a:prstGeom prst="rect">
            <a:avLst/>
          </a:prstGeom>
          <a:noFill/>
        </p:spPr>
        <p:txBody>
          <a:bodyPr wrap="square" rtlCol="0">
            <a:spAutoFit/>
          </a:bodyPr>
          <a:lstStyle/>
          <a:p>
            <a:r>
              <a:rPr lang="en-US" dirty="0"/>
              <a:t>Saraf et al. 2022</a:t>
            </a:r>
          </a:p>
        </p:txBody>
      </p:sp>
    </p:spTree>
    <p:extLst>
      <p:ext uri="{BB962C8B-B14F-4D97-AF65-F5344CB8AC3E}">
        <p14:creationId xmlns:p14="http://schemas.microsoft.com/office/powerpoint/2010/main" val="848351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7A6C463B-E943-4F40-99FC-FD7C90D298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6" name="TextBox 5">
            <a:extLst>
              <a:ext uri="{FF2B5EF4-FFF2-40B4-BE49-F238E27FC236}">
                <a16:creationId xmlns:a16="http://schemas.microsoft.com/office/drawing/2014/main" id="{E426A789-66C0-41D3-889C-FF44E46BB1C3}"/>
              </a:ext>
            </a:extLst>
          </p:cNvPr>
          <p:cNvSpPr txBox="1"/>
          <p:nvPr/>
        </p:nvSpPr>
        <p:spPr>
          <a:xfrm>
            <a:off x="238125" y="383374"/>
            <a:ext cx="4714875" cy="772519"/>
          </a:xfrm>
          <a:prstGeom prst="rect">
            <a:avLst/>
          </a:prstGeom>
          <a:noFill/>
        </p:spPr>
        <p:txBody>
          <a:bodyPr wrap="square">
            <a:spAutoFit/>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Figure </a:t>
            </a:r>
            <a:r>
              <a:rPr lang="en-US" sz="1400" dirty="0">
                <a:latin typeface="Times New Roman" panose="02020603050405020304" pitchFamily="18" charset="0"/>
                <a:ea typeface="Calibri" panose="020F0502020204030204" pitchFamily="34" charset="0"/>
                <a:cs typeface="Times New Roman" panose="02020603050405020304" pitchFamily="18" charset="0"/>
              </a:rPr>
              <a:t>8</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Pearson correlation matrix for 22 out of 57 variables with less than 0.7 threshold selected for </a:t>
            </a:r>
            <a:r>
              <a:rPr lang="en-US" sz="1400" dirty="0">
                <a:effectLst/>
                <a:latin typeface="Times New Roman" panose="02020603050405020304" pitchFamily="18" charset="0"/>
                <a:ea typeface="Calibri" panose="020F0502020204030204" pitchFamily="34" charset="0"/>
              </a:rPr>
              <a:t>recursive feature elimination (</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RFE) using percent cover data.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EC8BA33F-E1F3-D806-BC80-37542AB6959F}"/>
              </a:ext>
            </a:extLst>
          </p:cNvPr>
          <p:cNvSpPr txBox="1"/>
          <p:nvPr/>
        </p:nvSpPr>
        <p:spPr>
          <a:xfrm>
            <a:off x="0" y="6474626"/>
            <a:ext cx="1762125" cy="369332"/>
          </a:xfrm>
          <a:prstGeom prst="rect">
            <a:avLst/>
          </a:prstGeom>
          <a:noFill/>
        </p:spPr>
        <p:txBody>
          <a:bodyPr wrap="square" rtlCol="0">
            <a:spAutoFit/>
          </a:bodyPr>
          <a:lstStyle/>
          <a:p>
            <a:r>
              <a:rPr lang="en-US" dirty="0"/>
              <a:t>Saraf et al. 2022</a:t>
            </a:r>
          </a:p>
        </p:txBody>
      </p:sp>
    </p:spTree>
    <p:extLst>
      <p:ext uri="{BB962C8B-B14F-4D97-AF65-F5344CB8AC3E}">
        <p14:creationId xmlns:p14="http://schemas.microsoft.com/office/powerpoint/2010/main" val="1320582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95CDE-7358-4FA0-ABE7-20D4A42767A4}"/>
              </a:ext>
            </a:extLst>
          </p:cNvPr>
          <p:cNvSpPr txBox="1">
            <a:spLocks/>
          </p:cNvSpPr>
          <p:nvPr/>
        </p:nvSpPr>
        <p:spPr>
          <a:xfrm>
            <a:off x="433385" y="456067"/>
            <a:ext cx="10515600" cy="558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YSC probability of occurrence</a:t>
            </a:r>
          </a:p>
        </p:txBody>
      </p:sp>
      <p:pic>
        <p:nvPicPr>
          <p:cNvPr id="4" name="Picture 3" descr="Map&#10;&#10;Description automatically generated">
            <a:extLst>
              <a:ext uri="{FF2B5EF4-FFF2-40B4-BE49-F238E27FC236}">
                <a16:creationId xmlns:a16="http://schemas.microsoft.com/office/drawing/2014/main" id="{8540F54E-0E4E-4EC3-B296-7B830AC0D88C}"/>
              </a:ext>
            </a:extLst>
          </p:cNvPr>
          <p:cNvPicPr>
            <a:picLocks noChangeAspect="1"/>
          </p:cNvPicPr>
          <p:nvPr/>
        </p:nvPicPr>
        <p:blipFill rotWithShape="1">
          <a:blip r:embed="rId2">
            <a:extLst>
              <a:ext uri="{28A0092B-C50C-407E-A947-70E740481C1C}">
                <a14:useLocalDpi xmlns:a14="http://schemas.microsoft.com/office/drawing/2010/main" val="0"/>
              </a:ext>
            </a:extLst>
          </a:blip>
          <a:srcRect l="96" t="1735" r="96" b="3887"/>
          <a:stretch/>
        </p:blipFill>
        <p:spPr>
          <a:xfrm>
            <a:off x="2655809" y="1103539"/>
            <a:ext cx="6247993" cy="4852487"/>
          </a:xfrm>
          <a:prstGeom prst="rect">
            <a:avLst/>
          </a:prstGeom>
        </p:spPr>
      </p:pic>
      <p:sp>
        <p:nvSpPr>
          <p:cNvPr id="6" name="TextBox 5">
            <a:extLst>
              <a:ext uri="{FF2B5EF4-FFF2-40B4-BE49-F238E27FC236}">
                <a16:creationId xmlns:a16="http://schemas.microsoft.com/office/drawing/2014/main" id="{514B1D6E-8D6A-417F-81AA-AD3FEB559E50}"/>
              </a:ext>
            </a:extLst>
          </p:cNvPr>
          <p:cNvSpPr txBox="1"/>
          <p:nvPr/>
        </p:nvSpPr>
        <p:spPr>
          <a:xfrm>
            <a:off x="3009899" y="5956026"/>
            <a:ext cx="5539811" cy="523220"/>
          </a:xfrm>
          <a:prstGeom prst="rect">
            <a:avLst/>
          </a:prstGeom>
          <a:noFill/>
        </p:spPr>
        <p:txBody>
          <a:bodyPr wrap="square">
            <a:spAutoFit/>
          </a:bodyPr>
          <a:lstStyle/>
          <a:p>
            <a:r>
              <a:rPr lang="en-IN" sz="1400" dirty="0">
                <a:effectLst/>
                <a:latin typeface="Times New Roman" panose="02020603050405020304" pitchFamily="18" charset="0"/>
                <a:ea typeface="Calibri" panose="020F0502020204030204" pitchFamily="34" charset="0"/>
              </a:rPr>
              <a:t>Figure 14. </a:t>
            </a:r>
            <a:r>
              <a:rPr lang="en-IN" sz="1400" dirty="0">
                <a:solidFill>
                  <a:srgbClr val="000000"/>
                </a:solidFill>
                <a:effectLst/>
                <a:latin typeface="Times New Roman" panose="02020603050405020304" pitchFamily="18" charset="0"/>
                <a:ea typeface="Calibri" panose="020F0502020204030204" pitchFamily="34" charset="0"/>
              </a:rPr>
              <a:t> Habitat suitability map for YSC</a:t>
            </a:r>
            <a:r>
              <a:rPr lang="en-IN" sz="1400" dirty="0">
                <a:effectLst/>
                <a:latin typeface="Times New Roman" panose="02020603050405020304" pitchFamily="18" charset="0"/>
                <a:ea typeface="Calibri" panose="020F0502020204030204" pitchFamily="34" charset="0"/>
              </a:rPr>
              <a:t> developed using an ensemble model across rangelands of western South Dakota. </a:t>
            </a:r>
            <a:endParaRPr lang="en-US" sz="2000" dirty="0"/>
          </a:p>
        </p:txBody>
      </p:sp>
    </p:spTree>
    <p:extLst>
      <p:ext uri="{BB962C8B-B14F-4D97-AF65-F5344CB8AC3E}">
        <p14:creationId xmlns:p14="http://schemas.microsoft.com/office/powerpoint/2010/main" val="25753209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96684B0-9979-4FB7-8121-4F579C7B7843}"/>
              </a:ext>
            </a:extLst>
          </p:cNvPr>
          <p:cNvSpPr txBox="1">
            <a:spLocks/>
          </p:cNvSpPr>
          <p:nvPr/>
        </p:nvSpPr>
        <p:spPr>
          <a:xfrm>
            <a:off x="433385" y="456067"/>
            <a:ext cx="10515600" cy="558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YSC presence</a:t>
            </a:r>
          </a:p>
        </p:txBody>
      </p:sp>
      <p:sp>
        <p:nvSpPr>
          <p:cNvPr id="6" name="TextBox 5">
            <a:extLst>
              <a:ext uri="{FF2B5EF4-FFF2-40B4-BE49-F238E27FC236}">
                <a16:creationId xmlns:a16="http://schemas.microsoft.com/office/drawing/2014/main" id="{1AEB9243-BC34-4B75-80E7-1D5E7AF7DCAA}"/>
              </a:ext>
            </a:extLst>
          </p:cNvPr>
          <p:cNvSpPr txBox="1"/>
          <p:nvPr/>
        </p:nvSpPr>
        <p:spPr>
          <a:xfrm>
            <a:off x="3047288" y="5885668"/>
            <a:ext cx="6097424" cy="768415"/>
          </a:xfrm>
          <a:prstGeom prst="rect">
            <a:avLst/>
          </a:prstGeom>
          <a:noFill/>
        </p:spPr>
        <p:txBody>
          <a:bodyPr wrap="square">
            <a:spAutoFit/>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Figure 15. YSC habitat suitability map developed using ensemble model across rangelands of western SD. YSC Presence is defined </a:t>
            </a:r>
            <a:r>
              <a:rPr lang="en-US" sz="1400" dirty="0">
                <a:latin typeface="Times New Roman" panose="02020603050405020304" pitchFamily="18" charset="0"/>
                <a:ea typeface="Calibri" panose="020F0502020204030204" pitchFamily="34" charset="0"/>
                <a:cs typeface="Times New Roman" panose="02020603050405020304" pitchFamily="18" charset="0"/>
              </a:rPr>
              <a:t>by the higher</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probability of occurrence values than the threshold value.  </a:t>
            </a:r>
          </a:p>
        </p:txBody>
      </p:sp>
      <p:pic>
        <p:nvPicPr>
          <p:cNvPr id="8" name="Picture 7" descr="Map&#10;&#10;Description automatically generated">
            <a:extLst>
              <a:ext uri="{FF2B5EF4-FFF2-40B4-BE49-F238E27FC236}">
                <a16:creationId xmlns:a16="http://schemas.microsoft.com/office/drawing/2014/main" id="{F7B6879A-C9C1-4DB2-BC3B-839E56A8CF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288" y="972332"/>
            <a:ext cx="5824449" cy="4870801"/>
          </a:xfrm>
          <a:prstGeom prst="rect">
            <a:avLst/>
          </a:prstGeom>
        </p:spPr>
      </p:pic>
    </p:spTree>
    <p:extLst>
      <p:ext uri="{BB962C8B-B14F-4D97-AF65-F5344CB8AC3E}">
        <p14:creationId xmlns:p14="http://schemas.microsoft.com/office/powerpoint/2010/main" val="3425153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CAF2CEC-A5B9-4705-A3B2-67DD864064B4}"/>
              </a:ext>
            </a:extLst>
          </p:cNvPr>
          <p:cNvGraphicFramePr>
            <a:graphicFrameLocks noGrp="1"/>
          </p:cNvGraphicFramePr>
          <p:nvPr/>
        </p:nvGraphicFramePr>
        <p:xfrm>
          <a:off x="190820" y="1805411"/>
          <a:ext cx="5500365" cy="1540905"/>
        </p:xfrm>
        <a:graphic>
          <a:graphicData uri="http://schemas.openxmlformats.org/drawingml/2006/table">
            <a:tbl>
              <a:tblPr firstRow="1" firstCol="1" bandRow="1"/>
              <a:tblGrid>
                <a:gridCol w="1102401">
                  <a:extLst>
                    <a:ext uri="{9D8B030D-6E8A-4147-A177-3AD203B41FA5}">
                      <a16:colId xmlns:a16="http://schemas.microsoft.com/office/drawing/2014/main" val="2730948434"/>
                    </a:ext>
                  </a:extLst>
                </a:gridCol>
                <a:gridCol w="1884842">
                  <a:extLst>
                    <a:ext uri="{9D8B030D-6E8A-4147-A177-3AD203B41FA5}">
                      <a16:colId xmlns:a16="http://schemas.microsoft.com/office/drawing/2014/main" val="2132560908"/>
                    </a:ext>
                  </a:extLst>
                </a:gridCol>
                <a:gridCol w="2513122">
                  <a:extLst>
                    <a:ext uri="{9D8B030D-6E8A-4147-A177-3AD203B41FA5}">
                      <a16:colId xmlns:a16="http://schemas.microsoft.com/office/drawing/2014/main" val="4053369570"/>
                    </a:ext>
                  </a:extLst>
                </a:gridCol>
              </a:tblGrid>
              <a:tr h="212976">
                <a:tc>
                  <a:txBody>
                    <a:bodyPr/>
                    <a:lstStyle/>
                    <a:p>
                      <a:pPr marL="0" marR="0">
                        <a:spcBef>
                          <a:spcPts val="0"/>
                        </a:spcBef>
                        <a:spcAft>
                          <a:spcPts val="0"/>
                        </a:spcAft>
                      </a:pPr>
                      <a:r>
                        <a:rPr lang="en-IN" sz="1200" b="1">
                          <a:effectLst/>
                          <a:latin typeface="Times New Roman" panose="02020603050405020304" pitchFamily="18" charset="0"/>
                          <a:ea typeface="Calibri" panose="020F0502020204030204" pitchFamily="34" charset="0"/>
                          <a:cs typeface="Times New Roman" panose="02020603050405020304" pitchFamily="18" charset="0"/>
                        </a:rPr>
                        <a:t>Model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b="1" dirty="0">
                          <a:effectLst/>
                          <a:latin typeface="Times New Roman" panose="02020603050405020304" pitchFamily="18" charset="0"/>
                          <a:ea typeface="Calibri" panose="020F0502020204030204" pitchFamily="34" charset="0"/>
                          <a:cs typeface="Times New Roman" panose="02020603050405020304" pitchFamily="18" charset="0"/>
                        </a:rPr>
                        <a:t>CV method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b="1">
                          <a:effectLst/>
                          <a:latin typeface="Times New Roman" panose="02020603050405020304" pitchFamily="18" charset="0"/>
                          <a:ea typeface="Calibri" panose="020F0502020204030204" pitchFamily="34" charset="0"/>
                          <a:cs typeface="Times New Roman" panose="02020603050405020304" pitchFamily="18" charset="0"/>
                        </a:rPr>
                        <a:t>Parameters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34142362"/>
                  </a:ext>
                </a:extLst>
              </a:tr>
              <a:tr h="181696">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GAM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10-fold CV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581699542"/>
                  </a:ext>
                </a:extLst>
              </a:tr>
              <a:tr h="205335">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Cubist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10-fold CV with 5 repeats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committees = 100 and neighbors = 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665401578"/>
                  </a:ext>
                </a:extLst>
              </a:tr>
              <a:tr h="208194">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Random Forest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10-fold CV with 5 repeats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mtry = 4.12 and ntree = 2500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extLst>
                  <a:ext uri="{0D108BD9-81ED-4DB2-BD59-A6C34878D82A}">
                    <a16:rowId xmlns:a16="http://schemas.microsoft.com/office/drawing/2014/main" val="3116783741"/>
                  </a:ext>
                </a:extLst>
              </a:tr>
              <a:tr h="726785">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XGBoost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10-fold CV with 5 repeats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Nrounds</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 100,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max_depth</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 4, eta = 0.3, gamma = 20,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colsample_bytree</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 0.5, </a:t>
                      </a:r>
                      <a:r>
                        <a:rPr lang="en-IN" sz="1200" dirty="0" err="1">
                          <a:effectLst/>
                          <a:latin typeface="Times New Roman" panose="02020603050405020304" pitchFamily="18" charset="0"/>
                          <a:ea typeface="Calibri" panose="020F0502020204030204" pitchFamily="34" charset="0"/>
                          <a:cs typeface="Times New Roman" panose="02020603050405020304" pitchFamily="18" charset="0"/>
                        </a:rPr>
                        <a:t>min_child_weight</a:t>
                      </a: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 = 25, and subsample = 0.5</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09970941"/>
                  </a:ext>
                </a:extLst>
              </a:tr>
            </a:tbl>
          </a:graphicData>
        </a:graphic>
      </p:graphicFrame>
      <p:sp>
        <p:nvSpPr>
          <p:cNvPr id="5" name="TextBox 4">
            <a:extLst>
              <a:ext uri="{FF2B5EF4-FFF2-40B4-BE49-F238E27FC236}">
                <a16:creationId xmlns:a16="http://schemas.microsoft.com/office/drawing/2014/main" id="{28E6D6C9-EC08-40F6-930D-3FCAEED115EE}"/>
              </a:ext>
            </a:extLst>
          </p:cNvPr>
          <p:cNvSpPr txBox="1"/>
          <p:nvPr/>
        </p:nvSpPr>
        <p:spPr>
          <a:xfrm>
            <a:off x="153515" y="1322644"/>
            <a:ext cx="5500366" cy="523220"/>
          </a:xfrm>
          <a:prstGeom prst="rect">
            <a:avLst/>
          </a:prstGeom>
          <a:noFill/>
        </p:spPr>
        <p:txBody>
          <a:bodyPr wrap="square">
            <a:spAutoFit/>
          </a:bodyPr>
          <a:lstStyle/>
          <a:p>
            <a:r>
              <a:rPr lang="en-IN" sz="1400" dirty="0">
                <a:effectLst/>
                <a:latin typeface="Times New Roman" panose="02020603050405020304" pitchFamily="18" charset="0"/>
                <a:ea typeface="Calibri" panose="020F0502020204030204" pitchFamily="34" charset="0"/>
              </a:rPr>
              <a:t>Table 8.</a:t>
            </a:r>
            <a:r>
              <a:rPr lang="en-IN" sz="1400" b="1" dirty="0">
                <a:effectLst/>
                <a:latin typeface="Times New Roman" panose="02020603050405020304" pitchFamily="18" charset="0"/>
                <a:ea typeface="Calibri" panose="020F0502020204030204" pitchFamily="34" charset="0"/>
              </a:rPr>
              <a:t> </a:t>
            </a:r>
            <a:r>
              <a:rPr lang="en-IN" sz="1400" dirty="0">
                <a:effectLst/>
                <a:latin typeface="Times New Roman" panose="02020603050405020304" pitchFamily="18" charset="0"/>
                <a:ea typeface="Calibri" panose="020F0502020204030204" pitchFamily="34" charset="0"/>
              </a:rPr>
              <a:t>Hyperparameter and cross-validation technique details for habitat suitability and percent cover prediction models</a:t>
            </a:r>
            <a:r>
              <a:rPr lang="en-IN" sz="1200" dirty="0">
                <a:effectLst/>
                <a:latin typeface="Times New Roman" panose="02020603050405020304" pitchFamily="18" charset="0"/>
                <a:ea typeface="Calibri" panose="020F0502020204030204" pitchFamily="34" charset="0"/>
              </a:rPr>
              <a:t>.</a:t>
            </a:r>
            <a:endParaRPr lang="en-US" dirty="0"/>
          </a:p>
        </p:txBody>
      </p:sp>
      <p:graphicFrame>
        <p:nvGraphicFramePr>
          <p:cNvPr id="10" name="Table 9">
            <a:extLst>
              <a:ext uri="{FF2B5EF4-FFF2-40B4-BE49-F238E27FC236}">
                <a16:creationId xmlns:a16="http://schemas.microsoft.com/office/drawing/2014/main" id="{21224345-FC3D-4CFA-8534-3B7908031B9C}"/>
              </a:ext>
            </a:extLst>
          </p:cNvPr>
          <p:cNvGraphicFramePr>
            <a:graphicFrameLocks noGrp="1"/>
          </p:cNvGraphicFramePr>
          <p:nvPr/>
        </p:nvGraphicFramePr>
        <p:xfrm>
          <a:off x="254004" y="4826084"/>
          <a:ext cx="8104505" cy="1684020"/>
        </p:xfrm>
        <a:graphic>
          <a:graphicData uri="http://schemas.openxmlformats.org/drawingml/2006/table">
            <a:tbl>
              <a:tblPr firstRow="1" firstCol="1" bandRow="1"/>
              <a:tblGrid>
                <a:gridCol w="1136650">
                  <a:extLst>
                    <a:ext uri="{9D8B030D-6E8A-4147-A177-3AD203B41FA5}">
                      <a16:colId xmlns:a16="http://schemas.microsoft.com/office/drawing/2014/main" val="2936453146"/>
                    </a:ext>
                  </a:extLst>
                </a:gridCol>
                <a:gridCol w="523875">
                  <a:extLst>
                    <a:ext uri="{9D8B030D-6E8A-4147-A177-3AD203B41FA5}">
                      <a16:colId xmlns:a16="http://schemas.microsoft.com/office/drawing/2014/main" val="2171131373"/>
                    </a:ext>
                  </a:extLst>
                </a:gridCol>
                <a:gridCol w="589915">
                  <a:extLst>
                    <a:ext uri="{9D8B030D-6E8A-4147-A177-3AD203B41FA5}">
                      <a16:colId xmlns:a16="http://schemas.microsoft.com/office/drawing/2014/main" val="1818027083"/>
                    </a:ext>
                  </a:extLst>
                </a:gridCol>
                <a:gridCol w="717550">
                  <a:extLst>
                    <a:ext uri="{9D8B030D-6E8A-4147-A177-3AD203B41FA5}">
                      <a16:colId xmlns:a16="http://schemas.microsoft.com/office/drawing/2014/main" val="64343037"/>
                    </a:ext>
                  </a:extLst>
                </a:gridCol>
                <a:gridCol w="617855">
                  <a:extLst>
                    <a:ext uri="{9D8B030D-6E8A-4147-A177-3AD203B41FA5}">
                      <a16:colId xmlns:a16="http://schemas.microsoft.com/office/drawing/2014/main" val="2521900288"/>
                    </a:ext>
                  </a:extLst>
                </a:gridCol>
                <a:gridCol w="727075">
                  <a:extLst>
                    <a:ext uri="{9D8B030D-6E8A-4147-A177-3AD203B41FA5}">
                      <a16:colId xmlns:a16="http://schemas.microsoft.com/office/drawing/2014/main" val="1716751506"/>
                    </a:ext>
                  </a:extLst>
                </a:gridCol>
                <a:gridCol w="3791585">
                  <a:extLst>
                    <a:ext uri="{9D8B030D-6E8A-4147-A177-3AD203B41FA5}">
                      <a16:colId xmlns:a16="http://schemas.microsoft.com/office/drawing/2014/main" val="3914222677"/>
                    </a:ext>
                  </a:extLst>
                </a:gridCol>
              </a:tblGrid>
              <a:tr h="55245">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Model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R</a:t>
                      </a:r>
                      <a:r>
                        <a:rPr lang="en-IN" sz="1200" baseline="30000">
                          <a:effectLst/>
                          <a:latin typeface="Times New Roman" panose="02020603050405020304" pitchFamily="18" charset="0"/>
                          <a:ea typeface="Calibri" panose="020F0502020204030204" pitchFamily="34" charset="0"/>
                          <a:cs typeface="Times New Roman" panose="02020603050405020304" pitchFamily="18" charset="0"/>
                        </a:rPr>
                        <a:t>2</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RMSE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MAE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MAPE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Variable Importance</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4411793"/>
                  </a:ext>
                </a:extLst>
              </a:tr>
              <a:tr h="403860">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GAM</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0.31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0.56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8.90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6.03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2.85</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marL="0" marR="0">
                        <a:spcBef>
                          <a:spcPts val="0"/>
                        </a:spcBef>
                        <a:spcAft>
                          <a:spcPts val="0"/>
                        </a:spcAft>
                      </a:pP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NDYI, LSWI, TCW</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P_MAM, T_JJA</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T_JJA, Sdepth</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NDSI</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Elevation, and TCW</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653832997"/>
                  </a:ext>
                </a:extLst>
              </a:tr>
              <a:tr h="268605">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Cubist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0.56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0.74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7.10</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4.23</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1.87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LSWI, Elevation, T_JJA, NDYI, T_JJA</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P_MAM, SWIR1, NDSI</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TCW, Silt, P_MAM</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and Sdepth</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54054150"/>
                  </a:ext>
                </a:extLst>
              </a:tr>
              <a:tr h="268605">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Random forest</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0.61</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0.78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6.67</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4.33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a:effectLst/>
                          <a:latin typeface="Times New Roman" panose="02020603050405020304" pitchFamily="18" charset="0"/>
                          <a:ea typeface="Calibri" panose="020F0502020204030204" pitchFamily="34" charset="0"/>
                          <a:cs typeface="Times New Roman" panose="02020603050405020304" pitchFamily="18" charset="0"/>
                        </a:rPr>
                        <a:t>2.16</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a:spcBef>
                          <a:spcPts val="0"/>
                        </a:spcBef>
                        <a:spcAft>
                          <a:spcPts val="0"/>
                        </a:spcAft>
                      </a:pP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NDYI, LSWI, T_JJA</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S2A-SWIR1, NDSI</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TCW, TCW</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P_MAM, S2A-NIR, T_JJA, Elevation, and Slope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553528054"/>
                  </a:ext>
                </a:extLst>
              </a:tr>
              <a:tr h="302895">
                <a:tc>
                  <a:txBody>
                    <a:bodyPr/>
                    <a:lstStyle/>
                    <a:p>
                      <a:pPr marL="0" marR="0">
                        <a:spcBef>
                          <a:spcPts val="0"/>
                        </a:spcBef>
                        <a:spcAft>
                          <a:spcPts val="0"/>
                        </a:spcAft>
                      </a:pPr>
                      <a:r>
                        <a:rPr lang="en-IN" sz="1200" dirty="0">
                          <a:effectLst/>
                          <a:latin typeface="Times New Roman" panose="02020603050405020304" pitchFamily="18" charset="0"/>
                          <a:ea typeface="Calibri" panose="020F0502020204030204" pitchFamily="34" charset="0"/>
                          <a:cs typeface="Times New Roman" panose="02020603050405020304" pitchFamily="18" charset="0"/>
                        </a:rPr>
                        <a:t>XGBoost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0.48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0.69</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7.74</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5.38</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2.83</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NDYI, LSWI, S2A-NIR, TCW, NDSI</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TCW</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NDWI, Sdepth</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P_MAM, T_JJA, and T_JJA</a:t>
                      </a:r>
                      <a:r>
                        <a:rPr lang="en-IN" sz="1200" baseline="-25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sd</a:t>
                      </a:r>
                      <a:r>
                        <a:rPr lang="en-IN" sz="12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6113554"/>
                  </a:ext>
                </a:extLst>
              </a:tr>
            </a:tbl>
          </a:graphicData>
        </a:graphic>
      </p:graphicFrame>
      <p:sp>
        <p:nvSpPr>
          <p:cNvPr id="12" name="TextBox 11">
            <a:extLst>
              <a:ext uri="{FF2B5EF4-FFF2-40B4-BE49-F238E27FC236}">
                <a16:creationId xmlns:a16="http://schemas.microsoft.com/office/drawing/2014/main" id="{564C9505-3497-4D57-9959-F8EFE6EEE246}"/>
              </a:ext>
            </a:extLst>
          </p:cNvPr>
          <p:cNvSpPr txBox="1"/>
          <p:nvPr/>
        </p:nvSpPr>
        <p:spPr>
          <a:xfrm>
            <a:off x="190820" y="4518307"/>
            <a:ext cx="8184830" cy="307777"/>
          </a:xfrm>
          <a:prstGeom prst="rect">
            <a:avLst/>
          </a:prstGeom>
          <a:noFill/>
        </p:spPr>
        <p:txBody>
          <a:bodyPr wrap="square">
            <a:spAutoFit/>
          </a:bodyPr>
          <a:lstStyle/>
          <a:p>
            <a:pPr marL="0" marR="0">
              <a:spcBef>
                <a:spcPts val="0"/>
              </a:spcBef>
              <a:spcAft>
                <a:spcPts val="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Table 9. Statistical comparison of machine learning models for predicting percent canopy cover of YSC.</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Title 1">
            <a:extLst>
              <a:ext uri="{FF2B5EF4-FFF2-40B4-BE49-F238E27FC236}">
                <a16:creationId xmlns:a16="http://schemas.microsoft.com/office/drawing/2014/main" id="{BE69299C-0779-4906-A6A6-2A3E0F442902}"/>
              </a:ext>
            </a:extLst>
          </p:cNvPr>
          <p:cNvSpPr txBox="1">
            <a:spLocks/>
          </p:cNvSpPr>
          <p:nvPr/>
        </p:nvSpPr>
        <p:spPr>
          <a:xfrm>
            <a:off x="433385" y="456067"/>
            <a:ext cx="10515600" cy="558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Results for % canopy cover model</a:t>
            </a:r>
          </a:p>
        </p:txBody>
      </p:sp>
      <p:sp>
        <p:nvSpPr>
          <p:cNvPr id="15" name="TextBox 14">
            <a:extLst>
              <a:ext uri="{FF2B5EF4-FFF2-40B4-BE49-F238E27FC236}">
                <a16:creationId xmlns:a16="http://schemas.microsoft.com/office/drawing/2014/main" id="{A12BA2C7-2BAF-43D4-A65A-A665E23FCBD1}"/>
              </a:ext>
            </a:extLst>
          </p:cNvPr>
          <p:cNvSpPr txBox="1"/>
          <p:nvPr/>
        </p:nvSpPr>
        <p:spPr>
          <a:xfrm>
            <a:off x="7180916" y="3841199"/>
            <a:ext cx="4936622" cy="542008"/>
          </a:xfrm>
          <a:prstGeom prst="rect">
            <a:avLst/>
          </a:prstGeom>
          <a:noFill/>
        </p:spPr>
        <p:txBody>
          <a:bodyPr wrap="square">
            <a:spAutoFit/>
          </a:bodyPr>
          <a:lstStyle/>
          <a:p>
            <a:pPr marL="0" marR="0">
              <a:lnSpc>
                <a:spcPct val="107000"/>
              </a:lnSpc>
              <a:spcBef>
                <a:spcPts val="0"/>
              </a:spcBef>
              <a:spcAft>
                <a:spcPts val="0"/>
              </a:spcAft>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Figure 16. Variable importance from the random forest model for predicting the YSC percent canopy cover.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7" name="Picture 16" descr="Chart&#10;&#10;Description automatically generated">
            <a:extLst>
              <a:ext uri="{FF2B5EF4-FFF2-40B4-BE49-F238E27FC236}">
                <a16:creationId xmlns:a16="http://schemas.microsoft.com/office/drawing/2014/main" id="{E77E00B8-25C5-4BBF-8639-6DE917EE27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8955" y="202358"/>
            <a:ext cx="4858583" cy="3721368"/>
          </a:xfrm>
          <a:prstGeom prst="rect">
            <a:avLst/>
          </a:prstGeom>
        </p:spPr>
      </p:pic>
      <p:sp>
        <p:nvSpPr>
          <p:cNvPr id="18" name="TextBox 17">
            <a:extLst>
              <a:ext uri="{FF2B5EF4-FFF2-40B4-BE49-F238E27FC236}">
                <a16:creationId xmlns:a16="http://schemas.microsoft.com/office/drawing/2014/main" id="{1CFCCFA4-C74B-4F08-A820-4E5C456B7B15}"/>
              </a:ext>
            </a:extLst>
          </p:cNvPr>
          <p:cNvSpPr txBox="1"/>
          <p:nvPr/>
        </p:nvSpPr>
        <p:spPr>
          <a:xfrm>
            <a:off x="8552631" y="4383207"/>
            <a:ext cx="3639369" cy="1631216"/>
          </a:xfrm>
          <a:prstGeom prst="rect">
            <a:avLst/>
          </a:prstGeom>
          <a:noFill/>
        </p:spPr>
        <p:txBody>
          <a:bodyPr wrap="square">
            <a:spAutoFit/>
          </a:bodyPr>
          <a:lstStyle/>
          <a:p>
            <a:r>
              <a:rPr lang="en-US" sz="1000" dirty="0">
                <a:effectLst/>
                <a:latin typeface="Times New Roman" panose="02020603050405020304" pitchFamily="18" charset="0"/>
                <a:ea typeface="Calibri" panose="020F0502020204030204" pitchFamily="34" charset="0"/>
                <a:cs typeface="Times New Roman" panose="02020603050405020304" pitchFamily="18" charset="0"/>
              </a:rPr>
              <a:t>*Footnote: </a:t>
            </a:r>
            <a:r>
              <a:rPr lang="en-US" sz="1000" dirty="0">
                <a:latin typeface="Times New Roman" panose="02020603050405020304" pitchFamily="18" charset="0"/>
                <a:ea typeface="Calibri" panose="020F0502020204030204" pitchFamily="34" charset="0"/>
                <a:cs typeface="Times New Roman" panose="02020603050405020304" pitchFamily="18" charset="0"/>
              </a:rPr>
              <a:t>NDYI</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Normalized Difference Yellowness Index, LSWI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Land Surface Water Index, T_JJA</a:t>
            </a:r>
            <a:r>
              <a:rPr lang="en-IN" sz="1000" baseline="-25000" dirty="0">
                <a:effectLst/>
                <a:latin typeface="Times New Roman" panose="02020603050405020304" pitchFamily="18" charset="0"/>
                <a:ea typeface="Calibri" panose="020F0502020204030204" pitchFamily="34" charset="0"/>
                <a:cs typeface="Times New Roman" panose="02020603050405020304" pitchFamily="18" charset="0"/>
              </a:rPr>
              <a:t>sd</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variation in </a:t>
            </a:r>
            <a:r>
              <a:rPr lang="en-IN" sz="1000" dirty="0">
                <a:latin typeface="Times New Roman" panose="02020603050405020304" pitchFamily="18" charset="0"/>
                <a:ea typeface="Calibri" panose="020F0502020204030204" pitchFamily="34" charset="0"/>
                <a:cs typeface="Times New Roman" panose="02020603050405020304" pitchFamily="18" charset="0"/>
              </a:rPr>
              <a:t>s</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ummer </a:t>
            </a:r>
            <a:r>
              <a:rPr lang="en-IN" sz="1000" dirty="0">
                <a:latin typeface="Times New Roman" panose="02020603050405020304" pitchFamily="18" charset="0"/>
                <a:ea typeface="Calibri" panose="020F0502020204030204" pitchFamily="34" charset="0"/>
                <a:cs typeface="Times New Roman" panose="02020603050405020304" pitchFamily="18" charset="0"/>
              </a:rPr>
              <a:t>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emperature (standard deviation), NDSIsd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  variation in Normalized Difference Snow Index (standard deviation), TCW -  Tasseled Cap </a:t>
            </a:r>
            <a:r>
              <a:rPr lang="en-US" sz="1000" dirty="0">
                <a:latin typeface="Times New Roman" panose="02020603050405020304" pitchFamily="18" charset="0"/>
                <a:ea typeface="Calibri" panose="020F0502020204030204" pitchFamily="34" charset="0"/>
                <a:cs typeface="Times New Roman" panose="02020603050405020304" pitchFamily="18" charset="0"/>
              </a:rPr>
              <a:t>W</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etness, </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TCW</a:t>
            </a:r>
            <a:r>
              <a:rPr lang="en-IN" sz="1000" baseline="-25000" dirty="0">
                <a:effectLst/>
                <a:latin typeface="Times New Roman" panose="02020603050405020304" pitchFamily="18" charset="0"/>
                <a:ea typeface="Calibri" panose="020F0502020204030204" pitchFamily="34" charset="0"/>
                <a:cs typeface="Times New Roman" panose="02020603050405020304" pitchFamily="18" charset="0"/>
              </a:rPr>
              <a:t>sd</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variation in </a:t>
            </a:r>
            <a:r>
              <a:rPr lang="en-IN" sz="1000" dirty="0">
                <a:latin typeface="Times New Roman" panose="02020603050405020304" pitchFamily="18" charset="0"/>
                <a:ea typeface="Calibri" panose="020F0502020204030204" pitchFamily="34" charset="0"/>
                <a:cs typeface="Times New Roman" panose="02020603050405020304" pitchFamily="18" charset="0"/>
              </a:rPr>
              <a:t>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asseled Cap </a:t>
            </a:r>
            <a:r>
              <a:rPr lang="en-IN" sz="1000" dirty="0">
                <a:latin typeface="Times New Roman" panose="02020603050405020304" pitchFamily="18" charset="0"/>
                <a:ea typeface="Calibri" panose="020F0502020204030204" pitchFamily="34" charset="0"/>
                <a:cs typeface="Times New Roman" panose="02020603050405020304" pitchFamily="18" charset="0"/>
              </a:rPr>
              <a:t>W</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etness (standard deviation), P_MAM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mean spring precipitation, T_JJA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mean summer temperature, LCLU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Land cover land use, NDWI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Normalized Difference Water Index, P_MAM</a:t>
            </a:r>
            <a:r>
              <a:rPr lang="en-IN" sz="1000" baseline="-25000" dirty="0">
                <a:effectLst/>
                <a:latin typeface="Times New Roman" panose="02020603050405020304" pitchFamily="18" charset="0"/>
                <a:ea typeface="Calibri" panose="020F0502020204030204" pitchFamily="34" charset="0"/>
                <a:cs typeface="Times New Roman" panose="02020603050405020304" pitchFamily="18" charset="0"/>
              </a:rPr>
              <a:t>sd</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Variation in spring precipitation (standard deviation), Sdepth</a:t>
            </a:r>
            <a:r>
              <a:rPr lang="en-IN" sz="1000" baseline="-25000" dirty="0">
                <a:effectLst/>
                <a:latin typeface="Times New Roman" panose="02020603050405020304" pitchFamily="18" charset="0"/>
                <a:ea typeface="Calibri" panose="020F0502020204030204" pitchFamily="34" charset="0"/>
                <a:cs typeface="Times New Roman" panose="02020603050405020304" pitchFamily="18" charset="0"/>
              </a:rPr>
              <a:t>sd</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1000" dirty="0">
                <a:effectLst/>
                <a:latin typeface="Times New Roman" panose="02020603050405020304" pitchFamily="18" charset="0"/>
                <a:ea typeface="Calibri" panose="020F0502020204030204" pitchFamily="34" charset="0"/>
                <a:cs typeface="Times New Roman" panose="02020603050405020304" pitchFamily="18" charset="0"/>
              </a:rPr>
              <a:t>-</a:t>
            </a:r>
            <a:r>
              <a:rPr lang="en-IN" sz="1000" dirty="0">
                <a:effectLst/>
                <a:latin typeface="Times New Roman" panose="02020603050405020304" pitchFamily="18" charset="0"/>
                <a:ea typeface="Calibri" panose="020F0502020204030204" pitchFamily="34" charset="0"/>
                <a:cs typeface="Times New Roman" panose="02020603050405020304" pitchFamily="18" charset="0"/>
              </a:rPr>
              <a:t> Variation in soil depth (standard deviation) </a:t>
            </a:r>
            <a:endParaRPr lang="en-US" dirty="0"/>
          </a:p>
        </p:txBody>
      </p:sp>
    </p:spTree>
    <p:extLst>
      <p:ext uri="{BB962C8B-B14F-4D97-AF65-F5344CB8AC3E}">
        <p14:creationId xmlns:p14="http://schemas.microsoft.com/office/powerpoint/2010/main" val="31274271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B4934-29E6-4B31-AB17-2008733F73A1}"/>
              </a:ext>
            </a:extLst>
          </p:cNvPr>
          <p:cNvSpPr txBox="1">
            <a:spLocks/>
          </p:cNvSpPr>
          <p:nvPr/>
        </p:nvSpPr>
        <p:spPr>
          <a:xfrm>
            <a:off x="433385" y="456067"/>
            <a:ext cx="10515600" cy="558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Results for % canopy cover model</a:t>
            </a:r>
          </a:p>
        </p:txBody>
      </p:sp>
      <p:pic>
        <p:nvPicPr>
          <p:cNvPr id="6" name="Picture 5">
            <a:extLst>
              <a:ext uri="{FF2B5EF4-FFF2-40B4-BE49-F238E27FC236}">
                <a16:creationId xmlns:a16="http://schemas.microsoft.com/office/drawing/2014/main" id="{85B2C3FC-D8EC-4C3C-9A9F-9C37A99D7FBF}"/>
              </a:ext>
            </a:extLst>
          </p:cNvPr>
          <p:cNvPicPr>
            <a:picLocks noChangeAspect="1"/>
          </p:cNvPicPr>
          <p:nvPr/>
        </p:nvPicPr>
        <p:blipFill>
          <a:blip r:embed="rId2"/>
          <a:stretch>
            <a:fillRect/>
          </a:stretch>
        </p:blipFill>
        <p:spPr>
          <a:xfrm>
            <a:off x="2448530" y="927154"/>
            <a:ext cx="6673318" cy="5085438"/>
          </a:xfrm>
          <a:prstGeom prst="rect">
            <a:avLst/>
          </a:prstGeom>
        </p:spPr>
      </p:pic>
      <p:sp>
        <p:nvSpPr>
          <p:cNvPr id="8" name="TextBox 7">
            <a:extLst>
              <a:ext uri="{FF2B5EF4-FFF2-40B4-BE49-F238E27FC236}">
                <a16:creationId xmlns:a16="http://schemas.microsoft.com/office/drawing/2014/main" id="{F80AFD1A-B393-4446-AC32-8B0DDBA35E14}"/>
              </a:ext>
            </a:extLst>
          </p:cNvPr>
          <p:cNvSpPr txBox="1"/>
          <p:nvPr/>
        </p:nvSpPr>
        <p:spPr>
          <a:xfrm>
            <a:off x="2068081" y="5924879"/>
            <a:ext cx="8289421" cy="954107"/>
          </a:xfrm>
          <a:prstGeom prst="rect">
            <a:avLst/>
          </a:prstGeom>
          <a:noFill/>
        </p:spPr>
        <p:txBody>
          <a:bodyPr wrap="square">
            <a:spAutoFit/>
          </a:bodyPr>
          <a:lstStyle/>
          <a:p>
            <a:pPr marL="0" marR="0">
              <a:spcBef>
                <a:spcPts val="0"/>
              </a:spcBef>
              <a:spcAft>
                <a:spcPts val="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Figure 17. Coefficient of determination between observed and predicted yellow sweet clover percent canopy cover for (a) Generalized additive model (GAM), (b) Random Forest model (RF), (c) Cubist regression model (Cubist) (d) Extreme Gradient Boosting model (XGBoost). The shaded region around the regression line indicates 95% confidence interval.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80923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28F2-C768-40BE-A18C-9DFCAB583BBA}"/>
              </a:ext>
            </a:extLst>
          </p:cNvPr>
          <p:cNvSpPr txBox="1">
            <a:spLocks/>
          </p:cNvSpPr>
          <p:nvPr/>
        </p:nvSpPr>
        <p:spPr>
          <a:xfrm>
            <a:off x="433385" y="456067"/>
            <a:ext cx="10515600" cy="55880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Times New Roman" panose="02020603050405020304" pitchFamily="18" charset="0"/>
                <a:cs typeface="Times New Roman" panose="02020603050405020304" pitchFamily="18" charset="0"/>
              </a:rPr>
              <a:t> % canopy cover model</a:t>
            </a:r>
          </a:p>
        </p:txBody>
      </p:sp>
      <p:sp>
        <p:nvSpPr>
          <p:cNvPr id="4" name="TextBox 3">
            <a:extLst>
              <a:ext uri="{FF2B5EF4-FFF2-40B4-BE49-F238E27FC236}">
                <a16:creationId xmlns:a16="http://schemas.microsoft.com/office/drawing/2014/main" id="{C56632A9-325E-4D1F-9CAD-35D39E555F73}"/>
              </a:ext>
            </a:extLst>
          </p:cNvPr>
          <p:cNvSpPr txBox="1"/>
          <p:nvPr/>
        </p:nvSpPr>
        <p:spPr>
          <a:xfrm>
            <a:off x="3007372" y="6276219"/>
            <a:ext cx="6334571" cy="707886"/>
          </a:xfrm>
          <a:prstGeom prst="rect">
            <a:avLst/>
          </a:prstGeom>
          <a:noFill/>
        </p:spPr>
        <p:txBody>
          <a:bodyPr wrap="square">
            <a:spAutoFit/>
          </a:bodyPr>
          <a:lstStyle/>
          <a:p>
            <a:pPr marL="0" marR="0">
              <a:spcBef>
                <a:spcPts val="0"/>
              </a:spcBef>
              <a:spcAft>
                <a:spcPts val="0"/>
              </a:spcAft>
            </a:pPr>
            <a:r>
              <a:rPr lang="en-IN" sz="1400" dirty="0">
                <a:effectLst/>
                <a:latin typeface="Times New Roman" panose="02020603050405020304" pitchFamily="18" charset="0"/>
                <a:ea typeface="Calibri" panose="020F0502020204030204" pitchFamily="34" charset="0"/>
                <a:cs typeface="Times New Roman" panose="02020603050405020304" pitchFamily="18" charset="0"/>
              </a:rPr>
              <a:t>Figure 18. YSC percent canopy cover map developed using random forest (best) model across rangelands of western SD.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304800" marR="0" indent="-304800">
              <a:spcBef>
                <a:spcPts val="0"/>
              </a:spcBef>
              <a:spcAft>
                <a:spcPts val="0"/>
              </a:spcAft>
            </a:pPr>
            <a:r>
              <a:rPr lang="en-IN" sz="12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descr="Map&#10;&#10;Description automatically generated">
            <a:extLst>
              <a:ext uri="{FF2B5EF4-FFF2-40B4-BE49-F238E27FC236}">
                <a16:creationId xmlns:a16="http://schemas.microsoft.com/office/drawing/2014/main" id="{32602923-636D-49B2-B87B-14CCAF342DA7}"/>
              </a:ext>
            </a:extLst>
          </p:cNvPr>
          <p:cNvPicPr>
            <a:picLocks noChangeAspect="1"/>
          </p:cNvPicPr>
          <p:nvPr/>
        </p:nvPicPr>
        <p:blipFill rotWithShape="1">
          <a:blip r:embed="rId2">
            <a:extLst>
              <a:ext uri="{28A0092B-C50C-407E-A947-70E740481C1C}">
                <a14:useLocalDpi xmlns:a14="http://schemas.microsoft.com/office/drawing/2010/main" val="0"/>
              </a:ext>
            </a:extLst>
          </a:blip>
          <a:srcRect t="4110" r="-539" b="3887"/>
          <a:stretch/>
        </p:blipFill>
        <p:spPr>
          <a:xfrm>
            <a:off x="2571267" y="977826"/>
            <a:ext cx="7049466" cy="5298393"/>
          </a:xfrm>
          <a:prstGeom prst="rect">
            <a:avLst/>
          </a:prstGeom>
        </p:spPr>
      </p:pic>
    </p:spTree>
    <p:extLst>
      <p:ext uri="{BB962C8B-B14F-4D97-AF65-F5344CB8AC3E}">
        <p14:creationId xmlns:p14="http://schemas.microsoft.com/office/powerpoint/2010/main" val="3364921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D817A-8F5B-4B9A-A607-DCC323ECC1E7}"/>
              </a:ext>
            </a:extLst>
          </p:cNvPr>
          <p:cNvSpPr>
            <a:spLocks noGrp="1"/>
          </p:cNvSpPr>
          <p:nvPr>
            <p:ph type="title"/>
          </p:nvPr>
        </p:nvSpPr>
        <p:spPr>
          <a:xfrm>
            <a:off x="0" y="1"/>
            <a:ext cx="11258550" cy="1251316"/>
          </a:xfrm>
        </p:spPr>
        <p:txBody>
          <a:bodyPr/>
          <a:lstStyle/>
          <a:p>
            <a:r>
              <a:rPr lang="en-US" dirty="0"/>
              <a:t>Rangelands and Hyperspatial(</a:t>
            </a:r>
            <a:r>
              <a:rPr lang="en-US" dirty="0" err="1"/>
              <a:t>PlanetScope</a:t>
            </a:r>
            <a:r>
              <a:rPr lang="en-US" dirty="0"/>
              <a:t>)data</a:t>
            </a:r>
          </a:p>
        </p:txBody>
      </p:sp>
      <p:sp>
        <p:nvSpPr>
          <p:cNvPr id="3" name="Content Placeholder 2">
            <a:extLst>
              <a:ext uri="{FF2B5EF4-FFF2-40B4-BE49-F238E27FC236}">
                <a16:creationId xmlns:a16="http://schemas.microsoft.com/office/drawing/2014/main" id="{E9957AB5-BE8C-48BA-8CDA-76C546D872E4}"/>
              </a:ext>
            </a:extLst>
          </p:cNvPr>
          <p:cNvSpPr>
            <a:spLocks noGrp="1"/>
          </p:cNvSpPr>
          <p:nvPr>
            <p:ph idx="1"/>
          </p:nvPr>
        </p:nvSpPr>
        <p:spPr>
          <a:xfrm>
            <a:off x="8466812" y="1251316"/>
            <a:ext cx="3457779" cy="4187260"/>
          </a:xfrm>
        </p:spPr>
        <p:txBody>
          <a:bodyPr/>
          <a:lstStyle/>
          <a:p>
            <a:endParaRPr lang="en-US" dirty="0"/>
          </a:p>
          <a:p>
            <a:r>
              <a:rPr lang="en-US" dirty="0"/>
              <a:t> map and monitor the appearance of </a:t>
            </a:r>
            <a:r>
              <a:rPr lang="en-US" i="1" dirty="0" err="1"/>
              <a:t>boma</a:t>
            </a:r>
            <a:r>
              <a:rPr lang="en-US" dirty="0" err="1"/>
              <a:t>s</a:t>
            </a:r>
            <a:r>
              <a:rPr lang="en-US" dirty="0"/>
              <a:t> or corrals across African rangelands with the use of satellite image time series. </a:t>
            </a:r>
          </a:p>
        </p:txBody>
      </p:sp>
      <p:pic>
        <p:nvPicPr>
          <p:cNvPr id="4" name="Picture 3">
            <a:extLst>
              <a:ext uri="{FF2B5EF4-FFF2-40B4-BE49-F238E27FC236}">
                <a16:creationId xmlns:a16="http://schemas.microsoft.com/office/drawing/2014/main" id="{2C8580C8-4C3F-4123-86D0-B6542EE80AC0}"/>
              </a:ext>
            </a:extLst>
          </p:cNvPr>
          <p:cNvPicPr>
            <a:picLocks noChangeAspect="1"/>
          </p:cNvPicPr>
          <p:nvPr/>
        </p:nvPicPr>
        <p:blipFill>
          <a:blip r:embed="rId2"/>
          <a:stretch>
            <a:fillRect/>
          </a:stretch>
        </p:blipFill>
        <p:spPr>
          <a:xfrm>
            <a:off x="100840" y="3542526"/>
            <a:ext cx="8103016" cy="3245017"/>
          </a:xfrm>
          <a:prstGeom prst="rect">
            <a:avLst/>
          </a:prstGeom>
        </p:spPr>
      </p:pic>
      <p:pic>
        <p:nvPicPr>
          <p:cNvPr id="6" name="Picture 5">
            <a:extLst>
              <a:ext uri="{FF2B5EF4-FFF2-40B4-BE49-F238E27FC236}">
                <a16:creationId xmlns:a16="http://schemas.microsoft.com/office/drawing/2014/main" id="{51E249F8-1681-651A-A918-23F47F3C6E3A}"/>
              </a:ext>
            </a:extLst>
          </p:cNvPr>
          <p:cNvPicPr>
            <a:picLocks noChangeAspect="1"/>
          </p:cNvPicPr>
          <p:nvPr/>
        </p:nvPicPr>
        <p:blipFill>
          <a:blip r:embed="rId3"/>
          <a:stretch>
            <a:fillRect/>
          </a:stretch>
        </p:blipFill>
        <p:spPr>
          <a:xfrm>
            <a:off x="355599" y="1020727"/>
            <a:ext cx="5562886" cy="2324219"/>
          </a:xfrm>
          <a:prstGeom prst="rect">
            <a:avLst/>
          </a:prstGeom>
        </p:spPr>
      </p:pic>
      <p:sp>
        <p:nvSpPr>
          <p:cNvPr id="7" name="TextBox 6">
            <a:extLst>
              <a:ext uri="{FF2B5EF4-FFF2-40B4-BE49-F238E27FC236}">
                <a16:creationId xmlns:a16="http://schemas.microsoft.com/office/drawing/2014/main" id="{05655248-6A05-985B-C5B7-14D2E49EF752}"/>
              </a:ext>
            </a:extLst>
          </p:cNvPr>
          <p:cNvSpPr txBox="1"/>
          <p:nvPr/>
        </p:nvSpPr>
        <p:spPr>
          <a:xfrm>
            <a:off x="10085798" y="6481530"/>
            <a:ext cx="2106202" cy="366195"/>
          </a:xfrm>
          <a:prstGeom prst="rect">
            <a:avLst/>
          </a:prstGeom>
          <a:noFill/>
        </p:spPr>
        <p:txBody>
          <a:bodyPr wrap="square" rtlCol="0">
            <a:spAutoFit/>
          </a:bodyPr>
          <a:lstStyle/>
          <a:p>
            <a:r>
              <a:rPr lang="en-US" dirty="0" err="1"/>
              <a:t>Vrieling</a:t>
            </a:r>
            <a:r>
              <a:rPr lang="en-US" dirty="0"/>
              <a:t> et al. 2022</a:t>
            </a:r>
          </a:p>
        </p:txBody>
      </p:sp>
    </p:spTree>
    <p:extLst>
      <p:ext uri="{BB962C8B-B14F-4D97-AF65-F5344CB8AC3E}">
        <p14:creationId xmlns:p14="http://schemas.microsoft.com/office/powerpoint/2010/main" val="3710273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BB9DFC-9D60-7029-F26B-B7A742C9371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Rangeland RS and sUAS data</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1138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149" y="0"/>
            <a:ext cx="8887701" cy="6858000"/>
          </a:xfrm>
          <a:prstGeom prst="rect">
            <a:avLst/>
          </a:prstGeom>
        </p:spPr>
      </p:pic>
      <p:sp>
        <p:nvSpPr>
          <p:cNvPr id="3" name="TextBox 2">
            <a:extLst>
              <a:ext uri="{FF2B5EF4-FFF2-40B4-BE49-F238E27FC236}">
                <a16:creationId xmlns:a16="http://schemas.microsoft.com/office/drawing/2014/main" id="{656BE69F-77D5-40C0-B6D0-E4046E9FEC36}"/>
              </a:ext>
            </a:extLst>
          </p:cNvPr>
          <p:cNvSpPr txBox="1"/>
          <p:nvPr/>
        </p:nvSpPr>
        <p:spPr>
          <a:xfrm>
            <a:off x="121024" y="1497106"/>
            <a:ext cx="1770529" cy="923330"/>
          </a:xfrm>
          <a:prstGeom prst="rect">
            <a:avLst/>
          </a:prstGeom>
          <a:noFill/>
        </p:spPr>
        <p:txBody>
          <a:bodyPr wrap="square" rtlCol="0">
            <a:spAutoFit/>
          </a:bodyPr>
          <a:lstStyle/>
          <a:p>
            <a:r>
              <a:rPr lang="en-US" dirty="0"/>
              <a:t>Missing data and knowledge gap and solution</a:t>
            </a:r>
          </a:p>
        </p:txBody>
      </p:sp>
    </p:spTree>
    <p:extLst>
      <p:ext uri="{BB962C8B-B14F-4D97-AF65-F5344CB8AC3E}">
        <p14:creationId xmlns:p14="http://schemas.microsoft.com/office/powerpoint/2010/main" val="174052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6204" y="803188"/>
            <a:ext cx="7468621" cy="4476385"/>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2"/>
          <p:cNvSpPr txBox="1">
            <a:spLocks noChangeArrowheads="1"/>
          </p:cNvSpPr>
          <p:nvPr/>
        </p:nvSpPr>
        <p:spPr bwMode="auto">
          <a:xfrm rot="-5400000">
            <a:off x="-262758" y="1643927"/>
            <a:ext cx="2449610" cy="476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No of livestock (in million) </a:t>
            </a:r>
            <a:endParaRPr kumimoji="0" lang="en-US" altLang="en-US" sz="1600" b="0" i="0" u="none" strike="noStrike" cap="none" normalizeH="0" dirty="0">
              <a:ln>
                <a:noFill/>
              </a:ln>
              <a:solidFill>
                <a:schemeClr val="tx1"/>
              </a:solidFill>
              <a:effectLst/>
              <a:latin typeface="Arial" panose="020B0604020202020204" pitchFamily="34" charset="0"/>
            </a:endParaRPr>
          </a:p>
        </p:txBody>
      </p:sp>
      <p:sp>
        <p:nvSpPr>
          <p:cNvPr id="3" name="Text Box 3"/>
          <p:cNvSpPr txBox="1">
            <a:spLocks noChangeArrowheads="1"/>
          </p:cNvSpPr>
          <p:nvPr/>
        </p:nvSpPr>
        <p:spPr bwMode="auto">
          <a:xfrm rot="-5400000">
            <a:off x="285834" y="3986760"/>
            <a:ext cx="1181519" cy="312807"/>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dirty="0">
                <a:ln>
                  <a:noFill/>
                </a:ln>
                <a:effectLst/>
                <a:latin typeface="Times New Roman" panose="02020603050405020304" pitchFamily="18" charset="0"/>
                <a:ea typeface="SimSun" panose="02010600030101010101" pitchFamily="2" charset="-122"/>
                <a:cs typeface="Times New Roman" panose="02020603050405020304" pitchFamily="18" charset="0"/>
              </a:rPr>
              <a:t>% livestock</a:t>
            </a:r>
            <a:endParaRPr kumimoji="0" lang="en-US" altLang="en-US" sz="1600" b="0" i="0" u="none" strike="noStrike" cap="none" normalizeH="0" dirty="0">
              <a:ln>
                <a:noFill/>
              </a:ln>
              <a:effectLst/>
              <a:latin typeface="Arial" panose="020B0604020202020204" pitchFamily="34" charset="0"/>
            </a:endParaRPr>
          </a:p>
        </p:txBody>
      </p:sp>
      <p:sp>
        <p:nvSpPr>
          <p:cNvPr id="4" name="Text Box 9"/>
          <p:cNvSpPr txBox="1">
            <a:spLocks noChangeArrowheads="1"/>
          </p:cNvSpPr>
          <p:nvPr/>
        </p:nvSpPr>
        <p:spPr bwMode="auto">
          <a:xfrm>
            <a:off x="4279809" y="492038"/>
            <a:ext cx="438150" cy="311150"/>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IM</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5" name="Text Box 8"/>
          <p:cNvSpPr txBox="1">
            <a:spLocks noChangeArrowheads="1"/>
          </p:cNvSpPr>
          <p:nvPr/>
        </p:nvSpPr>
        <p:spPr bwMode="auto">
          <a:xfrm>
            <a:off x="5095834" y="501559"/>
            <a:ext cx="477651" cy="306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t>MG</a:t>
            </a:r>
            <a:endParaRPr kumimoji="0" lang="en-US" altLang="en-US" sz="1800" b="1" i="0" u="none" strike="noStrike" cap="none" normalizeH="0" baseline="0" dirty="0">
              <a:ln>
                <a:noFill/>
              </a:ln>
              <a:solidFill>
                <a:schemeClr val="tx1"/>
              </a:solidFill>
              <a:effectLst/>
              <a:latin typeface="Arial" panose="020B0604020202020204" pitchFamily="34" charset="0"/>
            </a:endParaRPr>
          </a:p>
        </p:txBody>
      </p:sp>
      <p:sp>
        <p:nvSpPr>
          <p:cNvPr id="6" name="Text Box 5"/>
          <p:cNvSpPr txBox="1">
            <a:spLocks noChangeArrowheads="1"/>
          </p:cNvSpPr>
          <p:nvPr/>
        </p:nvSpPr>
        <p:spPr bwMode="auto">
          <a:xfrm>
            <a:off x="6523080" y="823827"/>
            <a:ext cx="438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b)</a:t>
            </a:r>
            <a:endParaRPr kumimoji="0" lang="en-US" altLang="en-US" sz="1800" b="0" i="0" u="none" strike="noStrike" cap="none" normalizeH="0" dirty="0">
              <a:ln>
                <a:noFill/>
              </a:ln>
              <a:solidFill>
                <a:schemeClr val="bg1"/>
              </a:solidFill>
              <a:effectLst/>
              <a:latin typeface="Arial" panose="020B0604020202020204" pitchFamily="34" charset="0"/>
            </a:endParaRPr>
          </a:p>
        </p:txBody>
      </p:sp>
      <p:sp>
        <p:nvSpPr>
          <p:cNvPr id="7" name="Text Box 7"/>
          <p:cNvSpPr txBox="1">
            <a:spLocks noChangeArrowheads="1"/>
          </p:cNvSpPr>
          <p:nvPr/>
        </p:nvSpPr>
        <p:spPr bwMode="auto">
          <a:xfrm>
            <a:off x="6606970" y="3144496"/>
            <a:ext cx="438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d</a:t>
            </a:r>
            <a:r>
              <a:rPr kumimoji="0" lang="en-US" altLang="en-US" sz="1200" b="0" i="0" u="none" strike="noStrike" cap="none" normalizeH="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a:t>
            </a:r>
            <a:endParaRPr kumimoji="0" lang="en-US" altLang="en-US" sz="1800" b="0" i="0" u="none" strike="noStrike" cap="none" normalizeH="0" dirty="0">
              <a:ln>
                <a:noFill/>
              </a:ln>
              <a:solidFill>
                <a:schemeClr val="bg1"/>
              </a:solidFill>
              <a:effectLst/>
              <a:latin typeface="Arial" panose="020B0604020202020204" pitchFamily="34" charset="0"/>
            </a:endParaRPr>
          </a:p>
        </p:txBody>
      </p:sp>
      <p:sp>
        <p:nvSpPr>
          <p:cNvPr id="8" name="Text Box 4"/>
          <p:cNvSpPr txBox="1">
            <a:spLocks noChangeArrowheads="1"/>
          </p:cNvSpPr>
          <p:nvPr/>
        </p:nvSpPr>
        <p:spPr bwMode="auto">
          <a:xfrm>
            <a:off x="3560805" y="814302"/>
            <a:ext cx="438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a)</a:t>
            </a:r>
            <a:endParaRPr kumimoji="0" lang="en-US" altLang="en-US" sz="1800" b="0" i="0" u="none" strike="noStrike" cap="none" normalizeH="0" dirty="0">
              <a:ln>
                <a:noFill/>
              </a:ln>
              <a:solidFill>
                <a:schemeClr val="bg1"/>
              </a:solidFill>
              <a:effectLst/>
              <a:latin typeface="Arial" panose="020B0604020202020204" pitchFamily="34" charset="0"/>
            </a:endParaRPr>
          </a:p>
        </p:txBody>
      </p:sp>
      <p:sp>
        <p:nvSpPr>
          <p:cNvPr id="9" name="Text Box 6"/>
          <p:cNvSpPr txBox="1">
            <a:spLocks noChangeArrowheads="1"/>
          </p:cNvSpPr>
          <p:nvPr/>
        </p:nvSpPr>
        <p:spPr bwMode="auto">
          <a:xfrm>
            <a:off x="3560805" y="3155162"/>
            <a:ext cx="43815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dirty="0">
                <a:ln>
                  <a:noFill/>
                </a:ln>
                <a:solidFill>
                  <a:schemeClr val="bg1"/>
                </a:solidFill>
                <a:effectLst/>
                <a:latin typeface="Times New Roman" panose="02020603050405020304" pitchFamily="18" charset="0"/>
                <a:ea typeface="SimSun" panose="02010600030101010101" pitchFamily="2" charset="-122"/>
                <a:cs typeface="Times New Roman" panose="02020603050405020304" pitchFamily="18" charset="0"/>
              </a:rPr>
              <a:t>c)</a:t>
            </a:r>
            <a:endParaRPr kumimoji="0" lang="en-US" altLang="en-US" sz="1800" b="0" i="0" u="none" strike="noStrike" cap="none" normalizeH="0" dirty="0">
              <a:ln>
                <a:noFill/>
              </a:ln>
              <a:solidFill>
                <a:schemeClr val="bg1"/>
              </a:solidFill>
              <a:effectLst/>
              <a:latin typeface="Arial" panose="020B0604020202020204" pitchFamily="34" charset="0"/>
            </a:endParaRPr>
          </a:p>
        </p:txBody>
      </p:sp>
      <p:sp>
        <p:nvSpPr>
          <p:cNvPr id="11" name="Rectangle 19"/>
          <p:cNvSpPr>
            <a:spLocks noChangeArrowheads="1"/>
          </p:cNvSpPr>
          <p:nvPr/>
        </p:nvSpPr>
        <p:spPr bwMode="auto">
          <a:xfrm>
            <a:off x="1046205" y="80318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Rectangle 20"/>
          <p:cNvSpPr>
            <a:spLocks noChangeArrowheads="1"/>
          </p:cNvSpPr>
          <p:nvPr/>
        </p:nvSpPr>
        <p:spPr bwMode="auto">
          <a:xfrm>
            <a:off x="1046205" y="4365539"/>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latin typeface="Times New Roman" panose="02020603050405020304" pitchFamily="18" charset="0"/>
                <a:ea typeface="SimSun" panose="02010600030101010101" pitchFamily="2" charset="-122"/>
                <a:cs typeface="Times New Roman" panose="02020603050405020304" pitchFamily="18" charset="0"/>
              </a:rPr>
            </a:b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p:cNvSpPr txBox="1"/>
          <p:nvPr/>
        </p:nvSpPr>
        <p:spPr>
          <a:xfrm>
            <a:off x="8583760" y="1478061"/>
            <a:ext cx="3658339" cy="3785652"/>
          </a:xfrm>
          <a:prstGeom prst="rect">
            <a:avLst/>
          </a:prstGeom>
          <a:noFill/>
        </p:spPr>
        <p:txBody>
          <a:bodyPr wrap="square" rtlCol="0">
            <a:spAutoFit/>
          </a:bodyPr>
          <a:lstStyle/>
          <a:p>
            <a:r>
              <a:rPr lang="en-US" sz="2000" dirty="0"/>
              <a:t>Temporal trends of total livestock, goat, sheep, cattle, horse and their proportions in Inner Mongolia (a &amp; c) and Mongolia (b &amp; d) </a:t>
            </a:r>
          </a:p>
          <a:p>
            <a:endParaRPr lang="en-US" sz="2000" dirty="0"/>
          </a:p>
          <a:p>
            <a:r>
              <a:rPr lang="en-US" sz="2000" dirty="0"/>
              <a:t>Figure shows the dramatic proportional increase in goat population in Mongolia as well as increase in total livestock in both Mongolia and Inner Mongolia between 1990 -2010</a:t>
            </a:r>
          </a:p>
        </p:txBody>
      </p:sp>
      <p:sp>
        <p:nvSpPr>
          <p:cNvPr id="10" name="TextBox 9"/>
          <p:cNvSpPr txBox="1"/>
          <p:nvPr/>
        </p:nvSpPr>
        <p:spPr>
          <a:xfrm>
            <a:off x="8633861" y="6488668"/>
            <a:ext cx="3558139" cy="369332"/>
          </a:xfrm>
          <a:prstGeom prst="rect">
            <a:avLst/>
          </a:prstGeom>
          <a:noFill/>
        </p:spPr>
        <p:txBody>
          <a:bodyPr wrap="square" rtlCol="0">
            <a:spAutoFit/>
          </a:bodyPr>
          <a:lstStyle/>
          <a:p>
            <a:r>
              <a:rPr lang="en-US" dirty="0"/>
              <a:t>John et al. 2016, </a:t>
            </a:r>
            <a:r>
              <a:rPr lang="en-US" i="1" dirty="0"/>
              <a:t>Landscape Ecology</a:t>
            </a:r>
          </a:p>
        </p:txBody>
      </p:sp>
      <p:sp>
        <p:nvSpPr>
          <p:cNvPr id="14" name="TextBox 13"/>
          <p:cNvSpPr txBox="1"/>
          <p:nvPr/>
        </p:nvSpPr>
        <p:spPr>
          <a:xfrm>
            <a:off x="8778240" y="304800"/>
            <a:ext cx="3194685" cy="461665"/>
          </a:xfrm>
          <a:prstGeom prst="rect">
            <a:avLst/>
          </a:prstGeom>
          <a:noFill/>
        </p:spPr>
        <p:txBody>
          <a:bodyPr wrap="square" rtlCol="0">
            <a:spAutoFit/>
          </a:bodyPr>
          <a:lstStyle/>
          <a:p>
            <a:r>
              <a:rPr lang="en-US" sz="2400" dirty="0"/>
              <a:t>“boom-bust cycles”</a:t>
            </a:r>
          </a:p>
        </p:txBody>
      </p:sp>
      <p:cxnSp>
        <p:nvCxnSpPr>
          <p:cNvPr id="16" name="Straight Arrow Connector 15"/>
          <p:cNvCxnSpPr/>
          <p:nvPr/>
        </p:nvCxnSpPr>
        <p:spPr>
          <a:xfrm flipH="1">
            <a:off x="7137918" y="569167"/>
            <a:ext cx="1754155" cy="1362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341567" y="569165"/>
            <a:ext cx="550506" cy="1203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4185168" y="569166"/>
            <a:ext cx="4697575" cy="120097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0" y="1"/>
            <a:ext cx="4953000" cy="584775"/>
          </a:xfrm>
          <a:prstGeom prst="rect">
            <a:avLst/>
          </a:prstGeom>
          <a:noFill/>
        </p:spPr>
        <p:txBody>
          <a:bodyPr wrap="square" rtlCol="0">
            <a:spAutoFit/>
          </a:bodyPr>
          <a:lstStyle/>
          <a:p>
            <a:r>
              <a:rPr lang="en-US" sz="3200" dirty="0"/>
              <a:t>Socioeconomic drivers</a:t>
            </a:r>
          </a:p>
        </p:txBody>
      </p:sp>
    </p:spTree>
    <p:extLst>
      <p:ext uri="{BB962C8B-B14F-4D97-AF65-F5344CB8AC3E}">
        <p14:creationId xmlns:p14="http://schemas.microsoft.com/office/powerpoint/2010/main" val="318691170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56DD6-06C8-4D6E-82DB-A8D5BDC7216F}"/>
              </a:ext>
            </a:extLst>
          </p:cNvPr>
          <p:cNvSpPr>
            <a:spLocks noGrp="1"/>
          </p:cNvSpPr>
          <p:nvPr>
            <p:ph type="title"/>
          </p:nvPr>
        </p:nvSpPr>
        <p:spPr>
          <a:xfrm>
            <a:off x="0" y="0"/>
            <a:ext cx="10515600" cy="1325563"/>
          </a:xfrm>
        </p:spPr>
        <p:txBody>
          <a:bodyPr/>
          <a:lstStyle/>
          <a:p>
            <a:r>
              <a:rPr lang="en-US" dirty="0"/>
              <a:t>Hyperspatial and </a:t>
            </a:r>
            <a:r>
              <a:rPr lang="en-US" dirty="0" err="1"/>
              <a:t>sUAS</a:t>
            </a:r>
            <a:r>
              <a:rPr lang="en-US" dirty="0"/>
              <a:t> fusion</a:t>
            </a:r>
          </a:p>
        </p:txBody>
      </p:sp>
      <p:sp>
        <p:nvSpPr>
          <p:cNvPr id="3" name="Content Placeholder 2">
            <a:extLst>
              <a:ext uri="{FF2B5EF4-FFF2-40B4-BE49-F238E27FC236}">
                <a16:creationId xmlns:a16="http://schemas.microsoft.com/office/drawing/2014/main" id="{DA530355-5FFF-4B4E-A068-819A3BA96E8A}"/>
              </a:ext>
            </a:extLst>
          </p:cNvPr>
          <p:cNvSpPr>
            <a:spLocks noGrp="1"/>
          </p:cNvSpPr>
          <p:nvPr>
            <p:ph idx="1"/>
          </p:nvPr>
        </p:nvSpPr>
        <p:spPr>
          <a:xfrm>
            <a:off x="6812868" y="1938685"/>
            <a:ext cx="5274480" cy="3449603"/>
          </a:xfrm>
        </p:spPr>
        <p:txBody>
          <a:bodyPr/>
          <a:lstStyle/>
          <a:p>
            <a:r>
              <a:rPr lang="en-US" dirty="0"/>
              <a:t>Spatial and Temporal Adaptive Reflectance Fusion Model (STARFM) used to fuse </a:t>
            </a:r>
            <a:r>
              <a:rPr lang="en-US" dirty="0" err="1"/>
              <a:t>sUAS</a:t>
            </a:r>
            <a:r>
              <a:rPr lang="en-US" dirty="0"/>
              <a:t> data and </a:t>
            </a:r>
            <a:r>
              <a:rPr lang="en-US" dirty="0" err="1"/>
              <a:t>Planetscope</a:t>
            </a:r>
            <a:endParaRPr lang="en-US" dirty="0"/>
          </a:p>
        </p:txBody>
      </p:sp>
      <p:sp>
        <p:nvSpPr>
          <p:cNvPr id="4" name="TextBox 3">
            <a:extLst>
              <a:ext uri="{FF2B5EF4-FFF2-40B4-BE49-F238E27FC236}">
                <a16:creationId xmlns:a16="http://schemas.microsoft.com/office/drawing/2014/main" id="{734E0E64-FBC5-4EF7-B1FF-892CDE0D1422}"/>
              </a:ext>
            </a:extLst>
          </p:cNvPr>
          <p:cNvSpPr txBox="1"/>
          <p:nvPr/>
        </p:nvSpPr>
        <p:spPr>
          <a:xfrm>
            <a:off x="10784426" y="6523107"/>
            <a:ext cx="1531262" cy="369332"/>
          </a:xfrm>
          <a:prstGeom prst="rect">
            <a:avLst/>
          </a:prstGeom>
          <a:noFill/>
        </p:spPr>
        <p:txBody>
          <a:bodyPr wrap="square" rtlCol="0">
            <a:spAutoFit/>
          </a:bodyPr>
          <a:lstStyle/>
          <a:p>
            <a:r>
              <a:rPr lang="en-US" dirty="0"/>
              <a:t>Liu et al. 2022</a:t>
            </a:r>
          </a:p>
        </p:txBody>
      </p:sp>
      <p:pic>
        <p:nvPicPr>
          <p:cNvPr id="5" name="Picture 4">
            <a:extLst>
              <a:ext uri="{FF2B5EF4-FFF2-40B4-BE49-F238E27FC236}">
                <a16:creationId xmlns:a16="http://schemas.microsoft.com/office/drawing/2014/main" id="{311EDAA0-E757-4B88-807C-9A5F4426FB56}"/>
              </a:ext>
            </a:extLst>
          </p:cNvPr>
          <p:cNvPicPr>
            <a:picLocks noChangeAspect="1"/>
          </p:cNvPicPr>
          <p:nvPr/>
        </p:nvPicPr>
        <p:blipFill>
          <a:blip r:embed="rId2"/>
          <a:stretch>
            <a:fillRect/>
          </a:stretch>
        </p:blipFill>
        <p:spPr>
          <a:xfrm>
            <a:off x="259331" y="1831329"/>
            <a:ext cx="6553537" cy="3733992"/>
          </a:xfrm>
          <a:prstGeom prst="rect">
            <a:avLst/>
          </a:prstGeom>
        </p:spPr>
      </p:pic>
    </p:spTree>
    <p:extLst>
      <p:ext uri="{BB962C8B-B14F-4D97-AF65-F5344CB8AC3E}">
        <p14:creationId xmlns:p14="http://schemas.microsoft.com/office/powerpoint/2010/main" val="30914418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16D731-5AD4-46AD-BC59-B4BB7165CD49}"/>
              </a:ext>
            </a:extLst>
          </p:cNvPr>
          <p:cNvPicPr>
            <a:picLocks noChangeAspect="1"/>
          </p:cNvPicPr>
          <p:nvPr/>
        </p:nvPicPr>
        <p:blipFill>
          <a:blip r:embed="rId2"/>
          <a:stretch>
            <a:fillRect/>
          </a:stretch>
        </p:blipFill>
        <p:spPr>
          <a:xfrm>
            <a:off x="0" y="-19050"/>
            <a:ext cx="12192000" cy="6208224"/>
          </a:xfrm>
          <a:prstGeom prst="rect">
            <a:avLst/>
          </a:prstGeom>
        </p:spPr>
      </p:pic>
      <p:sp>
        <p:nvSpPr>
          <p:cNvPr id="3" name="TextBox 2">
            <a:extLst>
              <a:ext uri="{FF2B5EF4-FFF2-40B4-BE49-F238E27FC236}">
                <a16:creationId xmlns:a16="http://schemas.microsoft.com/office/drawing/2014/main" id="{A7AB4B2D-C655-993E-DEA4-DB7ADBA8F892}"/>
              </a:ext>
            </a:extLst>
          </p:cNvPr>
          <p:cNvSpPr txBox="1"/>
          <p:nvPr/>
        </p:nvSpPr>
        <p:spPr>
          <a:xfrm>
            <a:off x="10010775" y="6391275"/>
            <a:ext cx="1476375" cy="369332"/>
          </a:xfrm>
          <a:prstGeom prst="rect">
            <a:avLst/>
          </a:prstGeom>
          <a:noFill/>
        </p:spPr>
        <p:txBody>
          <a:bodyPr wrap="square" rtlCol="0">
            <a:spAutoFit/>
          </a:bodyPr>
          <a:lstStyle/>
          <a:p>
            <a:r>
              <a:rPr lang="en-US" dirty="0"/>
              <a:t>Ge et al. 2018</a:t>
            </a:r>
          </a:p>
        </p:txBody>
      </p:sp>
    </p:spTree>
    <p:extLst>
      <p:ext uri="{BB962C8B-B14F-4D97-AF65-F5344CB8AC3E}">
        <p14:creationId xmlns:p14="http://schemas.microsoft.com/office/powerpoint/2010/main" val="31140467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56A1AD-FF30-4633-B449-99A35F797E29}"/>
              </a:ext>
            </a:extLst>
          </p:cNvPr>
          <p:cNvSpPr/>
          <p:nvPr/>
        </p:nvSpPr>
        <p:spPr>
          <a:xfrm>
            <a:off x="9005335" y="0"/>
            <a:ext cx="3186665" cy="4524315"/>
          </a:xfrm>
          <a:prstGeom prst="rect">
            <a:avLst/>
          </a:prstGeom>
        </p:spPr>
        <p:txBody>
          <a:bodyPr wrap="square">
            <a:spAutoFit/>
          </a:bodyPr>
          <a:lstStyle/>
          <a:p>
            <a:r>
              <a:rPr lang="en-US" dirty="0"/>
              <a:t>Figure Caption: Map showing (a) MODIS NDVI (MOD13A2) overlaid with provincial boundaries of Kazakhstan, (b) Elevation obtained from SRTM (SRTMGL1_v003) overlaid with provincial boundaries and sampling sites from the summer field trip (2022), (c) NDVI map of </a:t>
            </a:r>
            <a:r>
              <a:rPr lang="en-US" dirty="0" err="1"/>
              <a:t>Aqmola</a:t>
            </a:r>
            <a:r>
              <a:rPr lang="en-US" dirty="0"/>
              <a:t> province overlaid with major district roads and field sampling sites and (d) NDVI map of Almaty province overlaid with major district  roads and field sampling sites.</a:t>
            </a:r>
          </a:p>
        </p:txBody>
      </p:sp>
      <p:pic>
        <p:nvPicPr>
          <p:cNvPr id="6" name="Picture 5">
            <a:extLst>
              <a:ext uri="{FF2B5EF4-FFF2-40B4-BE49-F238E27FC236}">
                <a16:creationId xmlns:a16="http://schemas.microsoft.com/office/drawing/2014/main" id="{3A5AE66E-CF85-4721-AF83-606579CCFB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924" y="47094"/>
            <a:ext cx="8756316" cy="6858000"/>
          </a:xfrm>
          <a:prstGeom prst="rect">
            <a:avLst/>
          </a:prstGeom>
        </p:spPr>
      </p:pic>
    </p:spTree>
    <p:extLst>
      <p:ext uri="{BB962C8B-B14F-4D97-AF65-F5344CB8AC3E}">
        <p14:creationId xmlns:p14="http://schemas.microsoft.com/office/powerpoint/2010/main" val="28519998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Freeform: Shape 9">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Freeform: Shape 11">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99D817A-8F5B-4B9A-A607-DCC323ECC1E7}"/>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6100" kern="1200">
                <a:solidFill>
                  <a:schemeClr val="tx1"/>
                </a:solidFill>
                <a:latin typeface="+mj-lt"/>
                <a:ea typeface="+mj-ea"/>
                <a:cs typeface="+mj-cs"/>
              </a:rPr>
              <a:t>Rangeland land use and socioecological system analysis</a:t>
            </a:r>
          </a:p>
        </p:txBody>
      </p:sp>
      <p:sp>
        <p:nvSpPr>
          <p:cNvPr id="14" name="Rectangle 13">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1408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875AAD-D54A-4F02-EB22-A7573A15B927}"/>
              </a:ext>
            </a:extLst>
          </p:cNvPr>
          <p:cNvSpPr txBox="1"/>
          <p:nvPr/>
        </p:nvSpPr>
        <p:spPr>
          <a:xfrm>
            <a:off x="1697550" y="6119337"/>
            <a:ext cx="8796898" cy="646331"/>
          </a:xfrm>
          <a:prstGeom prst="rect">
            <a:avLst/>
          </a:prstGeom>
          <a:noFill/>
        </p:spPr>
        <p:txBody>
          <a:bodyPr wrap="square">
            <a:spAutoFit/>
          </a:bodyPr>
          <a:lstStyle/>
          <a:p>
            <a:pPr algn="ctr"/>
            <a:r>
              <a:rPr lang="en-US" sz="1200" dirty="0">
                <a:solidFill>
                  <a:srgbClr val="333333"/>
                </a:solidFill>
                <a:latin typeface="Times New Roman" panose="02020603050405020304" pitchFamily="18" charset="0"/>
                <a:cs typeface="Times New Roman" panose="02020603050405020304" pitchFamily="18" charset="0"/>
              </a:rPr>
              <a:t>Figure 2. Structural equation model (SEM) framework investigating the possible pathways to find the interactions between predictors or drivers (climate, moisture and socioeconomic variables grouped under different latent constructs) and response variables (NDVI/NPP/ET) in this study.</a:t>
            </a:r>
            <a:endParaRPr lang="en-US" sz="1200" dirty="0">
              <a:latin typeface="Times New Roman" panose="02020603050405020304" pitchFamily="18" charset="0"/>
              <a:cs typeface="Times New Roman" panose="02020603050405020304" pitchFamily="18" charset="0"/>
            </a:endParaRPr>
          </a:p>
        </p:txBody>
      </p:sp>
      <p:pic>
        <p:nvPicPr>
          <p:cNvPr id="6" name="Picture 5" descr="Diagram&#10;&#10;Description automatically generated">
            <a:extLst>
              <a:ext uri="{FF2B5EF4-FFF2-40B4-BE49-F238E27FC236}">
                <a16:creationId xmlns:a16="http://schemas.microsoft.com/office/drawing/2014/main" id="{3BBAF084-F434-FEBA-FDCA-9CC5DFC251F5}"/>
              </a:ext>
            </a:extLst>
          </p:cNvPr>
          <p:cNvPicPr>
            <a:picLocks noChangeAspect="1"/>
          </p:cNvPicPr>
          <p:nvPr/>
        </p:nvPicPr>
        <p:blipFill rotWithShape="1">
          <a:blip r:embed="rId2">
            <a:extLst>
              <a:ext uri="{28A0092B-C50C-407E-A947-70E740481C1C}">
                <a14:useLocalDpi xmlns:a14="http://schemas.microsoft.com/office/drawing/2010/main" val="0"/>
              </a:ext>
            </a:extLst>
          </a:blip>
          <a:srcRect t="3763" b="1853"/>
          <a:stretch/>
        </p:blipFill>
        <p:spPr>
          <a:xfrm>
            <a:off x="2000809" y="145792"/>
            <a:ext cx="8190380" cy="5973544"/>
          </a:xfrm>
          <a:prstGeom prst="rect">
            <a:avLst/>
          </a:prstGeom>
        </p:spPr>
      </p:pic>
      <p:sp>
        <p:nvSpPr>
          <p:cNvPr id="2" name="TextBox 1">
            <a:extLst>
              <a:ext uri="{FF2B5EF4-FFF2-40B4-BE49-F238E27FC236}">
                <a16:creationId xmlns:a16="http://schemas.microsoft.com/office/drawing/2014/main" id="{F5F22EDF-12B1-1502-2F7B-E3F873C29FC1}"/>
              </a:ext>
            </a:extLst>
          </p:cNvPr>
          <p:cNvSpPr txBox="1"/>
          <p:nvPr/>
        </p:nvSpPr>
        <p:spPr>
          <a:xfrm>
            <a:off x="10247093" y="6488668"/>
            <a:ext cx="1890445" cy="369332"/>
          </a:xfrm>
          <a:prstGeom prst="rect">
            <a:avLst/>
          </a:prstGeom>
          <a:noFill/>
        </p:spPr>
        <p:txBody>
          <a:bodyPr wrap="square" rtlCol="0">
            <a:spAutoFit/>
          </a:bodyPr>
          <a:lstStyle/>
          <a:p>
            <a:r>
              <a:rPr lang="en-US" dirty="0" err="1"/>
              <a:t>Kolluru</a:t>
            </a:r>
            <a:r>
              <a:rPr lang="en-US" dirty="0"/>
              <a:t> et al. 2022</a:t>
            </a:r>
          </a:p>
        </p:txBody>
      </p:sp>
    </p:spTree>
    <p:extLst>
      <p:ext uri="{BB962C8B-B14F-4D97-AF65-F5344CB8AC3E}">
        <p14:creationId xmlns:p14="http://schemas.microsoft.com/office/powerpoint/2010/main" val="2525066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875AAD-D54A-4F02-EB22-A7573A15B927}"/>
              </a:ext>
            </a:extLst>
          </p:cNvPr>
          <p:cNvSpPr txBox="1"/>
          <p:nvPr/>
        </p:nvSpPr>
        <p:spPr>
          <a:xfrm>
            <a:off x="1697551" y="3919062"/>
            <a:ext cx="8796898" cy="461665"/>
          </a:xfrm>
          <a:prstGeom prst="rect">
            <a:avLst/>
          </a:prstGeom>
          <a:noFill/>
        </p:spPr>
        <p:txBody>
          <a:bodyPr wrap="square">
            <a:spAutoFit/>
          </a:bodyPr>
          <a:lstStyle/>
          <a:p>
            <a:pPr algn="ctr"/>
            <a:r>
              <a:rPr lang="en-US" sz="1200" dirty="0">
                <a:solidFill>
                  <a:srgbClr val="333333"/>
                </a:solidFill>
                <a:latin typeface="Times New Roman" panose="02020603050405020304" pitchFamily="18" charset="0"/>
                <a:cs typeface="Times New Roman" panose="02020603050405020304" pitchFamily="18" charset="0"/>
              </a:rPr>
              <a:t>Figure 3. Standardized anomalies of socioeconomic variables of 14 provinces in Kazakhstan: (a) livestock density (LSKD), (b) GDP per capita (</a:t>
            </a:r>
            <a:r>
              <a:rPr lang="en-US" sz="1200" dirty="0" err="1">
                <a:solidFill>
                  <a:srgbClr val="333333"/>
                </a:solidFill>
                <a:latin typeface="Times New Roman" panose="02020603050405020304" pitchFamily="18" charset="0"/>
                <a:cs typeface="Times New Roman" panose="02020603050405020304" pitchFamily="18" charset="0"/>
              </a:rPr>
              <a:t>GDPca</a:t>
            </a:r>
            <a:r>
              <a:rPr lang="en-US" sz="1200" dirty="0">
                <a:solidFill>
                  <a:srgbClr val="333333"/>
                </a:solidFill>
                <a:latin typeface="Times New Roman" panose="02020603050405020304" pitchFamily="18" charset="0"/>
                <a:cs typeface="Times New Roman" panose="02020603050405020304" pitchFamily="18" charset="0"/>
              </a:rPr>
              <a:t>), (c) population density (POPD) and (d) crops per hectare (</a:t>
            </a:r>
            <a:r>
              <a:rPr lang="en-US" sz="1200" dirty="0" err="1">
                <a:solidFill>
                  <a:srgbClr val="333333"/>
                </a:solidFill>
                <a:latin typeface="Times New Roman" panose="02020603050405020304" pitchFamily="18" charset="0"/>
                <a:cs typeface="Times New Roman" panose="02020603050405020304" pitchFamily="18" charset="0"/>
              </a:rPr>
              <a:t>CROPh</a:t>
            </a:r>
            <a:r>
              <a:rPr lang="en-US" sz="1200" dirty="0">
                <a:solidFill>
                  <a:srgbClr val="333333"/>
                </a:solidFill>
                <a:latin typeface="Times New Roman" panose="02020603050405020304" pitchFamily="18" charset="0"/>
                <a:cs typeface="Times New Roman" panose="02020603050405020304" pitchFamily="18" charset="0"/>
              </a:rPr>
              <a:t>).</a:t>
            </a:r>
            <a:endParaRPr lang="en-US" sz="1200" dirty="0">
              <a:latin typeface="Times New Roman" panose="02020603050405020304" pitchFamily="18" charset="0"/>
              <a:cs typeface="Times New Roman" panose="02020603050405020304" pitchFamily="18" charset="0"/>
            </a:endParaRPr>
          </a:p>
        </p:txBody>
      </p:sp>
      <p:pic>
        <p:nvPicPr>
          <p:cNvPr id="3" name="Picture 2" descr="Timeline&#10;&#10;Description automatically generated">
            <a:extLst>
              <a:ext uri="{FF2B5EF4-FFF2-40B4-BE49-F238E27FC236}">
                <a16:creationId xmlns:a16="http://schemas.microsoft.com/office/drawing/2014/main" id="{B06FA1C7-6A9C-817B-A451-713C1E0D42F9}"/>
              </a:ext>
            </a:extLst>
          </p:cNvPr>
          <p:cNvPicPr>
            <a:picLocks noChangeAspect="1"/>
          </p:cNvPicPr>
          <p:nvPr/>
        </p:nvPicPr>
        <p:blipFill rotWithShape="1">
          <a:blip r:embed="rId2">
            <a:extLst>
              <a:ext uri="{28A0092B-C50C-407E-A947-70E740481C1C}">
                <a14:useLocalDpi xmlns:a14="http://schemas.microsoft.com/office/drawing/2010/main" val="0"/>
              </a:ext>
            </a:extLst>
          </a:blip>
          <a:srcRect t="5973" b="68889"/>
          <a:stretch/>
        </p:blipFill>
        <p:spPr>
          <a:xfrm>
            <a:off x="1792942" y="1751945"/>
            <a:ext cx="8875059" cy="1724025"/>
          </a:xfrm>
          <a:prstGeom prst="rect">
            <a:avLst/>
          </a:prstGeom>
        </p:spPr>
      </p:pic>
      <p:sp>
        <p:nvSpPr>
          <p:cNvPr id="2" name="TextBox 1">
            <a:extLst>
              <a:ext uri="{FF2B5EF4-FFF2-40B4-BE49-F238E27FC236}">
                <a16:creationId xmlns:a16="http://schemas.microsoft.com/office/drawing/2014/main" id="{9D43EC90-CF8C-FEAB-D03B-60C91BBAE44C}"/>
              </a:ext>
            </a:extLst>
          </p:cNvPr>
          <p:cNvSpPr txBox="1"/>
          <p:nvPr/>
        </p:nvSpPr>
        <p:spPr>
          <a:xfrm>
            <a:off x="10247093" y="6488668"/>
            <a:ext cx="1890445" cy="369332"/>
          </a:xfrm>
          <a:prstGeom prst="rect">
            <a:avLst/>
          </a:prstGeom>
          <a:noFill/>
        </p:spPr>
        <p:txBody>
          <a:bodyPr wrap="square" rtlCol="0">
            <a:spAutoFit/>
          </a:bodyPr>
          <a:lstStyle/>
          <a:p>
            <a:r>
              <a:rPr lang="en-US" dirty="0" err="1"/>
              <a:t>Kolluru</a:t>
            </a:r>
            <a:r>
              <a:rPr lang="en-US" dirty="0"/>
              <a:t> et al. 2022</a:t>
            </a:r>
          </a:p>
        </p:txBody>
      </p:sp>
    </p:spTree>
    <p:extLst>
      <p:ext uri="{BB962C8B-B14F-4D97-AF65-F5344CB8AC3E}">
        <p14:creationId xmlns:p14="http://schemas.microsoft.com/office/powerpoint/2010/main" val="37909505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scatter chart&#10;&#10;Description automatically generated">
            <a:extLst>
              <a:ext uri="{FF2B5EF4-FFF2-40B4-BE49-F238E27FC236}">
                <a16:creationId xmlns:a16="http://schemas.microsoft.com/office/drawing/2014/main" id="{56FF2522-75A4-0B4F-A3C8-C514A3B2F290}"/>
              </a:ext>
            </a:extLst>
          </p:cNvPr>
          <p:cNvPicPr>
            <a:picLocks noChangeAspect="1"/>
          </p:cNvPicPr>
          <p:nvPr/>
        </p:nvPicPr>
        <p:blipFill rotWithShape="1">
          <a:blip r:embed="rId2">
            <a:extLst>
              <a:ext uri="{28A0092B-C50C-407E-A947-70E740481C1C}">
                <a14:useLocalDpi xmlns:a14="http://schemas.microsoft.com/office/drawing/2010/main" val="0"/>
              </a:ext>
            </a:extLst>
          </a:blip>
          <a:srcRect b="13194"/>
          <a:stretch/>
        </p:blipFill>
        <p:spPr>
          <a:xfrm>
            <a:off x="2127384" y="1"/>
            <a:ext cx="7937233" cy="5953125"/>
          </a:xfrm>
          <a:prstGeom prst="rect">
            <a:avLst/>
          </a:prstGeom>
        </p:spPr>
      </p:pic>
      <p:sp>
        <p:nvSpPr>
          <p:cNvPr id="4" name="TextBox 3">
            <a:extLst>
              <a:ext uri="{FF2B5EF4-FFF2-40B4-BE49-F238E27FC236}">
                <a16:creationId xmlns:a16="http://schemas.microsoft.com/office/drawing/2014/main" id="{E40850CA-9C4B-25F0-9E62-CFC952CE11CC}"/>
              </a:ext>
            </a:extLst>
          </p:cNvPr>
          <p:cNvSpPr txBox="1"/>
          <p:nvPr/>
        </p:nvSpPr>
        <p:spPr>
          <a:xfrm>
            <a:off x="52326" y="6396334"/>
            <a:ext cx="12086040" cy="461665"/>
          </a:xfrm>
          <a:prstGeom prst="rect">
            <a:avLst/>
          </a:prstGeom>
          <a:noFill/>
        </p:spPr>
        <p:txBody>
          <a:bodyPr wrap="square">
            <a:spAutoFit/>
          </a:bodyPr>
          <a:lstStyle/>
          <a:p>
            <a:r>
              <a:rPr lang="en-US" sz="1200" dirty="0">
                <a:solidFill>
                  <a:srgbClr val="2E2E2E"/>
                </a:solidFill>
                <a:latin typeface="Times New Roman" panose="02020603050405020304" pitchFamily="18" charset="0"/>
                <a:cs typeface="Times New Roman" panose="02020603050405020304" pitchFamily="18" charset="0"/>
              </a:rPr>
              <a:t>Fig. 3. Spatial distribution of socioeconomic variables from 2000 to 2016 ((a) livestock density (LSKD), (b) GDP per capita (</a:t>
            </a:r>
            <a:r>
              <a:rPr lang="en-US" sz="1200" dirty="0" err="1">
                <a:solidFill>
                  <a:srgbClr val="2E2E2E"/>
                </a:solidFill>
                <a:latin typeface="Times New Roman" panose="02020603050405020304" pitchFamily="18" charset="0"/>
                <a:cs typeface="Times New Roman" panose="02020603050405020304" pitchFamily="18" charset="0"/>
              </a:rPr>
              <a:t>GDPca</a:t>
            </a:r>
            <a:r>
              <a:rPr lang="en-US" sz="1200" dirty="0">
                <a:solidFill>
                  <a:srgbClr val="2E2E2E"/>
                </a:solidFill>
                <a:latin typeface="Times New Roman" panose="02020603050405020304" pitchFamily="18" charset="0"/>
                <a:cs typeface="Times New Roman" panose="02020603050405020304" pitchFamily="18" charset="0"/>
              </a:rPr>
              <a:t>), (c) population density (POPD) and (d) crop production in tons per hectare (PCROP)).</a:t>
            </a:r>
            <a:endParaRPr lang="en-US" sz="1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2880A5B3-376A-34DC-7000-1A05350B742D}"/>
              </a:ext>
            </a:extLst>
          </p:cNvPr>
          <p:cNvSpPr txBox="1"/>
          <p:nvPr/>
        </p:nvSpPr>
        <p:spPr>
          <a:xfrm>
            <a:off x="10247093" y="6488668"/>
            <a:ext cx="1890445" cy="369332"/>
          </a:xfrm>
          <a:prstGeom prst="rect">
            <a:avLst/>
          </a:prstGeom>
          <a:noFill/>
        </p:spPr>
        <p:txBody>
          <a:bodyPr wrap="square" rtlCol="0">
            <a:spAutoFit/>
          </a:bodyPr>
          <a:lstStyle/>
          <a:p>
            <a:r>
              <a:rPr lang="en-US" dirty="0" err="1"/>
              <a:t>Kolluru</a:t>
            </a:r>
            <a:r>
              <a:rPr lang="en-US" dirty="0"/>
              <a:t> et al. 2022</a:t>
            </a:r>
          </a:p>
        </p:txBody>
      </p:sp>
    </p:spTree>
    <p:extLst>
      <p:ext uri="{BB962C8B-B14F-4D97-AF65-F5344CB8AC3E}">
        <p14:creationId xmlns:p14="http://schemas.microsoft.com/office/powerpoint/2010/main" val="25947399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FACAB5E1-4889-89E2-1772-C5274DFBB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412" y="1"/>
            <a:ext cx="6025176" cy="6027003"/>
          </a:xfrm>
          <a:prstGeom prst="rect">
            <a:avLst/>
          </a:prstGeom>
        </p:spPr>
      </p:pic>
      <p:sp>
        <p:nvSpPr>
          <p:cNvPr id="4" name="TextBox 3">
            <a:extLst>
              <a:ext uri="{FF2B5EF4-FFF2-40B4-BE49-F238E27FC236}">
                <a16:creationId xmlns:a16="http://schemas.microsoft.com/office/drawing/2014/main" id="{9C1A75A7-D63F-4B14-0E87-35D6AE9687A6}"/>
              </a:ext>
            </a:extLst>
          </p:cNvPr>
          <p:cNvSpPr txBox="1"/>
          <p:nvPr/>
        </p:nvSpPr>
        <p:spPr>
          <a:xfrm>
            <a:off x="1524000" y="6027004"/>
            <a:ext cx="9144000" cy="830997"/>
          </a:xfrm>
          <a:prstGeom prst="rect">
            <a:avLst/>
          </a:prstGeom>
          <a:noFill/>
        </p:spPr>
        <p:txBody>
          <a:bodyPr wrap="square">
            <a:spAutoFit/>
          </a:bodyPr>
          <a:lstStyle/>
          <a:p>
            <a:r>
              <a:rPr lang="en-US" sz="1200" dirty="0">
                <a:solidFill>
                  <a:srgbClr val="2E2E2E"/>
                </a:solidFill>
                <a:latin typeface="Times New Roman" panose="02020603050405020304" pitchFamily="18" charset="0"/>
                <a:cs typeface="Times New Roman" panose="02020603050405020304" pitchFamily="18" charset="0"/>
              </a:rPr>
              <a:t>Fig. 4. Spatial distribution of seasonal composites (2000–2016) of (a) summer (JJA) normalized difference vegetation index (NDVI), (b) winter (DJF) percent cover snowpack (</a:t>
            </a:r>
            <a:r>
              <a:rPr lang="en-US" sz="1200" dirty="0" err="1">
                <a:solidFill>
                  <a:srgbClr val="2E2E2E"/>
                </a:solidFill>
                <a:latin typeface="Times New Roman" panose="02020603050405020304" pitchFamily="18" charset="0"/>
                <a:cs typeface="Times New Roman" panose="02020603050405020304" pitchFamily="18" charset="0"/>
              </a:rPr>
              <a:t>SNOWc</a:t>
            </a:r>
            <a:r>
              <a:rPr lang="en-US" sz="1200" dirty="0">
                <a:solidFill>
                  <a:srgbClr val="2E2E2E"/>
                </a:solidFill>
                <a:latin typeface="Times New Roman" panose="02020603050405020304" pitchFamily="18" charset="0"/>
                <a:cs typeface="Times New Roman" panose="02020603050405020304" pitchFamily="18" charset="0"/>
              </a:rPr>
              <a:t>), (c) winter snow depth (</a:t>
            </a:r>
            <a:r>
              <a:rPr lang="en-US" sz="1200" dirty="0" err="1">
                <a:solidFill>
                  <a:srgbClr val="2E2E2E"/>
                </a:solidFill>
                <a:latin typeface="Times New Roman" panose="02020603050405020304" pitchFamily="18" charset="0"/>
                <a:cs typeface="Times New Roman" panose="02020603050405020304" pitchFamily="18" charset="0"/>
              </a:rPr>
              <a:t>SNOWde</a:t>
            </a:r>
            <a:r>
              <a:rPr lang="en-US" sz="1200" dirty="0">
                <a:solidFill>
                  <a:srgbClr val="2E2E2E"/>
                </a:solidFill>
                <a:latin typeface="Times New Roman" panose="02020603050405020304" pitchFamily="18" charset="0"/>
                <a:cs typeface="Times New Roman" panose="02020603050405020304" pitchFamily="18" charset="0"/>
              </a:rPr>
              <a:t>), (d) spring precipitation (P_MAM), (e) summer soil moisture (SM) (f) summer terrestrial water storage (TWS), (g) summer air temperature (</a:t>
            </a:r>
            <a:r>
              <a:rPr lang="en-US" sz="1200" dirty="0" err="1">
                <a:solidFill>
                  <a:srgbClr val="2E2E2E"/>
                </a:solidFill>
                <a:latin typeface="Times New Roman" panose="02020603050405020304" pitchFamily="18" charset="0"/>
                <a:cs typeface="Times New Roman" panose="02020603050405020304" pitchFamily="18" charset="0"/>
              </a:rPr>
              <a:t>Tair</a:t>
            </a:r>
            <a:r>
              <a:rPr lang="en-US" sz="1200" dirty="0">
                <a:solidFill>
                  <a:srgbClr val="2E2E2E"/>
                </a:solidFill>
                <a:latin typeface="Times New Roman" panose="02020603050405020304" pitchFamily="18" charset="0"/>
                <a:cs typeface="Times New Roman" panose="02020603050405020304" pitchFamily="18" charset="0"/>
              </a:rPr>
              <a:t>), (h) summer land surface temperature (LST), (</a:t>
            </a:r>
            <a:r>
              <a:rPr lang="en-US" sz="1200" dirty="0" err="1">
                <a:solidFill>
                  <a:srgbClr val="2E2E2E"/>
                </a:solidFill>
                <a:latin typeface="Times New Roman" panose="02020603050405020304" pitchFamily="18" charset="0"/>
                <a:cs typeface="Times New Roman" panose="02020603050405020304" pitchFamily="18" charset="0"/>
              </a:rPr>
              <a:t>i</a:t>
            </a:r>
            <a:r>
              <a:rPr lang="en-US" sz="1200" dirty="0">
                <a:solidFill>
                  <a:srgbClr val="2E2E2E"/>
                </a:solidFill>
                <a:latin typeface="Times New Roman" panose="02020603050405020304" pitchFamily="18" charset="0"/>
                <a:cs typeface="Times New Roman" panose="02020603050405020304" pitchFamily="18" charset="0"/>
              </a:rPr>
              <a:t>) spring drought (D_MAM), (j) winter freeze-thaw (FT), (k) slope and (l) elevation variables.</a:t>
            </a:r>
            <a:endParaRPr lang="en-US" sz="1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4897F3B-5E7A-5E04-D39F-0AFF259A019C}"/>
              </a:ext>
            </a:extLst>
          </p:cNvPr>
          <p:cNvSpPr txBox="1"/>
          <p:nvPr/>
        </p:nvSpPr>
        <p:spPr>
          <a:xfrm>
            <a:off x="10247093" y="6488668"/>
            <a:ext cx="1890445" cy="369332"/>
          </a:xfrm>
          <a:prstGeom prst="rect">
            <a:avLst/>
          </a:prstGeom>
          <a:noFill/>
        </p:spPr>
        <p:txBody>
          <a:bodyPr wrap="square" rtlCol="0">
            <a:spAutoFit/>
          </a:bodyPr>
          <a:lstStyle/>
          <a:p>
            <a:r>
              <a:rPr lang="en-US" dirty="0" err="1"/>
              <a:t>Kolluru</a:t>
            </a:r>
            <a:r>
              <a:rPr lang="en-US" dirty="0"/>
              <a:t> et al. 2022</a:t>
            </a:r>
          </a:p>
        </p:txBody>
      </p:sp>
    </p:spTree>
    <p:extLst>
      <p:ext uri="{BB962C8B-B14F-4D97-AF65-F5344CB8AC3E}">
        <p14:creationId xmlns:p14="http://schemas.microsoft.com/office/powerpoint/2010/main" val="28857417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875AAD-D54A-4F02-EB22-A7573A15B927}"/>
              </a:ext>
            </a:extLst>
          </p:cNvPr>
          <p:cNvSpPr txBox="1"/>
          <p:nvPr/>
        </p:nvSpPr>
        <p:spPr>
          <a:xfrm>
            <a:off x="-41860" y="5534027"/>
            <a:ext cx="12233860" cy="1015663"/>
          </a:xfrm>
          <a:prstGeom prst="rect">
            <a:avLst/>
          </a:prstGeom>
          <a:noFill/>
        </p:spPr>
        <p:txBody>
          <a:bodyPr wrap="square">
            <a:spAutoFit/>
          </a:bodyPr>
          <a:lstStyle/>
          <a:p>
            <a:r>
              <a:rPr lang="en-US" sz="1200" dirty="0">
                <a:solidFill>
                  <a:srgbClr val="333333"/>
                </a:solidFill>
                <a:latin typeface="Times New Roman" panose="02020603050405020304" pitchFamily="18" charset="0"/>
                <a:cs typeface="Times New Roman" panose="02020603050405020304" pitchFamily="18" charset="0"/>
              </a:rPr>
              <a:t>Figure 5. Structural equation modeling examining percent snow cover variability (</a:t>
            </a:r>
            <a:r>
              <a:rPr lang="en-US" sz="1200" dirty="0" err="1">
                <a:solidFill>
                  <a:srgbClr val="333333"/>
                </a:solidFill>
                <a:latin typeface="Times New Roman" panose="02020603050405020304" pitchFamily="18" charset="0"/>
                <a:cs typeface="Times New Roman" panose="02020603050405020304" pitchFamily="18" charset="0"/>
              </a:rPr>
              <a:t>SNOWcSD</a:t>
            </a:r>
            <a:r>
              <a:rPr lang="en-US" sz="1200" dirty="0">
                <a:solidFill>
                  <a:srgbClr val="333333"/>
                </a:solidFill>
                <a:latin typeface="Times New Roman" panose="02020603050405020304" pitchFamily="18" charset="0"/>
                <a:cs typeface="Times New Roman" panose="02020603050405020304" pitchFamily="18" charset="0"/>
              </a:rPr>
              <a:t>) as the moderator between mean normalized difference vegetation index (NDVI) and precipitation (PRECP), water content (</a:t>
            </a:r>
            <a:r>
              <a:rPr lang="en-US" sz="1200" dirty="0" err="1">
                <a:solidFill>
                  <a:srgbClr val="333333"/>
                </a:solidFill>
                <a:latin typeface="Times New Roman" panose="02020603050405020304" pitchFamily="18" charset="0"/>
                <a:cs typeface="Times New Roman" panose="02020603050405020304" pitchFamily="18" charset="0"/>
              </a:rPr>
              <a:t>WATRc</a:t>
            </a:r>
            <a:r>
              <a:rPr lang="en-US" sz="1200" dirty="0">
                <a:solidFill>
                  <a:srgbClr val="333333"/>
                </a:solidFill>
                <a:latin typeface="Times New Roman" panose="02020603050405020304" pitchFamily="18" charset="0"/>
                <a:cs typeface="Times New Roman" panose="02020603050405020304" pitchFamily="18" charset="0"/>
              </a:rPr>
              <a:t>), water storage (WATRs), human influence—1 (HINF1) and human influence—2 (HINF1) as constructs (i.e. latent variables). Model fit—chi-square (χ2; degrees of freedom = 19) = 58.31, comparative fit index = 0.96; Tucker–Lewis index = 0.90; standardized root mean square residual = 0.07. All parameter estimates are standardized (full forms in appendix). Statistical significance: p &lt; 0.05*; p &lt; 0.01**; p &lt; 0.001***, </a:t>
            </a:r>
            <a:r>
              <a:rPr lang="en-US" sz="1200" dirty="0" err="1">
                <a:solidFill>
                  <a:srgbClr val="333333"/>
                </a:solidFill>
                <a:latin typeface="Times New Roman" panose="02020603050405020304" pitchFamily="18" charset="0"/>
                <a:cs typeface="Times New Roman" panose="02020603050405020304" pitchFamily="18" charset="0"/>
              </a:rPr>
              <a:t>n.s</a:t>
            </a:r>
            <a:r>
              <a:rPr lang="en-US" sz="1200" dirty="0">
                <a:solidFill>
                  <a:srgbClr val="333333"/>
                </a:solidFill>
                <a:latin typeface="Times New Roman" panose="02020603050405020304" pitchFamily="18" charset="0"/>
                <a:cs typeface="Times New Roman" panose="02020603050405020304" pitchFamily="18" charset="0"/>
              </a:rPr>
              <a:t>.—non-significant. The square elements in the first row represent the drivers, and the circles in the second row represent the latent constructs. In the last row, NDVI represents the response variable and the </a:t>
            </a:r>
            <a:r>
              <a:rPr lang="en-US" sz="1200" dirty="0" err="1">
                <a:solidFill>
                  <a:srgbClr val="333333"/>
                </a:solidFill>
                <a:latin typeface="Times New Roman" panose="02020603050405020304" pitchFamily="18" charset="0"/>
                <a:cs typeface="Times New Roman" panose="02020603050405020304" pitchFamily="18" charset="0"/>
              </a:rPr>
              <a:t>SNOWcSD</a:t>
            </a:r>
            <a:r>
              <a:rPr lang="en-US" sz="1200" dirty="0">
                <a:solidFill>
                  <a:srgbClr val="333333"/>
                </a:solidFill>
                <a:latin typeface="Times New Roman" panose="02020603050405020304" pitchFamily="18" charset="0"/>
                <a:cs typeface="Times New Roman" panose="02020603050405020304" pitchFamily="18" charset="0"/>
              </a:rPr>
              <a:t> is the SEM moderator.</a:t>
            </a:r>
            <a:endParaRPr lang="en-US" sz="1200" dirty="0">
              <a:latin typeface="Times New Roman" panose="02020603050405020304" pitchFamily="18" charset="0"/>
              <a:cs typeface="Times New Roman" panose="02020603050405020304" pitchFamily="18" charset="0"/>
            </a:endParaRPr>
          </a:p>
        </p:txBody>
      </p:sp>
      <p:pic>
        <p:nvPicPr>
          <p:cNvPr id="3" name="Picture 2" descr="Diagram&#10;&#10;Description automatically generated">
            <a:extLst>
              <a:ext uri="{FF2B5EF4-FFF2-40B4-BE49-F238E27FC236}">
                <a16:creationId xmlns:a16="http://schemas.microsoft.com/office/drawing/2014/main" id="{765BF799-55C6-7D39-4C54-1878F5CA1681}"/>
              </a:ext>
            </a:extLst>
          </p:cNvPr>
          <p:cNvPicPr>
            <a:picLocks noChangeAspect="1"/>
          </p:cNvPicPr>
          <p:nvPr/>
        </p:nvPicPr>
        <p:blipFill rotWithShape="1">
          <a:blip r:embed="rId2">
            <a:extLst>
              <a:ext uri="{28A0092B-C50C-407E-A947-70E740481C1C}">
                <a14:useLocalDpi xmlns:a14="http://schemas.microsoft.com/office/drawing/2010/main" val="0"/>
              </a:ext>
            </a:extLst>
          </a:blip>
          <a:srcRect t="7084" b="12221"/>
          <a:stretch/>
        </p:blipFill>
        <p:spPr>
          <a:xfrm>
            <a:off x="2667000" y="1"/>
            <a:ext cx="6858000" cy="5534025"/>
          </a:xfrm>
          <a:prstGeom prst="rect">
            <a:avLst/>
          </a:prstGeom>
        </p:spPr>
      </p:pic>
      <p:sp>
        <p:nvSpPr>
          <p:cNvPr id="2" name="TextBox 1">
            <a:extLst>
              <a:ext uri="{FF2B5EF4-FFF2-40B4-BE49-F238E27FC236}">
                <a16:creationId xmlns:a16="http://schemas.microsoft.com/office/drawing/2014/main" id="{88CBEB27-D4B8-FC08-E56E-706EB4B079F1}"/>
              </a:ext>
            </a:extLst>
          </p:cNvPr>
          <p:cNvSpPr txBox="1"/>
          <p:nvPr/>
        </p:nvSpPr>
        <p:spPr>
          <a:xfrm>
            <a:off x="10247093" y="6488668"/>
            <a:ext cx="1890445" cy="369332"/>
          </a:xfrm>
          <a:prstGeom prst="rect">
            <a:avLst/>
          </a:prstGeom>
          <a:noFill/>
        </p:spPr>
        <p:txBody>
          <a:bodyPr wrap="square" rtlCol="0">
            <a:spAutoFit/>
          </a:bodyPr>
          <a:lstStyle/>
          <a:p>
            <a:r>
              <a:rPr lang="en-US" dirty="0" err="1"/>
              <a:t>Kolluru</a:t>
            </a:r>
            <a:r>
              <a:rPr lang="en-US" dirty="0"/>
              <a:t> et al. 2022</a:t>
            </a:r>
          </a:p>
        </p:txBody>
      </p:sp>
    </p:spTree>
    <p:extLst>
      <p:ext uri="{BB962C8B-B14F-4D97-AF65-F5344CB8AC3E}">
        <p14:creationId xmlns:p14="http://schemas.microsoft.com/office/powerpoint/2010/main" val="2802624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07339277-1B76-0556-51EB-E88A6FBC7562}"/>
              </a:ext>
            </a:extLst>
          </p:cNvPr>
          <p:cNvPicPr>
            <a:picLocks noChangeAspect="1"/>
          </p:cNvPicPr>
          <p:nvPr/>
        </p:nvPicPr>
        <p:blipFill rotWithShape="1">
          <a:blip r:embed="rId2">
            <a:extLst>
              <a:ext uri="{28A0092B-C50C-407E-A947-70E740481C1C}">
                <a14:useLocalDpi xmlns:a14="http://schemas.microsoft.com/office/drawing/2010/main" val="0"/>
              </a:ext>
            </a:extLst>
          </a:blip>
          <a:srcRect t="7083" b="11806"/>
          <a:stretch/>
        </p:blipFill>
        <p:spPr>
          <a:xfrm>
            <a:off x="2667000" y="1"/>
            <a:ext cx="6858000" cy="5562601"/>
          </a:xfrm>
          <a:prstGeom prst="rect">
            <a:avLst/>
          </a:prstGeom>
        </p:spPr>
      </p:pic>
      <p:sp>
        <p:nvSpPr>
          <p:cNvPr id="6" name="TextBox 5">
            <a:extLst>
              <a:ext uri="{FF2B5EF4-FFF2-40B4-BE49-F238E27FC236}">
                <a16:creationId xmlns:a16="http://schemas.microsoft.com/office/drawing/2014/main" id="{1F669E24-DB96-74B8-4EF9-784D550F5A3A}"/>
              </a:ext>
            </a:extLst>
          </p:cNvPr>
          <p:cNvSpPr txBox="1"/>
          <p:nvPr/>
        </p:nvSpPr>
        <p:spPr>
          <a:xfrm>
            <a:off x="1524001" y="5534026"/>
            <a:ext cx="9144000" cy="1015663"/>
          </a:xfrm>
          <a:prstGeom prst="rect">
            <a:avLst/>
          </a:prstGeom>
          <a:noFill/>
        </p:spPr>
        <p:txBody>
          <a:bodyPr wrap="square">
            <a:spAutoFit/>
          </a:bodyPr>
          <a:lstStyle/>
          <a:p>
            <a:r>
              <a:rPr lang="en-US" sz="1200" dirty="0">
                <a:solidFill>
                  <a:srgbClr val="333333"/>
                </a:solidFill>
                <a:latin typeface="Times New Roman" panose="02020603050405020304" pitchFamily="18" charset="0"/>
                <a:cs typeface="Times New Roman" panose="02020603050405020304" pitchFamily="18" charset="0"/>
              </a:rPr>
              <a:t>Figure 6. Structural equation modeling examining percent snow cover variability (</a:t>
            </a:r>
            <a:r>
              <a:rPr lang="en-US" sz="1200" dirty="0" err="1">
                <a:solidFill>
                  <a:srgbClr val="333333"/>
                </a:solidFill>
                <a:latin typeface="Times New Roman" panose="02020603050405020304" pitchFamily="18" charset="0"/>
                <a:cs typeface="Times New Roman" panose="02020603050405020304" pitchFamily="18" charset="0"/>
              </a:rPr>
              <a:t>SNOWcSD</a:t>
            </a:r>
            <a:r>
              <a:rPr lang="en-US" sz="1200" dirty="0">
                <a:solidFill>
                  <a:srgbClr val="333333"/>
                </a:solidFill>
                <a:latin typeface="Times New Roman" panose="02020603050405020304" pitchFamily="18" charset="0"/>
                <a:cs typeface="Times New Roman" panose="02020603050405020304" pitchFamily="18" charset="0"/>
              </a:rPr>
              <a:t>) as a moderator between the mean net primary productivity (NPP) and precipitation (PRECP), water content (</a:t>
            </a:r>
            <a:r>
              <a:rPr lang="en-US" sz="1200" dirty="0" err="1">
                <a:solidFill>
                  <a:srgbClr val="333333"/>
                </a:solidFill>
                <a:latin typeface="Times New Roman" panose="02020603050405020304" pitchFamily="18" charset="0"/>
                <a:cs typeface="Times New Roman" panose="02020603050405020304" pitchFamily="18" charset="0"/>
              </a:rPr>
              <a:t>WATRc</a:t>
            </a:r>
            <a:r>
              <a:rPr lang="en-US" sz="1200" dirty="0">
                <a:solidFill>
                  <a:srgbClr val="333333"/>
                </a:solidFill>
                <a:latin typeface="Times New Roman" panose="02020603050405020304" pitchFamily="18" charset="0"/>
                <a:cs typeface="Times New Roman" panose="02020603050405020304" pitchFamily="18" charset="0"/>
              </a:rPr>
              <a:t>), water storage (WATRs), human influence—1 (HINF1) and human influence—2 (HINF2) as constructs (i.e. latent variables). Model fit—chi-square (</a:t>
            </a:r>
            <a:r>
              <a:rPr lang="el-GR" sz="1200" dirty="0">
                <a:solidFill>
                  <a:srgbClr val="333333"/>
                </a:solidFill>
                <a:latin typeface="Times New Roman" panose="02020603050405020304" pitchFamily="18" charset="0"/>
                <a:cs typeface="Times New Roman" panose="02020603050405020304" pitchFamily="18" charset="0"/>
              </a:rPr>
              <a:t>χ2; </a:t>
            </a:r>
            <a:r>
              <a:rPr lang="en-US" sz="1200" dirty="0">
                <a:solidFill>
                  <a:srgbClr val="333333"/>
                </a:solidFill>
                <a:latin typeface="Times New Roman" panose="02020603050405020304" pitchFamily="18" charset="0"/>
                <a:cs typeface="Times New Roman" panose="02020603050405020304" pitchFamily="18" charset="0"/>
              </a:rPr>
              <a:t>degrees of freedom = 19) = 61.31, comparative fit index = 0.95; Tucker–Lewis index = 0.89; standardized root mean square residual = 0.07. All parameter estimates are standardized (full forms in appendix). Statistical significance: p &lt; 0.05*; p &lt; 0.01**; p &lt; 0.001***, </a:t>
            </a:r>
            <a:r>
              <a:rPr lang="en-US" sz="1200" dirty="0" err="1">
                <a:solidFill>
                  <a:srgbClr val="333333"/>
                </a:solidFill>
                <a:latin typeface="Times New Roman" panose="02020603050405020304" pitchFamily="18" charset="0"/>
                <a:cs typeface="Times New Roman" panose="02020603050405020304" pitchFamily="18" charset="0"/>
              </a:rPr>
              <a:t>n.s</a:t>
            </a:r>
            <a:r>
              <a:rPr lang="en-US" sz="1200" dirty="0">
                <a:solidFill>
                  <a:srgbClr val="333333"/>
                </a:solidFill>
                <a:latin typeface="Times New Roman" panose="02020603050405020304" pitchFamily="18" charset="0"/>
                <a:cs typeface="Times New Roman" panose="02020603050405020304" pitchFamily="18" charset="0"/>
              </a:rPr>
              <a:t>.—non-significant.</a:t>
            </a:r>
            <a:endParaRPr lang="en-US" sz="1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5C68DF6D-4700-52CE-C3FD-392A07D6BDE6}"/>
              </a:ext>
            </a:extLst>
          </p:cNvPr>
          <p:cNvSpPr txBox="1"/>
          <p:nvPr/>
        </p:nvSpPr>
        <p:spPr>
          <a:xfrm>
            <a:off x="10247093" y="6488668"/>
            <a:ext cx="1890445" cy="369332"/>
          </a:xfrm>
          <a:prstGeom prst="rect">
            <a:avLst/>
          </a:prstGeom>
          <a:noFill/>
        </p:spPr>
        <p:txBody>
          <a:bodyPr wrap="square" rtlCol="0">
            <a:spAutoFit/>
          </a:bodyPr>
          <a:lstStyle/>
          <a:p>
            <a:r>
              <a:rPr lang="en-US" dirty="0" err="1"/>
              <a:t>Kolluru</a:t>
            </a:r>
            <a:r>
              <a:rPr lang="en-US" dirty="0"/>
              <a:t> et al. 2022</a:t>
            </a:r>
          </a:p>
        </p:txBody>
      </p:sp>
    </p:spTree>
    <p:extLst>
      <p:ext uri="{BB962C8B-B14F-4D97-AF65-F5344CB8AC3E}">
        <p14:creationId xmlns:p14="http://schemas.microsoft.com/office/powerpoint/2010/main" val="1923691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97947" y="107092"/>
            <a:ext cx="9219047" cy="6631459"/>
            <a:chOff x="-9144" y="-2219"/>
            <a:chExt cx="9153144" cy="6866681"/>
          </a:xfrm>
        </p:grpSpPr>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91456" y="3284738"/>
              <a:ext cx="4352544" cy="357972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 y="-2219"/>
              <a:ext cx="4352544" cy="357972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 y="3276600"/>
              <a:ext cx="4352544" cy="3579724"/>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91456" y="-2219"/>
              <a:ext cx="4352544" cy="3579724"/>
            </a:xfrm>
            <a:prstGeom prst="rect">
              <a:avLst/>
            </a:prstGeom>
          </p:spPr>
        </p:pic>
        <p:sp>
          <p:nvSpPr>
            <p:cNvPr id="14" name="TextBox 13"/>
            <p:cNvSpPr txBox="1"/>
            <p:nvPr/>
          </p:nvSpPr>
          <p:spPr>
            <a:xfrm>
              <a:off x="318655" y="2057400"/>
              <a:ext cx="381000"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a)</a:t>
              </a:r>
            </a:p>
          </p:txBody>
        </p:sp>
        <p:sp>
          <p:nvSpPr>
            <p:cNvPr id="15" name="TextBox 14"/>
            <p:cNvSpPr txBox="1"/>
            <p:nvPr/>
          </p:nvSpPr>
          <p:spPr>
            <a:xfrm>
              <a:off x="5109048" y="2057400"/>
              <a:ext cx="381000"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b)</a:t>
              </a:r>
            </a:p>
          </p:txBody>
        </p:sp>
        <p:sp>
          <p:nvSpPr>
            <p:cNvPr id="16" name="TextBox 15"/>
            <p:cNvSpPr txBox="1"/>
            <p:nvPr/>
          </p:nvSpPr>
          <p:spPr>
            <a:xfrm>
              <a:off x="256038" y="5344877"/>
              <a:ext cx="381000"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c)</a:t>
              </a:r>
            </a:p>
          </p:txBody>
        </p:sp>
        <p:sp>
          <p:nvSpPr>
            <p:cNvPr id="17" name="TextBox 16"/>
            <p:cNvSpPr txBox="1"/>
            <p:nvPr/>
          </p:nvSpPr>
          <p:spPr>
            <a:xfrm>
              <a:off x="5089998" y="5344877"/>
              <a:ext cx="381000" cy="307777"/>
            </a:xfrm>
            <a:prstGeom prst="rect">
              <a:avLst/>
            </a:prstGeom>
            <a:noFill/>
          </p:spPr>
          <p:txBody>
            <a:bodyPr wrap="square" rtlCol="0">
              <a:spAutoFit/>
            </a:bodyPr>
            <a:lstStyle/>
            <a:p>
              <a:r>
                <a:rPr lang="en-US" sz="1400" b="1" dirty="0">
                  <a:latin typeface="Times New Roman" panose="02020603050405020304" pitchFamily="18" charset="0"/>
                  <a:cs typeface="Times New Roman" panose="02020603050405020304" pitchFamily="18" charset="0"/>
                </a:rPr>
                <a:t>d)</a:t>
              </a: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4" y="2658342"/>
              <a:ext cx="839787"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1456" y="5938837"/>
              <a:ext cx="839787"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9897" y="2658343"/>
              <a:ext cx="839787" cy="91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44" y="5938837"/>
              <a:ext cx="839787" cy="919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6565900"/>
              <a:ext cx="2035175" cy="29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 name="TextBox 1"/>
          <p:cNvSpPr txBox="1"/>
          <p:nvPr/>
        </p:nvSpPr>
        <p:spPr>
          <a:xfrm>
            <a:off x="9496829" y="41188"/>
            <a:ext cx="2695171" cy="2308324"/>
          </a:xfrm>
          <a:prstGeom prst="rect">
            <a:avLst/>
          </a:prstGeom>
          <a:noFill/>
        </p:spPr>
        <p:txBody>
          <a:bodyPr wrap="square" rtlCol="0">
            <a:spAutoFit/>
          </a:bodyPr>
          <a:lstStyle/>
          <a:p>
            <a:r>
              <a:rPr lang="en-US" dirty="0"/>
              <a:t>Figure 4: Mann–Kendall spatial and temporal slope trends of a) total livestock density b) goat livestock density, c) sheep livestock density and d) total population density.</a:t>
            </a:r>
          </a:p>
          <a:p>
            <a:endParaRPr lang="en-US" dirty="0"/>
          </a:p>
        </p:txBody>
      </p:sp>
      <p:sp>
        <p:nvSpPr>
          <p:cNvPr id="3" name="TextBox 2"/>
          <p:cNvSpPr txBox="1"/>
          <p:nvPr/>
        </p:nvSpPr>
        <p:spPr>
          <a:xfrm>
            <a:off x="9909110" y="5430416"/>
            <a:ext cx="1800808" cy="369332"/>
          </a:xfrm>
          <a:prstGeom prst="rect">
            <a:avLst/>
          </a:prstGeom>
          <a:noFill/>
        </p:spPr>
        <p:txBody>
          <a:bodyPr wrap="square" rtlCol="0">
            <a:spAutoFit/>
          </a:bodyPr>
          <a:lstStyle/>
          <a:p>
            <a:r>
              <a:rPr lang="en-US" dirty="0"/>
              <a:t>John et al. 2016</a:t>
            </a:r>
          </a:p>
        </p:txBody>
      </p:sp>
      <p:pic>
        <p:nvPicPr>
          <p:cNvPr id="4" name="Picture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TextBox 11"/>
          <p:cNvSpPr txBox="1"/>
          <p:nvPr/>
        </p:nvSpPr>
        <p:spPr>
          <a:xfrm>
            <a:off x="-20609" y="6310199"/>
            <a:ext cx="4931336" cy="523220"/>
          </a:xfrm>
          <a:prstGeom prst="rect">
            <a:avLst/>
          </a:prstGeom>
          <a:noFill/>
        </p:spPr>
        <p:txBody>
          <a:bodyPr wrap="square" rtlCol="0">
            <a:spAutoFit/>
          </a:bodyPr>
          <a:lstStyle/>
          <a:p>
            <a:r>
              <a:rPr lang="en-US" sz="2800" dirty="0">
                <a:highlight>
                  <a:srgbClr val="FFFF00"/>
                </a:highlight>
              </a:rPr>
              <a:t>“Pull” factor urban migration</a:t>
            </a:r>
          </a:p>
        </p:txBody>
      </p:sp>
    </p:spTree>
    <p:extLst>
      <p:ext uri="{BB962C8B-B14F-4D97-AF65-F5344CB8AC3E}">
        <p14:creationId xmlns:p14="http://schemas.microsoft.com/office/powerpoint/2010/main" val="2833592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E56F6DDF-74AF-CDF5-EFF7-710312775A55}"/>
              </a:ext>
            </a:extLst>
          </p:cNvPr>
          <p:cNvPicPr>
            <a:picLocks noChangeAspect="1"/>
          </p:cNvPicPr>
          <p:nvPr/>
        </p:nvPicPr>
        <p:blipFill rotWithShape="1">
          <a:blip r:embed="rId2">
            <a:extLst>
              <a:ext uri="{28A0092B-C50C-407E-A947-70E740481C1C}">
                <a14:useLocalDpi xmlns:a14="http://schemas.microsoft.com/office/drawing/2010/main" val="0"/>
              </a:ext>
            </a:extLst>
          </a:blip>
          <a:srcRect t="6944" b="11666"/>
          <a:stretch/>
        </p:blipFill>
        <p:spPr>
          <a:xfrm>
            <a:off x="2667000" y="0"/>
            <a:ext cx="6858000" cy="5581650"/>
          </a:xfrm>
          <a:prstGeom prst="rect">
            <a:avLst/>
          </a:prstGeom>
        </p:spPr>
      </p:pic>
      <p:sp>
        <p:nvSpPr>
          <p:cNvPr id="10" name="TextBox 9">
            <a:extLst>
              <a:ext uri="{FF2B5EF4-FFF2-40B4-BE49-F238E27FC236}">
                <a16:creationId xmlns:a16="http://schemas.microsoft.com/office/drawing/2014/main" id="{18A515A3-0748-E5FC-A1F9-F9373188F2DC}"/>
              </a:ext>
            </a:extLst>
          </p:cNvPr>
          <p:cNvSpPr txBox="1"/>
          <p:nvPr/>
        </p:nvSpPr>
        <p:spPr>
          <a:xfrm>
            <a:off x="1524000" y="5638801"/>
            <a:ext cx="9144000" cy="1015663"/>
          </a:xfrm>
          <a:prstGeom prst="rect">
            <a:avLst/>
          </a:prstGeom>
          <a:noFill/>
        </p:spPr>
        <p:txBody>
          <a:bodyPr wrap="square">
            <a:spAutoFit/>
          </a:bodyPr>
          <a:lstStyle/>
          <a:p>
            <a:pPr algn="ctr"/>
            <a:r>
              <a:rPr lang="en-US" sz="1200" dirty="0">
                <a:solidFill>
                  <a:srgbClr val="333333"/>
                </a:solidFill>
                <a:latin typeface="Times New Roman" panose="02020603050405020304" pitchFamily="18" charset="0"/>
                <a:cs typeface="Times New Roman" panose="02020603050405020304" pitchFamily="18" charset="0"/>
              </a:rPr>
              <a:t>Figure 7. Structural equation modeling examining percent snow cover variability (</a:t>
            </a:r>
            <a:r>
              <a:rPr lang="en-US" sz="1200" dirty="0" err="1">
                <a:solidFill>
                  <a:srgbClr val="333333"/>
                </a:solidFill>
                <a:latin typeface="Times New Roman" panose="02020603050405020304" pitchFamily="18" charset="0"/>
                <a:cs typeface="Times New Roman" panose="02020603050405020304" pitchFamily="18" charset="0"/>
              </a:rPr>
              <a:t>SNOWcSD</a:t>
            </a:r>
            <a:r>
              <a:rPr lang="en-US" sz="1200" dirty="0">
                <a:solidFill>
                  <a:srgbClr val="333333"/>
                </a:solidFill>
                <a:latin typeface="Times New Roman" panose="02020603050405020304" pitchFamily="18" charset="0"/>
                <a:cs typeface="Times New Roman" panose="02020603050405020304" pitchFamily="18" charset="0"/>
              </a:rPr>
              <a:t>) as a moderator between the evapotranspiration (ET) and precipitation (PRECP), water content (</a:t>
            </a:r>
            <a:r>
              <a:rPr lang="en-US" sz="1200" dirty="0" err="1">
                <a:solidFill>
                  <a:srgbClr val="333333"/>
                </a:solidFill>
                <a:latin typeface="Times New Roman" panose="02020603050405020304" pitchFamily="18" charset="0"/>
                <a:cs typeface="Times New Roman" panose="02020603050405020304" pitchFamily="18" charset="0"/>
              </a:rPr>
              <a:t>WATRc</a:t>
            </a:r>
            <a:r>
              <a:rPr lang="en-US" sz="1200" dirty="0">
                <a:solidFill>
                  <a:srgbClr val="333333"/>
                </a:solidFill>
                <a:latin typeface="Times New Roman" panose="02020603050405020304" pitchFamily="18" charset="0"/>
                <a:cs typeface="Times New Roman" panose="02020603050405020304" pitchFamily="18" charset="0"/>
              </a:rPr>
              <a:t>), water storage (WATRs), human influence—1 (HINF1) and human influence—2 (HINF2) as constructs (i.e. latent variables). Model fit—chi-square (</a:t>
            </a:r>
            <a:r>
              <a:rPr lang="el-GR" sz="1200" dirty="0">
                <a:solidFill>
                  <a:srgbClr val="333333"/>
                </a:solidFill>
                <a:latin typeface="Times New Roman" panose="02020603050405020304" pitchFamily="18" charset="0"/>
                <a:cs typeface="Times New Roman" panose="02020603050405020304" pitchFamily="18" charset="0"/>
              </a:rPr>
              <a:t>χ2; </a:t>
            </a:r>
            <a:r>
              <a:rPr lang="en-US" sz="1200" dirty="0">
                <a:solidFill>
                  <a:srgbClr val="333333"/>
                </a:solidFill>
                <a:latin typeface="Times New Roman" panose="02020603050405020304" pitchFamily="18" charset="0"/>
                <a:cs typeface="Times New Roman" panose="02020603050405020304" pitchFamily="18" charset="0"/>
              </a:rPr>
              <a:t>degrees of freedom = 19) = 55.26, comparative fit index = 0.96; Tucker–Lewis index = 0.90; standardized root mean square residual = 0.07. All parameter estimates are standardized (full forms in appendix). Statistical significance: p &lt; 0.05*; p &lt; 0.01**; p &lt; 0.001***, </a:t>
            </a:r>
            <a:r>
              <a:rPr lang="en-US" sz="1200" dirty="0" err="1">
                <a:solidFill>
                  <a:srgbClr val="333333"/>
                </a:solidFill>
                <a:latin typeface="Times New Roman" panose="02020603050405020304" pitchFamily="18" charset="0"/>
                <a:cs typeface="Times New Roman" panose="02020603050405020304" pitchFamily="18" charset="0"/>
              </a:rPr>
              <a:t>n.s</a:t>
            </a:r>
            <a:r>
              <a:rPr lang="en-US" sz="1200" dirty="0">
                <a:solidFill>
                  <a:srgbClr val="333333"/>
                </a:solidFill>
                <a:latin typeface="Times New Roman" panose="02020603050405020304" pitchFamily="18" charset="0"/>
                <a:cs typeface="Times New Roman" panose="02020603050405020304" pitchFamily="18" charset="0"/>
              </a:rPr>
              <a:t>.—non-significant. </a:t>
            </a:r>
            <a:endParaRPr lang="en-US" sz="12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7361CE31-1CE1-FC65-E1C2-D068477AE680}"/>
              </a:ext>
            </a:extLst>
          </p:cNvPr>
          <p:cNvSpPr txBox="1"/>
          <p:nvPr/>
        </p:nvSpPr>
        <p:spPr>
          <a:xfrm>
            <a:off x="10247093" y="6488668"/>
            <a:ext cx="1890445" cy="369332"/>
          </a:xfrm>
          <a:prstGeom prst="rect">
            <a:avLst/>
          </a:prstGeom>
          <a:noFill/>
        </p:spPr>
        <p:txBody>
          <a:bodyPr wrap="square" rtlCol="0">
            <a:spAutoFit/>
          </a:bodyPr>
          <a:lstStyle/>
          <a:p>
            <a:r>
              <a:rPr lang="en-US" dirty="0" err="1"/>
              <a:t>Kolluru</a:t>
            </a:r>
            <a:r>
              <a:rPr lang="en-US" dirty="0"/>
              <a:t> et al. 2022</a:t>
            </a:r>
          </a:p>
        </p:txBody>
      </p:sp>
    </p:spTree>
    <p:extLst>
      <p:ext uri="{BB962C8B-B14F-4D97-AF65-F5344CB8AC3E}">
        <p14:creationId xmlns:p14="http://schemas.microsoft.com/office/powerpoint/2010/main" val="28096559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85B257-D5CB-7716-7791-7FFE32F973DA}"/>
              </a:ext>
            </a:extLst>
          </p:cNvPr>
          <p:cNvSpPr txBox="1"/>
          <p:nvPr/>
        </p:nvSpPr>
        <p:spPr>
          <a:xfrm>
            <a:off x="-38319" y="6359259"/>
            <a:ext cx="12157061" cy="461665"/>
          </a:xfrm>
          <a:prstGeom prst="rect">
            <a:avLst/>
          </a:prstGeom>
          <a:noFill/>
        </p:spPr>
        <p:txBody>
          <a:bodyPr wrap="square">
            <a:spAutoFit/>
          </a:bodyPr>
          <a:lstStyle/>
          <a:p>
            <a:r>
              <a:rPr lang="en-US" sz="1200" dirty="0">
                <a:solidFill>
                  <a:srgbClr val="2E2E2E"/>
                </a:solidFill>
                <a:latin typeface="Times New Roman" panose="02020603050405020304" pitchFamily="18" charset="0"/>
                <a:cs typeface="Times New Roman" panose="02020603050405020304" pitchFamily="18" charset="0"/>
              </a:rPr>
              <a:t>Fig. 6. Power of determinant (q) values of potential driving factors affecting the distribution of NDVI variability in Kazakhstan. Bars with patterns indicate the influence of socioeconomic drivers on NDVI. All q-values are statistically significant (p &lt; 0.01) except for TWS and q - value represents the degree to which the predictor variable explains the response variable.</a:t>
            </a:r>
            <a:endParaRPr lang="en-US" sz="1200" dirty="0">
              <a:latin typeface="Times New Roman" panose="02020603050405020304" pitchFamily="18" charset="0"/>
              <a:cs typeface="Times New Roman" panose="02020603050405020304" pitchFamily="18" charset="0"/>
            </a:endParaRPr>
          </a:p>
        </p:txBody>
      </p:sp>
      <p:pic>
        <p:nvPicPr>
          <p:cNvPr id="5" name="Picture 4" descr="Chart, bar chart&#10;&#10;Description automatically generated">
            <a:extLst>
              <a:ext uri="{FF2B5EF4-FFF2-40B4-BE49-F238E27FC236}">
                <a16:creationId xmlns:a16="http://schemas.microsoft.com/office/drawing/2014/main" id="{2E4E52FF-8E75-A65C-105E-999FC53F87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52175"/>
            <a:ext cx="9144000" cy="5144000"/>
          </a:xfrm>
          <a:prstGeom prst="rect">
            <a:avLst/>
          </a:prstGeom>
        </p:spPr>
      </p:pic>
      <p:sp>
        <p:nvSpPr>
          <p:cNvPr id="2" name="TextBox 1">
            <a:extLst>
              <a:ext uri="{FF2B5EF4-FFF2-40B4-BE49-F238E27FC236}">
                <a16:creationId xmlns:a16="http://schemas.microsoft.com/office/drawing/2014/main" id="{C792A1FD-C09E-93BA-185C-3F38B278FD2C}"/>
              </a:ext>
            </a:extLst>
          </p:cNvPr>
          <p:cNvSpPr txBox="1"/>
          <p:nvPr/>
        </p:nvSpPr>
        <p:spPr>
          <a:xfrm>
            <a:off x="10390932" y="-17157"/>
            <a:ext cx="1890445" cy="369332"/>
          </a:xfrm>
          <a:prstGeom prst="rect">
            <a:avLst/>
          </a:prstGeom>
          <a:noFill/>
        </p:spPr>
        <p:txBody>
          <a:bodyPr wrap="square" rtlCol="0">
            <a:spAutoFit/>
          </a:bodyPr>
          <a:lstStyle/>
          <a:p>
            <a:r>
              <a:rPr lang="en-US" dirty="0" err="1"/>
              <a:t>Kolluru</a:t>
            </a:r>
            <a:r>
              <a:rPr lang="en-US" dirty="0"/>
              <a:t> et al. 2022</a:t>
            </a:r>
          </a:p>
        </p:txBody>
      </p:sp>
    </p:spTree>
    <p:extLst>
      <p:ext uri="{BB962C8B-B14F-4D97-AF65-F5344CB8AC3E}">
        <p14:creationId xmlns:p14="http://schemas.microsoft.com/office/powerpoint/2010/main" val="39690885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4901B-9280-F910-EAAA-1F0961738E1B}"/>
              </a:ext>
            </a:extLst>
          </p:cNvPr>
          <p:cNvSpPr>
            <a:spLocks noGrp="1"/>
          </p:cNvSpPr>
          <p:nvPr>
            <p:ph type="title"/>
          </p:nvPr>
        </p:nvSpPr>
        <p:spPr/>
        <p:txBody>
          <a:bodyPr/>
          <a:lstStyle/>
          <a:p>
            <a:r>
              <a:rPr lang="en-US" dirty="0"/>
              <a:t>The Future of Rangeland RS</a:t>
            </a:r>
          </a:p>
        </p:txBody>
      </p:sp>
      <p:sp>
        <p:nvSpPr>
          <p:cNvPr id="3" name="Content Placeholder 2">
            <a:extLst>
              <a:ext uri="{FF2B5EF4-FFF2-40B4-BE49-F238E27FC236}">
                <a16:creationId xmlns:a16="http://schemas.microsoft.com/office/drawing/2014/main" id="{B9E9B5CA-AB2F-2061-4742-C858C1D17CE3}"/>
              </a:ext>
            </a:extLst>
          </p:cNvPr>
          <p:cNvSpPr>
            <a:spLocks noGrp="1"/>
          </p:cNvSpPr>
          <p:nvPr>
            <p:ph sz="half" idx="1"/>
          </p:nvPr>
        </p:nvSpPr>
        <p:spPr/>
        <p:txBody>
          <a:bodyPr/>
          <a:lstStyle/>
          <a:p>
            <a:pPr marL="0" indent="0">
              <a:buNone/>
            </a:pPr>
            <a:r>
              <a:rPr lang="en-US" dirty="0"/>
              <a:t>New sensors and upcoming missions including hyperspectral</a:t>
            </a:r>
          </a:p>
          <a:p>
            <a:pPr lvl="1"/>
            <a:r>
              <a:rPr lang="en-US" dirty="0"/>
              <a:t>DESIS</a:t>
            </a:r>
          </a:p>
          <a:p>
            <a:pPr lvl="1"/>
            <a:r>
              <a:rPr lang="en-US" dirty="0"/>
              <a:t>PRISM</a:t>
            </a:r>
          </a:p>
          <a:p>
            <a:pPr lvl="1"/>
            <a:r>
              <a:rPr lang="en-US" dirty="0"/>
              <a:t>AVIRIS-NG</a:t>
            </a:r>
          </a:p>
          <a:p>
            <a:pPr lvl="1"/>
            <a:r>
              <a:rPr lang="en-US" dirty="0"/>
              <a:t>Surface Biology and Geology (SBG)</a:t>
            </a:r>
          </a:p>
          <a:p>
            <a:pPr lvl="1"/>
            <a:endParaRPr lang="en-US" dirty="0"/>
          </a:p>
          <a:p>
            <a:endParaRPr lang="en-US" dirty="0"/>
          </a:p>
        </p:txBody>
      </p:sp>
      <p:pic>
        <p:nvPicPr>
          <p:cNvPr id="6" name="Content Placeholder 5" descr="A picture containing calendar&#10;&#10;Description automatically generated">
            <a:extLst>
              <a:ext uri="{FF2B5EF4-FFF2-40B4-BE49-F238E27FC236}">
                <a16:creationId xmlns:a16="http://schemas.microsoft.com/office/drawing/2014/main" id="{D0FF07A3-B460-364F-65FF-5E979D49FF0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676471" y="1825625"/>
            <a:ext cx="4173058" cy="4351338"/>
          </a:xfrm>
        </p:spPr>
      </p:pic>
      <p:sp>
        <p:nvSpPr>
          <p:cNvPr id="7" name="Oval 6">
            <a:extLst>
              <a:ext uri="{FF2B5EF4-FFF2-40B4-BE49-F238E27FC236}">
                <a16:creationId xmlns:a16="http://schemas.microsoft.com/office/drawing/2014/main" id="{91C7F37C-E06A-25DA-656A-6C0B34CC1CAA}"/>
              </a:ext>
            </a:extLst>
          </p:cNvPr>
          <p:cNvSpPr/>
          <p:nvPr/>
        </p:nvSpPr>
        <p:spPr>
          <a:xfrm>
            <a:off x="7778286" y="5962650"/>
            <a:ext cx="908514" cy="285749"/>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6224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F71D4-215C-4205-B52D-EB23675484E7}"/>
              </a:ext>
            </a:extLst>
          </p:cNvPr>
          <p:cNvSpPr>
            <a:spLocks noGrp="1"/>
          </p:cNvSpPr>
          <p:nvPr>
            <p:ph type="title"/>
          </p:nvPr>
        </p:nvSpPr>
        <p:spPr>
          <a:xfrm>
            <a:off x="0" y="0"/>
            <a:ext cx="4876800" cy="428487"/>
          </a:xfrm>
        </p:spPr>
        <p:txBody>
          <a:bodyPr>
            <a:noAutofit/>
          </a:bodyPr>
          <a:lstStyle/>
          <a:p>
            <a:r>
              <a:rPr lang="en-US" sz="2800" b="1" dirty="0"/>
              <a:t>Acknowledgements</a:t>
            </a:r>
          </a:p>
        </p:txBody>
      </p:sp>
      <p:pic>
        <p:nvPicPr>
          <p:cNvPr id="5" name="Picture 4">
            <a:extLst>
              <a:ext uri="{FF2B5EF4-FFF2-40B4-BE49-F238E27FC236}">
                <a16:creationId xmlns:a16="http://schemas.microsoft.com/office/drawing/2014/main" id="{1D55494E-BD6A-4D8C-9C16-88665502B4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24391" y="5545112"/>
            <a:ext cx="2533973" cy="1266985"/>
          </a:xfrm>
          <a:prstGeom prst="rect">
            <a:avLst/>
          </a:prstGeom>
        </p:spPr>
      </p:pic>
      <p:pic>
        <p:nvPicPr>
          <p:cNvPr id="7" name="Picture 6">
            <a:extLst>
              <a:ext uri="{FF2B5EF4-FFF2-40B4-BE49-F238E27FC236}">
                <a16:creationId xmlns:a16="http://schemas.microsoft.com/office/drawing/2014/main" id="{211F3F87-007C-4A28-A6B6-90518F68D0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96" y="5933999"/>
            <a:ext cx="6349206" cy="825397"/>
          </a:xfrm>
          <a:prstGeom prst="rect">
            <a:avLst/>
          </a:prstGeom>
          <a:solidFill>
            <a:schemeClr val="tx1"/>
          </a:solidFill>
        </p:spPr>
      </p:pic>
      <p:sp>
        <p:nvSpPr>
          <p:cNvPr id="8" name="Rectangle 7">
            <a:extLst>
              <a:ext uri="{FF2B5EF4-FFF2-40B4-BE49-F238E27FC236}">
                <a16:creationId xmlns:a16="http://schemas.microsoft.com/office/drawing/2014/main" id="{7896E3D6-F8B9-4C04-ACA9-B01CA59AE13D}"/>
              </a:ext>
            </a:extLst>
          </p:cNvPr>
          <p:cNvSpPr/>
          <p:nvPr/>
        </p:nvSpPr>
        <p:spPr>
          <a:xfrm>
            <a:off x="-92124" y="417613"/>
            <a:ext cx="12050488" cy="1200329"/>
          </a:xfrm>
          <a:prstGeom prst="rect">
            <a:avLst/>
          </a:prstGeom>
        </p:spPr>
        <p:txBody>
          <a:bodyPr wrap="square">
            <a:spAutoFit/>
          </a:bodyPr>
          <a:lstStyle/>
          <a:p>
            <a:pPr marL="285750" indent="-285750">
              <a:buFont typeface="Arial" panose="020B0604020202020204" pitchFamily="34" charset="0"/>
              <a:buChar char="•"/>
            </a:pPr>
            <a:r>
              <a:rPr lang="en-US" dirty="0"/>
              <a:t>University of South Dakota Ph.D. students-Venkatesh </a:t>
            </a:r>
            <a:r>
              <a:rPr lang="en-US" dirty="0" err="1"/>
              <a:t>Kolluru</a:t>
            </a:r>
            <a:r>
              <a:rPr lang="en-US" dirty="0"/>
              <a:t>, Reza </a:t>
            </a:r>
            <a:r>
              <a:rPr lang="en-US" dirty="0" err="1"/>
              <a:t>Goljani</a:t>
            </a:r>
            <a:r>
              <a:rPr lang="en-US" dirty="0"/>
              <a:t>, Sakshi Saraf, Khushboo Jain</a:t>
            </a:r>
          </a:p>
          <a:p>
            <a:pPr marL="285750" indent="-285750">
              <a:buFont typeface="Arial" panose="020B0604020202020204" pitchFamily="34" charset="0"/>
              <a:buChar char="•"/>
            </a:pPr>
            <a:r>
              <a:rPr lang="en-US" dirty="0"/>
              <a:t>Michigan State University- </a:t>
            </a:r>
            <a:r>
              <a:rPr lang="en-US" dirty="0" err="1"/>
              <a:t>Jiquan</a:t>
            </a:r>
            <a:r>
              <a:rPr lang="en-US" dirty="0"/>
              <a:t> Chen, Geoffrey </a:t>
            </a:r>
            <a:r>
              <a:rPr lang="en-US" dirty="0" err="1"/>
              <a:t>Henebry</a:t>
            </a:r>
            <a:endParaRPr lang="en-US" dirty="0"/>
          </a:p>
          <a:p>
            <a:pPr marL="285750" indent="-285750">
              <a:buFont typeface="Arial" panose="020B0604020202020204" pitchFamily="34" charset="0"/>
              <a:buChar char="•"/>
            </a:pPr>
            <a:r>
              <a:rPr lang="en-US" dirty="0"/>
              <a:t>fellow Investigators/Collaborators/Colleagues in University of South Dakota, Michigan State University, Kazakhstan/ Mongolia and </a:t>
            </a:r>
            <a:r>
              <a:rPr lang="en-US" dirty="0" err="1"/>
              <a:t>LCLUCers</a:t>
            </a:r>
            <a:endParaRPr lang="en-US" dirty="0"/>
          </a:p>
        </p:txBody>
      </p:sp>
      <p:pic>
        <p:nvPicPr>
          <p:cNvPr id="11" name="Picture 10">
            <a:extLst>
              <a:ext uri="{FF2B5EF4-FFF2-40B4-BE49-F238E27FC236}">
                <a16:creationId xmlns:a16="http://schemas.microsoft.com/office/drawing/2014/main" id="{2B17379A-6D5E-4E4B-BCEC-BB0DEBD37B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56661" y="3174402"/>
            <a:ext cx="1943372" cy="1234661"/>
          </a:xfrm>
          <a:prstGeom prst="rect">
            <a:avLst/>
          </a:prstGeom>
        </p:spPr>
      </p:pic>
      <p:pic>
        <p:nvPicPr>
          <p:cNvPr id="9" name="Picture 8">
            <a:extLst>
              <a:ext uri="{FF2B5EF4-FFF2-40B4-BE49-F238E27FC236}">
                <a16:creationId xmlns:a16="http://schemas.microsoft.com/office/drawing/2014/main" id="{00ABDD1F-8CA0-42FB-A3F2-336EE6ABBCE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96" y="2513497"/>
            <a:ext cx="4484222" cy="3363166"/>
          </a:xfrm>
          <a:prstGeom prst="rect">
            <a:avLst/>
          </a:prstGeom>
        </p:spPr>
      </p:pic>
      <p:pic>
        <p:nvPicPr>
          <p:cNvPr id="10" name="Picture 9">
            <a:extLst>
              <a:ext uri="{FF2B5EF4-FFF2-40B4-BE49-F238E27FC236}">
                <a16:creationId xmlns:a16="http://schemas.microsoft.com/office/drawing/2014/main" id="{5655810E-51E0-4DE2-B68C-6810714072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88473" y="2474168"/>
            <a:ext cx="4536661" cy="3402495"/>
          </a:xfrm>
          <a:prstGeom prst="rect">
            <a:avLst/>
          </a:prstGeom>
        </p:spPr>
      </p:pic>
      <p:pic>
        <p:nvPicPr>
          <p:cNvPr id="12" name="Picture 2" descr="NSF Logo | NSF - National Science Foundation">
            <a:extLst>
              <a:ext uri="{FF2B5EF4-FFF2-40B4-BE49-F238E27FC236}">
                <a16:creationId xmlns:a16="http://schemas.microsoft.com/office/drawing/2014/main" id="{C1C5E0F1-273D-4493-9300-3B1D5EF7B5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86931" y="0"/>
            <a:ext cx="90506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130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CC46FF-7266-458B-8C5F-DAC13BB1D1D2}"/>
              </a:ext>
            </a:extLst>
          </p:cNvPr>
          <p:cNvSpPr>
            <a:spLocks noGrp="1"/>
          </p:cNvSpPr>
          <p:nvPr>
            <p:ph type="title"/>
          </p:nvPr>
        </p:nvSpPr>
        <p:spPr>
          <a:xfrm>
            <a:off x="0" y="18255"/>
            <a:ext cx="10515600" cy="1325563"/>
          </a:xfrm>
        </p:spPr>
        <p:txBody>
          <a:bodyPr/>
          <a:lstStyle/>
          <a:p>
            <a:r>
              <a:rPr lang="en-US" dirty="0"/>
              <a:t>Rangeland health and land use</a:t>
            </a:r>
          </a:p>
        </p:txBody>
      </p:sp>
      <p:sp>
        <p:nvSpPr>
          <p:cNvPr id="3" name="Content Placeholder 2">
            <a:extLst>
              <a:ext uri="{FF2B5EF4-FFF2-40B4-BE49-F238E27FC236}">
                <a16:creationId xmlns:a16="http://schemas.microsoft.com/office/drawing/2014/main" id="{725E8F39-409D-4FFE-BF7B-5354C1075A6B}"/>
              </a:ext>
            </a:extLst>
          </p:cNvPr>
          <p:cNvSpPr>
            <a:spLocks noGrp="1"/>
          </p:cNvSpPr>
          <p:nvPr>
            <p:ph idx="1"/>
          </p:nvPr>
        </p:nvSpPr>
        <p:spPr/>
        <p:txBody>
          <a:bodyPr>
            <a:normAutofit/>
          </a:bodyPr>
          <a:lstStyle/>
          <a:p>
            <a:r>
              <a:rPr lang="en-US" dirty="0"/>
              <a:t>Rangeland health and Biotic integrity as measured by</a:t>
            </a:r>
          </a:p>
          <a:p>
            <a:r>
              <a:rPr lang="en-US" dirty="0"/>
              <a:t>Structure</a:t>
            </a:r>
          </a:p>
          <a:p>
            <a:pPr lvl="1"/>
            <a:r>
              <a:rPr lang="en-US" dirty="0"/>
              <a:t>Total foliar cover and herbaceous percent canopy cover</a:t>
            </a:r>
          </a:p>
          <a:p>
            <a:pPr lvl="1"/>
            <a:r>
              <a:rPr lang="en-US" dirty="0"/>
              <a:t>Canopy height </a:t>
            </a:r>
          </a:p>
          <a:p>
            <a:r>
              <a:rPr lang="en-US" dirty="0"/>
              <a:t>Function</a:t>
            </a:r>
          </a:p>
          <a:p>
            <a:pPr lvl="1"/>
            <a:r>
              <a:rPr lang="en-US" dirty="0"/>
              <a:t>Above ground biomass/ANPP</a:t>
            </a:r>
          </a:p>
          <a:p>
            <a:pPr lvl="1"/>
            <a:r>
              <a:rPr lang="en-US" dirty="0"/>
              <a:t>Plant species diversity/community richness</a:t>
            </a:r>
          </a:p>
          <a:p>
            <a:pPr lvl="1"/>
            <a:r>
              <a:rPr lang="en-US" dirty="0"/>
              <a:t>C3 vs C4</a:t>
            </a:r>
          </a:p>
        </p:txBody>
      </p:sp>
    </p:spTree>
    <p:extLst>
      <p:ext uri="{BB962C8B-B14F-4D97-AF65-F5344CB8AC3E}">
        <p14:creationId xmlns:p14="http://schemas.microsoft.com/office/powerpoint/2010/main" val="30008335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45F57-83F1-444B-AD16-662534E072D0}"/>
              </a:ext>
            </a:extLst>
          </p:cNvPr>
          <p:cNvSpPr>
            <a:spLocks noGrp="1"/>
          </p:cNvSpPr>
          <p:nvPr>
            <p:ph type="title"/>
          </p:nvPr>
        </p:nvSpPr>
        <p:spPr>
          <a:xfrm>
            <a:off x="0" y="0"/>
            <a:ext cx="10515600" cy="1325563"/>
          </a:xfrm>
        </p:spPr>
        <p:txBody>
          <a:bodyPr/>
          <a:lstStyle/>
          <a:p>
            <a:r>
              <a:rPr lang="en-US" dirty="0"/>
              <a:t>Rangeland land use monitoring issues</a:t>
            </a:r>
          </a:p>
        </p:txBody>
      </p:sp>
      <p:sp>
        <p:nvSpPr>
          <p:cNvPr id="3" name="Content Placeholder 2">
            <a:extLst>
              <a:ext uri="{FF2B5EF4-FFF2-40B4-BE49-F238E27FC236}">
                <a16:creationId xmlns:a16="http://schemas.microsoft.com/office/drawing/2014/main" id="{E96AD81F-E2A1-4820-AAFC-DE054A27F795}"/>
              </a:ext>
            </a:extLst>
          </p:cNvPr>
          <p:cNvSpPr>
            <a:spLocks noGrp="1"/>
          </p:cNvSpPr>
          <p:nvPr>
            <p:ph idx="1"/>
          </p:nvPr>
        </p:nvSpPr>
        <p:spPr>
          <a:xfrm>
            <a:off x="61157" y="1075303"/>
            <a:ext cx="6437755" cy="5782697"/>
          </a:xfrm>
        </p:spPr>
        <p:txBody>
          <a:bodyPr>
            <a:normAutofit lnSpcReduction="10000"/>
          </a:bodyPr>
          <a:lstStyle/>
          <a:p>
            <a:r>
              <a:rPr lang="en-US" dirty="0"/>
              <a:t>VIs shown to correlate with AGB with different levels of accuracy</a:t>
            </a:r>
          </a:p>
          <a:p>
            <a:r>
              <a:rPr lang="en-US" dirty="0"/>
              <a:t>plant biomass correlates well with reflectance and optical vegetation indices</a:t>
            </a:r>
          </a:p>
          <a:p>
            <a:r>
              <a:rPr lang="en-US" dirty="0"/>
              <a:t>However, model accuracy depends on  spatial resolution, and by number of sampling points to estimate AGB per unit  area</a:t>
            </a:r>
          </a:p>
          <a:p>
            <a:r>
              <a:rPr lang="en-US" dirty="0"/>
              <a:t>mismatch occurs between ground measurements and satellite reflectance and or VI data. </a:t>
            </a:r>
          </a:p>
          <a:p>
            <a:r>
              <a:rPr lang="en-US" dirty="0"/>
              <a:t>increasing </a:t>
            </a:r>
            <a:r>
              <a:rPr lang="en-US" i="1" dirty="0"/>
              <a:t>n </a:t>
            </a:r>
            <a:r>
              <a:rPr lang="en-US" dirty="0"/>
              <a:t>samples of ground truth and resolving the multiscale mismatch needed to improve accuracy of grassland AGB  estimation </a:t>
            </a:r>
          </a:p>
        </p:txBody>
      </p:sp>
      <p:pic>
        <p:nvPicPr>
          <p:cNvPr id="5" name="Picture 4">
            <a:extLst>
              <a:ext uri="{FF2B5EF4-FFF2-40B4-BE49-F238E27FC236}">
                <a16:creationId xmlns:a16="http://schemas.microsoft.com/office/drawing/2014/main" id="{B957467E-49A3-48E1-88A1-572B9DAB0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3200" y="1190349"/>
            <a:ext cx="5029200" cy="5146243"/>
          </a:xfrm>
          <a:prstGeom prst="rect">
            <a:avLst/>
          </a:prstGeom>
        </p:spPr>
      </p:pic>
    </p:spTree>
    <p:extLst>
      <p:ext uri="{BB962C8B-B14F-4D97-AF65-F5344CB8AC3E}">
        <p14:creationId xmlns:p14="http://schemas.microsoft.com/office/powerpoint/2010/main" val="57737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BB9DFC-9D60-7029-F26B-B7A742C93713}"/>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Rangeland monitoring and inventory</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4274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87D3B-F193-444D-B64B-006E347FECFB}"/>
              </a:ext>
            </a:extLst>
          </p:cNvPr>
          <p:cNvSpPr>
            <a:spLocks noGrp="1"/>
          </p:cNvSpPr>
          <p:nvPr>
            <p:ph type="title"/>
          </p:nvPr>
        </p:nvSpPr>
        <p:spPr>
          <a:xfrm>
            <a:off x="-1" y="18257"/>
            <a:ext cx="11520557" cy="1170022"/>
          </a:xfrm>
        </p:spPr>
        <p:txBody>
          <a:bodyPr>
            <a:normAutofit fontScale="90000"/>
          </a:bodyPr>
          <a:lstStyle/>
          <a:p>
            <a:r>
              <a:rPr lang="en-US" dirty="0"/>
              <a:t>Rangeland monitoring-Rangeland Analysis Platform</a:t>
            </a:r>
          </a:p>
        </p:txBody>
      </p:sp>
      <p:sp>
        <p:nvSpPr>
          <p:cNvPr id="3" name="Content Placeholder 2">
            <a:extLst>
              <a:ext uri="{FF2B5EF4-FFF2-40B4-BE49-F238E27FC236}">
                <a16:creationId xmlns:a16="http://schemas.microsoft.com/office/drawing/2014/main" id="{7B7351E2-4E75-4079-8C16-5723F7004947}"/>
              </a:ext>
            </a:extLst>
          </p:cNvPr>
          <p:cNvSpPr>
            <a:spLocks noGrp="1"/>
          </p:cNvSpPr>
          <p:nvPr>
            <p:ph idx="1"/>
          </p:nvPr>
        </p:nvSpPr>
        <p:spPr>
          <a:xfrm>
            <a:off x="8200118" y="1147364"/>
            <a:ext cx="3625437" cy="5232887"/>
          </a:xfrm>
        </p:spPr>
        <p:txBody>
          <a:bodyPr>
            <a:noAutofit/>
          </a:bodyPr>
          <a:lstStyle/>
          <a:p>
            <a:r>
              <a:rPr lang="en-US" sz="2400" dirty="0"/>
              <a:t>Rangeland Analysis platform v3.0</a:t>
            </a:r>
          </a:p>
          <a:p>
            <a:r>
              <a:rPr lang="en-US" sz="2400" dirty="0"/>
              <a:t>Landsat collection 2.0 (12; 64-day averages)</a:t>
            </a:r>
          </a:p>
          <a:p>
            <a:r>
              <a:rPr lang="en-US" sz="2400" dirty="0"/>
              <a:t>Convolutional Neural Network</a:t>
            </a:r>
          </a:p>
          <a:p>
            <a:r>
              <a:rPr lang="en-US" sz="2400" dirty="0"/>
              <a:t>74,966 plots from BLM's Assessment, Inventory, and Monitoring (AIM) data, and Landscape Monitoring Framework (LMF)</a:t>
            </a:r>
          </a:p>
          <a:p>
            <a:r>
              <a:rPr lang="en-US" sz="2400" dirty="0"/>
              <a:t>Google Earth Engine &amp; AI Platform</a:t>
            </a:r>
          </a:p>
        </p:txBody>
      </p:sp>
      <p:pic>
        <p:nvPicPr>
          <p:cNvPr id="4" name="Picture 3">
            <a:extLst>
              <a:ext uri="{FF2B5EF4-FFF2-40B4-BE49-F238E27FC236}">
                <a16:creationId xmlns:a16="http://schemas.microsoft.com/office/drawing/2014/main" id="{5052EFAB-94A3-4CE1-95BD-F2CA21ED0E1C}"/>
              </a:ext>
            </a:extLst>
          </p:cNvPr>
          <p:cNvPicPr>
            <a:picLocks noChangeAspect="1"/>
          </p:cNvPicPr>
          <p:nvPr/>
        </p:nvPicPr>
        <p:blipFill rotWithShape="1">
          <a:blip r:embed="rId2"/>
          <a:srcRect l="50508" t="10305" r="36" b="2238"/>
          <a:stretch/>
        </p:blipFill>
        <p:spPr>
          <a:xfrm>
            <a:off x="0" y="1100483"/>
            <a:ext cx="8125875" cy="4041360"/>
          </a:xfrm>
          <a:prstGeom prst="rect">
            <a:avLst/>
          </a:prstGeom>
        </p:spPr>
      </p:pic>
    </p:spTree>
    <p:extLst>
      <p:ext uri="{BB962C8B-B14F-4D97-AF65-F5344CB8AC3E}">
        <p14:creationId xmlns:p14="http://schemas.microsoft.com/office/powerpoint/2010/main" val="24628835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3901</TotalTime>
  <Words>3338</Words>
  <Application>Microsoft Office PowerPoint</Application>
  <PresentationFormat>Widescreen</PresentationFormat>
  <Paragraphs>292</Paragraphs>
  <Slides>53</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Calibri</vt:lpstr>
      <vt:lpstr>Calibri Light</vt:lpstr>
      <vt:lpstr>Times New Roman</vt:lpstr>
      <vt:lpstr>Office Theme</vt:lpstr>
      <vt:lpstr>The Status and Future of Remote Sensing of Rangelands Land Use </vt:lpstr>
      <vt:lpstr>PowerPoint Presentation</vt:lpstr>
      <vt:lpstr>PowerPoint Presentation</vt:lpstr>
      <vt:lpstr>PowerPoint Presentation</vt:lpstr>
      <vt:lpstr>PowerPoint Presentation</vt:lpstr>
      <vt:lpstr>Rangeland health and land use</vt:lpstr>
      <vt:lpstr>Rangeland land use monitoring issues</vt:lpstr>
      <vt:lpstr>Rangeland monitoring and inventory</vt:lpstr>
      <vt:lpstr>Rangeland monitoring-Rangeland Analysis Platform</vt:lpstr>
      <vt:lpstr>PowerPoint Presentation</vt:lpstr>
      <vt:lpstr>PowerPoint Presentation</vt:lpstr>
      <vt:lpstr>Rangeland RS sampling synthesis and “bottom-up” scaling </vt:lpstr>
      <vt:lpstr>PowerPoint Presentation</vt:lpstr>
      <vt:lpstr>Rangeland change detection, “Hotspots” and trends </vt:lpstr>
      <vt:lpstr>PowerPoint Presentation</vt:lpstr>
      <vt:lpstr>PowerPoint Presentation</vt:lpstr>
      <vt:lpstr>PowerPoint Presentation</vt:lpstr>
      <vt:lpstr>PowerPoint Presentation</vt:lpstr>
      <vt:lpstr>PowerPoint Presentation</vt:lpstr>
      <vt:lpstr>PowerPoint Presentation</vt:lpstr>
      <vt:lpstr>Rangelands and High temporal moderate resolution data</vt:lpstr>
      <vt:lpstr>PowerPoint Presentation</vt:lpstr>
      <vt:lpstr>Rangeland RS and high resolution/revisit spatiotemporal data</vt:lpstr>
      <vt:lpstr>PowerPoint Presentation</vt:lpstr>
      <vt:lpstr>OBJECTIVES</vt:lpstr>
      <vt:lpstr>HYPOTHESIS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Rangelands and Hyperspatial(PlanetScope)data</vt:lpstr>
      <vt:lpstr>Rangeland RS and sUAS data</vt:lpstr>
      <vt:lpstr>PowerPoint Presentation</vt:lpstr>
      <vt:lpstr>Hyperspatial and sUAS fusion</vt:lpstr>
      <vt:lpstr>PowerPoint Presentation</vt:lpstr>
      <vt:lpstr>PowerPoint Presentation</vt:lpstr>
      <vt:lpstr>Rangeland land use and socioecological system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Future of Rangeland RS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Ranjeet</dc:creator>
  <cp:lastModifiedBy>meghavi@umd.edu</cp:lastModifiedBy>
  <cp:revision>99</cp:revision>
  <dcterms:created xsi:type="dcterms:W3CDTF">2022-10-12T16:43:24Z</dcterms:created>
  <dcterms:modified xsi:type="dcterms:W3CDTF">2022-10-19T17:45:13Z</dcterms:modified>
</cp:coreProperties>
</file>