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8" r:id="rId2"/>
    <p:sldId id="275" r:id="rId3"/>
    <p:sldId id="276" r:id="rId4"/>
    <p:sldId id="279" r:id="rId5"/>
    <p:sldId id="278" r:id="rId6"/>
    <p:sldId id="314" r:id="rId7"/>
    <p:sldId id="281" r:id="rId8"/>
    <p:sldId id="282" r:id="rId9"/>
    <p:sldId id="285" r:id="rId10"/>
    <p:sldId id="287" r:id="rId11"/>
    <p:sldId id="298" r:id="rId12"/>
    <p:sldId id="297" r:id="rId13"/>
    <p:sldId id="286" r:id="rId14"/>
    <p:sldId id="293" r:id="rId15"/>
    <p:sldId id="288" r:id="rId16"/>
    <p:sldId id="284" r:id="rId17"/>
    <p:sldId id="290" r:id="rId18"/>
    <p:sldId id="294" r:id="rId19"/>
    <p:sldId id="295" r:id="rId20"/>
    <p:sldId id="300" r:id="rId21"/>
    <p:sldId id="292" r:id="rId22"/>
    <p:sldId id="313" r:id="rId23"/>
    <p:sldId id="291" r:id="rId24"/>
    <p:sldId id="309" r:id="rId25"/>
    <p:sldId id="310" r:id="rId26"/>
    <p:sldId id="301" r:id="rId27"/>
  </p:sldIdLst>
  <p:sldSz cx="9144000" cy="6858000" type="screen4x3"/>
  <p:notesSz cx="6858000" cy="9144000"/>
  <p:defaultTextStyle>
    <a:defPPr>
      <a:defRPr lang="he-I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568">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57FB"/>
    <a:srgbClr val="022980"/>
    <a:srgbClr val="004A82"/>
    <a:srgbClr val="FF9900"/>
    <a:srgbClr val="FFE5C0"/>
    <a:srgbClr val="CC0000"/>
    <a:srgbClr val="FFCC6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8" autoAdjust="0"/>
    <p:restoredTop sz="74625" autoAdjust="0"/>
  </p:normalViewPr>
  <p:slideViewPr>
    <p:cSldViewPr showGuides="1">
      <p:cViewPr varScale="1">
        <p:scale>
          <a:sx n="65" d="100"/>
          <a:sy n="65" d="100"/>
        </p:scale>
        <p:origin x="1112" y="36"/>
      </p:cViewPr>
      <p:guideLst>
        <p:guide orient="horz" pos="2568"/>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200"/>
            </a:lvl1pPr>
          </a:lstStyle>
          <a:p>
            <a:pPr>
              <a:defRPr/>
            </a:pPr>
            <a:endParaRPr lang="en-US" altLang="en-US"/>
          </a:p>
        </p:txBody>
      </p:sp>
      <p:sp>
        <p:nvSpPr>
          <p:cNvPr id="173059" name="Rectangle 3"/>
          <p:cNvSpPr>
            <a:spLocks noGrp="1" noChangeArrowheads="1"/>
          </p:cNvSpPr>
          <p:nvPr>
            <p:ph type="dt" sz="quarter" idx="1"/>
          </p:nvPr>
        </p:nvSpPr>
        <p:spPr bwMode="auto">
          <a:xfrm>
            <a:off x="1588"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200"/>
            </a:lvl1pPr>
          </a:lstStyle>
          <a:p>
            <a:pPr>
              <a:defRPr/>
            </a:pPr>
            <a:endParaRPr lang="en-US" altLang="en-US"/>
          </a:p>
        </p:txBody>
      </p:sp>
      <p:sp>
        <p:nvSpPr>
          <p:cNvPr id="173060" name="Rectangle 4"/>
          <p:cNvSpPr>
            <a:spLocks noGrp="1" noChangeArrowheads="1"/>
          </p:cNvSpPr>
          <p:nvPr>
            <p:ph type="ftr" sz="quarter" idx="2"/>
          </p:nvPr>
        </p:nvSpPr>
        <p:spPr bwMode="auto">
          <a:xfrm>
            <a:off x="388620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1" eaLnBrk="1" hangingPunct="1">
              <a:defRPr sz="1200"/>
            </a:lvl1pPr>
          </a:lstStyle>
          <a:p>
            <a:pPr>
              <a:defRPr/>
            </a:pPr>
            <a:endParaRPr lang="en-US" altLang="en-US"/>
          </a:p>
        </p:txBody>
      </p:sp>
      <p:sp>
        <p:nvSpPr>
          <p:cNvPr id="173061" name="Rectangle 5"/>
          <p:cNvSpPr>
            <a:spLocks noGrp="1" noChangeArrowheads="1"/>
          </p:cNvSpPr>
          <p:nvPr>
            <p:ph type="sldNum" sz="quarter" idx="3"/>
          </p:nvPr>
        </p:nvSpPr>
        <p:spPr bwMode="auto">
          <a:xfrm>
            <a:off x="1588"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1" eaLnBrk="1" hangingPunct="1">
              <a:defRPr sz="1200"/>
            </a:lvl1pPr>
          </a:lstStyle>
          <a:p>
            <a:pPr>
              <a:defRPr/>
            </a:pPr>
            <a:fld id="{8815C79A-357F-40E7-81A0-29621B4E3341}" type="slidenum">
              <a:rPr lang="he-IL"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rtl="1" eaLnBrk="1" hangingPunct="1">
              <a:defRPr sz="1200"/>
            </a:lvl1pPr>
          </a:lstStyle>
          <a:p>
            <a:pPr>
              <a:defRPr/>
            </a:pPr>
            <a:endParaRPr lang="en-US" altLang="en-US"/>
          </a:p>
        </p:txBody>
      </p:sp>
      <p:sp>
        <p:nvSpPr>
          <p:cNvPr id="146435" name="Rectangle 3"/>
          <p:cNvSpPr>
            <a:spLocks noGrp="1" noChangeArrowheads="1"/>
          </p:cNvSpPr>
          <p:nvPr>
            <p:ph type="dt" idx="1"/>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1" eaLnBrk="1" hangingPunct="1">
              <a:defRPr sz="1200"/>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64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46438" name="Rectangle 6"/>
          <p:cNvSpPr>
            <a:spLocks noGrp="1" noChangeArrowheads="1"/>
          </p:cNvSpPr>
          <p:nvPr>
            <p:ph type="ftr" sz="quarter" idx="4"/>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1" eaLnBrk="1" hangingPunct="1">
              <a:defRPr sz="1200"/>
            </a:lvl1pPr>
          </a:lstStyle>
          <a:p>
            <a:pPr>
              <a:defRPr/>
            </a:pPr>
            <a:endParaRPr lang="en-US" altLang="en-US"/>
          </a:p>
        </p:txBody>
      </p:sp>
      <p:sp>
        <p:nvSpPr>
          <p:cNvPr id="146439" name="Rectangle 7"/>
          <p:cNvSpPr>
            <a:spLocks noGrp="1" noChangeArrowheads="1"/>
          </p:cNvSpPr>
          <p:nvPr>
            <p:ph type="sldNum" sz="quarter" idx="5"/>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1" eaLnBrk="1" hangingPunct="1">
              <a:defRPr sz="1200"/>
            </a:lvl1pPr>
          </a:lstStyle>
          <a:p>
            <a:pPr>
              <a:defRPr/>
            </a:pPr>
            <a:fld id="{5B8D0285-8C36-429F-850A-7F2C542C77AB}" type="slidenum">
              <a:rPr lang="he-IL"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050D39AA-61CE-42EE-90F8-82DD42F153E3}" type="slidenum">
              <a:rPr lang="he-IL" altLang="en-US" smtClean="0"/>
              <a:pPr algn="l">
                <a:spcBef>
                  <a:spcPct val="0"/>
                </a:spcBef>
              </a:pPr>
              <a:t>1</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pPr marL="171450" indent="-171450" algn="l" rtl="0">
              <a:buFont typeface="Arial" panose="020B0604020202020204" pitchFamily="34" charset="0"/>
              <a:buChar char="•"/>
            </a:pPr>
            <a:r>
              <a:rPr lang="en-US" altLang="en-US" dirty="0"/>
              <a:t>But this is not the whole story.  A more significant contribution to the reduced flow is the ambitious Turkish Southeastern Anatolia Project (GAP).</a:t>
            </a:r>
          </a:p>
          <a:p>
            <a:pPr marL="171450" indent="-171450" algn="l" rtl="0">
              <a:buFont typeface="Arial" panose="020B0604020202020204" pitchFamily="34" charset="0"/>
              <a:buChar char="•"/>
            </a:pPr>
            <a:r>
              <a:rPr lang="en-US" altLang="en-US" dirty="0"/>
              <a:t>It is important to note that Turkey built this huge project by its own resources, has never asked for international support, such as the World Band.</a:t>
            </a: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F8EA89F-CD39-4E8F-B2BB-F693AFF829E2}" type="slidenum">
              <a:rPr lang="he-IL"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lgn="l" rtl="0"/>
            <a:r>
              <a:rPr lang="en-US" altLang="en-US" dirty="0"/>
              <a:t>Lake Ataturk in Turkey and Lake Assad in Syria are the main water reservoirs in these respective countries.</a:t>
            </a:r>
          </a:p>
          <a:p>
            <a:pPr algn="l" rtl="0"/>
            <a:r>
              <a:rPr lang="en-US" altLang="en-US" dirty="0"/>
              <a:t>Lake Ataturk is larger than Lake Mead in </a:t>
            </a:r>
            <a:r>
              <a:rPr lang="en-US" altLang="en-US" dirty="0" err="1"/>
              <a:t>Neveda</a:t>
            </a:r>
            <a:r>
              <a:rPr lang="en-US" altLang="en-US" dirty="0"/>
              <a:t> – the largest water reservoir in the USA.</a:t>
            </a:r>
          </a:p>
        </p:txBody>
      </p:sp>
      <p:sp>
        <p:nvSpPr>
          <p:cNvPr id="317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618DA2-FF8E-4E70-A210-27F5E0001D22}" type="slidenum">
              <a:rPr lang="he-IL"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algn="l" rtl="0"/>
            <a:r>
              <a:rPr lang="en-US" altLang="en-US" dirty="0"/>
              <a:t>Time series of the water levels in lakes Ataturk and </a:t>
            </a:r>
            <a:r>
              <a:rPr lang="en-US" altLang="en-US" dirty="0" err="1"/>
              <a:t>Asad</a:t>
            </a:r>
            <a:r>
              <a:rPr lang="en-US" altLang="en-US"/>
              <a:t> were </a:t>
            </a:r>
            <a:r>
              <a:rPr lang="en-US" altLang="en-US" dirty="0"/>
              <a:t>derived from satellites altimetry.  </a:t>
            </a:r>
          </a:p>
          <a:p>
            <a:pPr algn="l" rtl="0"/>
            <a:r>
              <a:rPr lang="en-US" altLang="en-US" dirty="0"/>
              <a:t>The comparison shows a dramatic increase in Lake Ataturk volume during 2010 with a corresponding drop in the volume of Lake Assad.</a:t>
            </a:r>
          </a:p>
          <a:p>
            <a:endParaRPr lang="en-US" altLang="en-US" dirty="0"/>
          </a:p>
        </p:txBody>
      </p:sp>
      <p:sp>
        <p:nvSpPr>
          <p:cNvPr id="337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39C31D-182D-4EB1-8C5C-8AB851C71C0C}" type="slidenum">
              <a:rPr lang="he-IL"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mn-cs"/>
              </a:rPr>
              <a:t>The Syrian </a:t>
            </a:r>
            <a:r>
              <a:rPr lang="en-US" sz="1200" dirty="0">
                <a:effectLst/>
                <a:latin typeface="Tahoma" panose="020B0604030504040204" pitchFamily="34" charset="0"/>
                <a:cs typeface="+mn-cs"/>
              </a:rPr>
              <a:t>News Agency, called </a:t>
            </a:r>
            <a:r>
              <a:rPr lang="en-US" altLang="en-US" sz="1200" dirty="0">
                <a:cs typeface="+mn-cs"/>
              </a:rPr>
              <a:t>SANA</a:t>
            </a:r>
            <a:r>
              <a:rPr lang="en-US" sz="1200" dirty="0">
                <a:effectLst/>
                <a:latin typeface="Tahoma" panose="020B0604030504040204" pitchFamily="34" charset="0"/>
                <a:cs typeface="+mn-cs"/>
              </a:rPr>
              <a:t>, reported in June </a:t>
            </a:r>
            <a:r>
              <a:rPr lang="en-US" altLang="en-US" sz="1200" dirty="0">
                <a:cs typeface="+mn-cs"/>
              </a:rPr>
              <a:t>2015, that the discharge across the border was significantly low.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cs typeface="+mn-cs"/>
              </a:rPr>
              <a:t>Microorganism and culture heritage materials</a:t>
            </a:r>
            <a:endParaRPr lang="en-IL" sz="1200" dirty="0">
              <a:cs typeface="+mn-cs"/>
            </a:endParaRPr>
          </a:p>
          <a:p>
            <a:pPr marL="171450" indent="-171450" algn="l" rtl="0">
              <a:buFontTx/>
              <a:buChar char="•"/>
            </a:pPr>
            <a:endParaRPr lang="en-US" altLang="en-US" dirty="0"/>
          </a:p>
        </p:txBody>
      </p:sp>
      <p:sp>
        <p:nvSpPr>
          <p:cNvPr id="399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210738B-0F51-49A7-A5D3-A5D6F00E1446}" type="slidenum">
              <a:rPr lang="he-IL"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In the current study we compared the agriculture areas in Turkey and Syria along the Euphrates river in the vicinity of the border.</a:t>
            </a:r>
            <a:endParaRPr lang="en-IL" dirty="0"/>
          </a:p>
        </p:txBody>
      </p:sp>
      <p:sp>
        <p:nvSpPr>
          <p:cNvPr id="4" name="Slide Number Placeholder 3"/>
          <p:cNvSpPr>
            <a:spLocks noGrp="1"/>
          </p:cNvSpPr>
          <p:nvPr>
            <p:ph type="sldNum" sz="quarter" idx="5"/>
          </p:nvPr>
        </p:nvSpPr>
        <p:spPr/>
        <p:txBody>
          <a:bodyPr/>
          <a:lstStyle/>
          <a:p>
            <a:pPr>
              <a:defRPr/>
            </a:pPr>
            <a:fld id="{5B8D0285-8C36-429F-850A-7F2C542C77AB}" type="slidenum">
              <a:rPr lang="he-IL" altLang="en-US" smtClean="0"/>
              <a:pPr>
                <a:defRPr/>
              </a:pPr>
              <a:t>14</a:t>
            </a:fld>
            <a:endParaRPr lang="en-US" altLang="en-US"/>
          </a:p>
        </p:txBody>
      </p:sp>
    </p:spTree>
    <p:extLst>
      <p:ext uri="{BB962C8B-B14F-4D97-AF65-F5344CB8AC3E}">
        <p14:creationId xmlns:p14="http://schemas.microsoft.com/office/powerpoint/2010/main" val="1875759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pPr algn="l" rtl="0"/>
            <a:r>
              <a:rPr lang="en-US" altLang="en-US" dirty="0"/>
              <a:t>The annual mean NDVI values for September increased, in parallel, in Turkey and Syria until 2009, reflecting steady agricultural growth in both countries.  Then in 2010 the trends change: a sharp increase of NDVI values in Turkey, indicating expanded agricultural activities, in contrast to noticeable decreases in Syria. </a:t>
            </a:r>
          </a:p>
        </p:txBody>
      </p:sp>
      <p:sp>
        <p:nvSpPr>
          <p:cNvPr id="450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92BD2E-FAC5-4322-B53E-148F67F3F5F3}" type="slidenum">
              <a:rPr lang="he-IL"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pPr marL="0" indent="0" algn="l" rtl="0">
              <a:buFontTx/>
              <a:buNone/>
            </a:pPr>
            <a:r>
              <a:rPr lang="en-US" altLang="en-US" dirty="0"/>
              <a:t>The climate is semiarid characterized by mean annual rainfall between 200-350 mm yr</a:t>
            </a:r>
            <a:r>
              <a:rPr lang="en-US" altLang="en-US" baseline="30000" dirty="0"/>
              <a:t>-1</a:t>
            </a:r>
            <a:r>
              <a:rPr lang="en-US" altLang="en-US" dirty="0"/>
              <a:t>.  There are two main seasons – winter with rains falling between November and April, and dry summer.</a:t>
            </a:r>
          </a:p>
        </p:txBody>
      </p:sp>
      <p:sp>
        <p:nvSpPr>
          <p:cNvPr id="204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38221F-DF48-4408-9A91-EDF4B042972B}" type="slidenum">
              <a:rPr lang="he-IL" altLang="en-US" smtClean="0"/>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pPr marL="171450" indent="-171450" algn="l" rtl="0">
              <a:buFontTx/>
              <a:buChar char="•"/>
            </a:pPr>
            <a:r>
              <a:rPr lang="en-US" altLang="en-US" dirty="0"/>
              <a:t>Given the Mediterranean climate, the winter is the rainy season. The main rainfed crops are wheat and barley.</a:t>
            </a:r>
          </a:p>
          <a:p>
            <a:pPr marL="171450" indent="-171450" algn="l" rtl="0">
              <a:buFontTx/>
              <a:buChar char="•"/>
            </a:pPr>
            <a:r>
              <a:rPr lang="en-US" altLang="en-US" dirty="0"/>
              <a:t>During the summer, cotton, an important cash crop, is totally dependent on irrigation water.  </a:t>
            </a:r>
          </a:p>
        </p:txBody>
      </p:sp>
      <p:sp>
        <p:nvSpPr>
          <p:cNvPr id="4915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2C8E2F-BBF3-4E67-96BE-400097903B8D}" type="slidenum">
              <a:rPr lang="he-IL"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dirty="0"/>
              <a:t>No notable difference between the two countries was observed in March 2011 and 2015. </a:t>
            </a:r>
          </a:p>
          <a:p>
            <a:pPr marL="171450" indent="-171450" algn="l" rtl="0">
              <a:buFontTx/>
              <a:buChar char="•"/>
            </a:pPr>
            <a:r>
              <a:rPr lang="en-US" altLang="en-US" dirty="0"/>
              <a:t>This suggests that rainfed agriculture was unaffected by the drop in the availability of Euphrates water.  </a:t>
            </a:r>
          </a:p>
        </p:txBody>
      </p:sp>
      <p:sp>
        <p:nvSpPr>
          <p:cNvPr id="512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A9560B-2A75-4B42-8413-9FA7B04D4A04}" type="slidenum">
              <a:rPr lang="he-IL"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marL="171450" indent="-171450" algn="l" rtl="0">
              <a:buFontTx/>
              <a:buChar char="•"/>
            </a:pPr>
            <a:r>
              <a:rPr lang="en-US" altLang="en-US" dirty="0"/>
              <a:t>In September 2011, however, when farmers are most dependent on irrigation, vegetation signals observed in Turkey are significantly higher than in Syria.</a:t>
            </a:r>
          </a:p>
          <a:p>
            <a:pPr marL="171450" indent="-171450" algn="l" rtl="0">
              <a:buFontTx/>
              <a:buChar char="•"/>
            </a:pPr>
            <a:r>
              <a:rPr lang="en-US" altLang="en-US" dirty="0"/>
              <a:t>The clear contrast becomes even more pronounced in September 2015.</a:t>
            </a:r>
          </a:p>
        </p:txBody>
      </p:sp>
      <p:sp>
        <p:nvSpPr>
          <p:cNvPr id="532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6BD95E-D6FE-48B4-A66B-532C59375711}" type="slidenum">
              <a:rPr lang="he-IL"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Some historical background.  The Arab Spring refers to a revolutionary wave of both violent and non-violent demonstrations, protests, and civil wars that began on 17 Dec. 2010 in Tunisia and spread, like a domino effect, to many other counties in North Africa and the Middle East.</a:t>
            </a:r>
          </a:p>
          <a:p>
            <a:endParaRPr lang="en-US" altLang="en-US" dirty="0"/>
          </a:p>
        </p:txBody>
      </p:sp>
      <p:sp>
        <p:nvSpPr>
          <p:cNvPr id="7172" name="Slide Number Placeholder 3"/>
          <p:cNvSpPr>
            <a:spLocks noGrp="1"/>
          </p:cNvSpPr>
          <p:nvPr>
            <p:ph type="sldNum" sz="quarter" idx="5"/>
          </p:nvPr>
        </p:nvSpPr>
        <p:spPr>
          <a:noFill/>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BE527F69-835C-4E8A-A166-4C5CD9574044}" type="slidenum">
              <a:rPr lang="he-IL" altLang="en-US" smtClean="0"/>
              <a:pPr algn="l">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pPr marL="171450" indent="-171450" algn="l" rtl="0">
              <a:buFontTx/>
              <a:buChar char="•"/>
            </a:pPr>
            <a:r>
              <a:rPr lang="en-US" altLang="en-US" dirty="0"/>
              <a:t>USDA sources report that wheat yields (representative of Syrian rainfed crops) were of average value in 2011, and only fluctuated modestly during the following years.  </a:t>
            </a:r>
          </a:p>
          <a:p>
            <a:pPr marL="171450" indent="-171450" algn="l" rtl="0">
              <a:buFontTx/>
              <a:buChar char="•"/>
            </a:pPr>
            <a:r>
              <a:rPr lang="en-US" altLang="en-US" dirty="0"/>
              <a:t>However, cotton, which represents locally irrigated crops that rely on the Euphrates flow, exhibits drastic production drops since 2011, vanishing almost entirely in 2016.</a:t>
            </a:r>
          </a:p>
        </p:txBody>
      </p:sp>
      <p:sp>
        <p:nvSpPr>
          <p:cNvPr id="5530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D5E9BC-480D-465A-942D-CE410BE57E43}" type="slidenum">
              <a:rPr lang="he-IL" altLang="en-US" smtClean="0"/>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pPr algn="l"/>
            <a:r>
              <a:rPr lang="en-US" altLang="en-US" dirty="0"/>
              <a:t>Another related issue is the ground water.  In the past the water table was high, feeding several big springs in Syria.</a:t>
            </a:r>
          </a:p>
        </p:txBody>
      </p:sp>
      <p:sp>
        <p:nvSpPr>
          <p:cNvPr id="573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D70C0FD-E04F-4D7F-A573-283E8BF83548}" type="slidenum">
              <a:rPr lang="he-IL"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pPr>
              <a:defRPr/>
            </a:pPr>
            <a:fld id="{5B8D0285-8C36-429F-850A-7F2C542C77AB}" type="slidenum">
              <a:rPr lang="he-IL" altLang="en-US" smtClean="0"/>
              <a:pPr>
                <a:defRPr/>
              </a:pPr>
              <a:t>22</a:t>
            </a:fld>
            <a:endParaRPr lang="en-US" altLang="en-US"/>
          </a:p>
        </p:txBody>
      </p:sp>
    </p:spTree>
    <p:extLst>
      <p:ext uri="{BB962C8B-B14F-4D97-AF65-F5344CB8AC3E}">
        <p14:creationId xmlns:p14="http://schemas.microsoft.com/office/powerpoint/2010/main" val="1530815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pPr marL="171450" indent="-171450" algn="l" rtl="0">
              <a:buFontTx/>
              <a:buChar char="•"/>
            </a:pPr>
            <a:r>
              <a:rPr lang="en-US" altLang="en-US" dirty="0"/>
              <a:t>Overuse of groundwater in Turkey and Syria caused dramatic decline in the water table in many areas of Syria.</a:t>
            </a:r>
          </a:p>
          <a:p>
            <a:pPr marL="171450" indent="-171450" algn="l" rtl="0">
              <a:buFontTx/>
              <a:buChar char="•"/>
            </a:pPr>
            <a:r>
              <a:rPr lang="en-US" altLang="en-US" dirty="0"/>
              <a:t>This increases the dependency of farmers on surface water supply during the dry season.</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6A5F87-487F-482D-BBAE-9DAAD19FEF33}" type="slidenum">
              <a:rPr lang="he-IL" altLang="en-US" smtClean="0"/>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pPr algn="l" rtl="0"/>
            <a:r>
              <a:rPr lang="en-US" altLang="en-US" sz="1200" dirty="0"/>
              <a:t>Gravity Recovery and Climate Experiment (GRACE) </a:t>
            </a:r>
            <a:r>
              <a:rPr lang="en-US" altLang="en-US" dirty="0"/>
              <a:t>satellite enable measurements of the ground water level.</a:t>
            </a:r>
          </a:p>
        </p:txBody>
      </p:sp>
      <p:sp>
        <p:nvSpPr>
          <p:cNvPr id="6246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2B8C33-3FBE-44BF-83EA-DD57C44D426E}" type="slidenum">
              <a:rPr lang="he-IL"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pPr marL="171450" indent="-171450" algn="l" rtl="0">
              <a:buFont typeface="Arial" panose="020B0604020202020204" pitchFamily="34" charset="0"/>
              <a:buChar char="•"/>
            </a:pPr>
            <a:r>
              <a:rPr lang="en-US" altLang="en-US" dirty="0"/>
              <a:t>The GRACE time series of the regional groundwater storage in Syria reveals constant conditions, with winter-summer fluctuations until 2007.  Later the water level was dropped. </a:t>
            </a:r>
          </a:p>
          <a:p>
            <a:pPr marL="171450" indent="-171450" algn="l" rtl="0">
              <a:buFont typeface="Arial" panose="020B0604020202020204" pitchFamily="34" charset="0"/>
              <a:buChar char="•"/>
            </a:pPr>
            <a:r>
              <a:rPr lang="en-US" altLang="en-US" dirty="0"/>
              <a:t>In the images, blue color represents below normal wet conditions during the winter, while red color represents dry conditions during the summer.</a:t>
            </a:r>
          </a:p>
        </p:txBody>
      </p:sp>
      <p:sp>
        <p:nvSpPr>
          <p:cNvPr id="655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BA0A2F-22D9-45D8-AD60-4A3212C61607}" type="slidenum">
              <a:rPr lang="he-IL"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pPr algn="l" rtl="0"/>
            <a:r>
              <a:rPr lang="en-US" altLang="en-US" sz="1200" dirty="0">
                <a:latin typeface="+mn-lt"/>
                <a:ea typeface="Calibri" panose="020F0502020204030204" pitchFamily="34" charset="0"/>
                <a:cs typeface="+mn-cs"/>
              </a:rPr>
              <a:t>The prevailing narrative, which blames climate change and droughts for the Syrian political instability, is inconsistent with actual environmental conditions.  Different types of satellite products reveal that the reduced Euphrates flow caused the 2011 Syrian </a:t>
            </a:r>
            <a:r>
              <a:rPr lang="en-US" altLang="en-US" sz="1200">
                <a:latin typeface="+mn-lt"/>
                <a:ea typeface="Calibri" panose="020F0502020204030204" pitchFamily="34" charset="0"/>
                <a:cs typeface="+mn-cs"/>
              </a:rPr>
              <a:t>agricultural collapse.</a:t>
            </a:r>
            <a:endParaRPr lang="en-US" altLang="en-US" dirty="0"/>
          </a:p>
        </p:txBody>
      </p:sp>
      <p:sp>
        <p:nvSpPr>
          <p:cNvPr id="675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C0ABFE-3A47-4805-976C-D5EF35E92F75}" type="slidenum">
              <a:rPr lang="he-IL" altLang="en-US" smtClean="0"/>
              <a:pPr/>
              <a:t>26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algn="l" rtl="0"/>
            <a:r>
              <a:rPr lang="en-US" altLang="en-US" dirty="0"/>
              <a:t>The current study is focused on the Syrian uprising that was started on 15 March 2011.</a:t>
            </a:r>
          </a:p>
        </p:txBody>
      </p:sp>
      <p:sp>
        <p:nvSpPr>
          <p:cNvPr id="11268" name="Slide Number Placeholder 3"/>
          <p:cNvSpPr>
            <a:spLocks noGrp="1"/>
          </p:cNvSpPr>
          <p:nvPr>
            <p:ph type="sldNum" sz="quarter" idx="5"/>
          </p:nvPr>
        </p:nvSpPr>
        <p:spPr>
          <a:noFill/>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D8418FAF-F81A-440C-92EC-594CD8F94C63}" type="slidenum">
              <a:rPr lang="he-IL" altLang="en-US" smtClean="0"/>
              <a:pPr algn="l">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All the mentioned reasons for the civilian uprising were existed in Syria, but on top of the human reasons, many analysts also raised the effect of climate change, consecutive droughts, and environmental conditions that happened in the region at the beginning of the 21st century.  </a:t>
            </a:r>
          </a:p>
          <a:p>
            <a:pPr algn="l" rtl="0"/>
            <a:endParaRPr lang="en-IL" dirty="0"/>
          </a:p>
        </p:txBody>
      </p:sp>
      <p:sp>
        <p:nvSpPr>
          <p:cNvPr id="4" name="Slide Number Placeholder 3"/>
          <p:cNvSpPr>
            <a:spLocks noGrp="1"/>
          </p:cNvSpPr>
          <p:nvPr>
            <p:ph type="sldNum" sz="quarter" idx="5"/>
          </p:nvPr>
        </p:nvSpPr>
        <p:spPr/>
        <p:txBody>
          <a:bodyPr/>
          <a:lstStyle/>
          <a:p>
            <a:pPr>
              <a:defRPr/>
            </a:pPr>
            <a:fld id="{5B8D0285-8C36-429F-850A-7F2C542C77AB}" type="slidenum">
              <a:rPr lang="he-IL" altLang="en-US" smtClean="0"/>
              <a:pPr>
                <a:defRPr/>
              </a:pPr>
              <a:t>4</a:t>
            </a:fld>
            <a:endParaRPr lang="en-US" altLang="en-US"/>
          </a:p>
        </p:txBody>
      </p:sp>
    </p:spTree>
    <p:extLst>
      <p:ext uri="{BB962C8B-B14F-4D97-AF65-F5344CB8AC3E}">
        <p14:creationId xmlns:p14="http://schemas.microsoft.com/office/powerpoint/2010/main" val="375741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err="1"/>
              <a:t>Keley</a:t>
            </a:r>
            <a:r>
              <a:rPr lang="en-US" dirty="0"/>
              <a:t> show negative trend of precipitation, positive trend of surface temperature, </a:t>
            </a:r>
            <a:r>
              <a:rPr lang="en-US" dirty="0" err="1"/>
              <a:t>negarive</a:t>
            </a:r>
            <a:r>
              <a:rPr lang="en-US" dirty="0"/>
              <a:t> trend of the Palmer Drought Severity Index, and above all very rapid increase of the population.</a:t>
            </a:r>
          </a:p>
        </p:txBody>
      </p:sp>
      <p:sp>
        <p:nvSpPr>
          <p:cNvPr id="4" name="Slide Number Placeholder 3"/>
          <p:cNvSpPr>
            <a:spLocks noGrp="1"/>
          </p:cNvSpPr>
          <p:nvPr>
            <p:ph type="sldNum" sz="quarter" idx="5"/>
          </p:nvPr>
        </p:nvSpPr>
        <p:spPr/>
        <p:txBody>
          <a:bodyPr/>
          <a:lstStyle/>
          <a:p>
            <a:pPr>
              <a:defRPr/>
            </a:pPr>
            <a:fld id="{5B8D0285-8C36-429F-850A-7F2C542C77AB}" type="slidenum">
              <a:rPr lang="he-IL" altLang="en-US" smtClean="0"/>
              <a:pPr>
                <a:defRPr/>
              </a:pPr>
              <a:t>5</a:t>
            </a:fld>
            <a:endParaRPr lang="en-US" altLang="en-US"/>
          </a:p>
        </p:txBody>
      </p:sp>
    </p:spTree>
    <p:extLst>
      <p:ext uri="{BB962C8B-B14F-4D97-AF65-F5344CB8AC3E}">
        <p14:creationId xmlns:p14="http://schemas.microsoft.com/office/powerpoint/2010/main" val="3917472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Many other articles in scientific journals and popular newspapers claimed the same.</a:t>
            </a:r>
            <a:endParaRPr lang="en-IL" dirty="0"/>
          </a:p>
        </p:txBody>
      </p:sp>
      <p:sp>
        <p:nvSpPr>
          <p:cNvPr id="4" name="Slide Number Placeholder 3"/>
          <p:cNvSpPr>
            <a:spLocks noGrp="1"/>
          </p:cNvSpPr>
          <p:nvPr>
            <p:ph type="sldNum" sz="quarter" idx="5"/>
          </p:nvPr>
        </p:nvSpPr>
        <p:spPr/>
        <p:txBody>
          <a:bodyPr/>
          <a:lstStyle/>
          <a:p>
            <a:pPr>
              <a:defRPr/>
            </a:pPr>
            <a:fld id="{5B8D0285-8C36-429F-850A-7F2C542C77AB}" type="slidenum">
              <a:rPr lang="he-IL" altLang="en-US" smtClean="0"/>
              <a:pPr>
                <a:defRPr/>
              </a:pPr>
              <a:t>6</a:t>
            </a:fld>
            <a:endParaRPr lang="en-US" altLang="en-US"/>
          </a:p>
        </p:txBody>
      </p:sp>
    </p:spTree>
    <p:extLst>
      <p:ext uri="{BB962C8B-B14F-4D97-AF65-F5344CB8AC3E}">
        <p14:creationId xmlns:p14="http://schemas.microsoft.com/office/powerpoint/2010/main" val="2782970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marL="171450" indent="-171450" algn="l" rtl="0">
              <a:buFont typeface="Arial" panose="020B0604020202020204" pitchFamily="34" charset="0"/>
              <a:buChar char="•"/>
            </a:pPr>
            <a:r>
              <a:rPr lang="en-US" altLang="en-US" dirty="0"/>
              <a:t>The current study is focused on the vicinity of Syria and Turkey border, where the two countries share the same geographical, climatic, or agricultural conditions. </a:t>
            </a:r>
          </a:p>
          <a:p>
            <a:pPr marL="171450" indent="-171450" algn="l" rtl="0">
              <a:buFont typeface="Arial" panose="020B0604020202020204" pitchFamily="34" charset="0"/>
              <a:buChar char="•"/>
            </a:pPr>
            <a:r>
              <a:rPr lang="en-US" altLang="en-US" dirty="0"/>
              <a:t>Two large rivers, the Euphrates and Tigris, started in the Anatolia mountains in Turkey and crossing the border line to Syria.</a:t>
            </a:r>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23F169-4CEC-458E-8921-D676DFDDCF85}" type="slidenum">
              <a:rPr lang="he-IL"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pPr marL="0" indent="0" algn="l" rtl="0">
              <a:buFontTx/>
              <a:buNone/>
            </a:pPr>
            <a:r>
              <a:rPr lang="en-US" altLang="en-US" dirty="0"/>
              <a:t>Since 60% of its water resources originate in Turkey, Syria has always been aware of this problematic and dangerous situation, and therefore signed a series of agreements with Turkey to ensure access to waters from the watershed.</a:t>
            </a:r>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8C87E3-CDD2-4DCC-8F15-9CCE59C162DA}" type="slidenum">
              <a:rPr lang="he-IL"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pPr marL="171450" indent="-171450" algn="l" rtl="0">
              <a:buFontTx/>
              <a:buChar char="•"/>
            </a:pPr>
            <a:r>
              <a:rPr lang="en-US" altLang="en-US" dirty="0"/>
              <a:t>Data from the beginning of the 20</a:t>
            </a:r>
            <a:r>
              <a:rPr lang="en-US" altLang="en-US" baseline="30000" dirty="0"/>
              <a:t>th</a:t>
            </a:r>
            <a:r>
              <a:rPr lang="en-US" altLang="en-US" dirty="0"/>
              <a:t> century reveal a significant negative trend of discharge of the Euphrates river across the border.    </a:t>
            </a:r>
          </a:p>
          <a:p>
            <a:pPr marL="171450" indent="-171450" algn="l" rtl="0">
              <a:buFontTx/>
              <a:buChar char="•"/>
            </a:pPr>
            <a:r>
              <a:rPr lang="en-US" altLang="en-US" dirty="0"/>
              <a:t>To some degree, this is trend is due to climate variability and more frequent drought periods. </a:t>
            </a: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3B6A0C9-67C9-4CBB-951D-539535249DAC}" type="slidenum">
              <a:rPr lang="he-IL"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4524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51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7325" y="0"/>
            <a:ext cx="2149475"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900" y="0"/>
            <a:ext cx="6296025"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94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8900" y="0"/>
            <a:ext cx="8597900" cy="6126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51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55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5890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24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28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445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450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105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2832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AFRI-Presentation-master-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8900" y="0"/>
            <a:ext cx="8064500" cy="4905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Box 9"/>
          <p:cNvSpPr txBox="1">
            <a:spLocks noChangeArrowheads="1"/>
          </p:cNvSpPr>
          <p:nvPr userDrawn="1"/>
        </p:nvSpPr>
        <p:spPr bwMode="auto">
          <a:xfrm>
            <a:off x="63500" y="6542088"/>
            <a:ext cx="400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defRPr/>
            </a:pPr>
            <a:fld id="{F74F6B68-6987-4AFD-A8A0-7F7DDDCDFA7F}" type="slidenum">
              <a:rPr lang="he-IL" altLang="en-US" sz="1400" smtClean="0">
                <a:solidFill>
                  <a:srgbClr val="FF9900"/>
                </a:solidFill>
              </a:rPr>
              <a:pPr algn="r" rtl="1" eaLnBrk="1" hangingPunct="1">
                <a:defRPr/>
              </a:pPr>
              <a:t>‹#›</a:t>
            </a:fld>
            <a:endParaRPr lang="en-US" altLang="en-US" sz="1400">
              <a:solidFill>
                <a:srgbClr val="FF99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1" eaLnBrk="0" fontAlgn="base" hangingPunct="0">
        <a:spcBef>
          <a:spcPct val="0"/>
        </a:spcBef>
        <a:spcAft>
          <a:spcPct val="0"/>
        </a:spcAft>
        <a:defRPr sz="2600" b="1">
          <a:solidFill>
            <a:srgbClr val="FF8700"/>
          </a:solidFill>
          <a:latin typeface="+mj-lt"/>
          <a:ea typeface="+mj-ea"/>
          <a:cs typeface="+mj-cs"/>
        </a:defRPr>
      </a:lvl1pPr>
      <a:lvl2pPr algn="l" rtl="1" eaLnBrk="0" fontAlgn="base" hangingPunct="0">
        <a:spcBef>
          <a:spcPct val="0"/>
        </a:spcBef>
        <a:spcAft>
          <a:spcPct val="0"/>
        </a:spcAft>
        <a:defRPr sz="2600" b="1">
          <a:solidFill>
            <a:srgbClr val="FF8700"/>
          </a:solidFill>
          <a:latin typeface="Arial" pitchFamily="34" charset="0"/>
          <a:cs typeface="Arial" pitchFamily="34" charset="0"/>
        </a:defRPr>
      </a:lvl2pPr>
      <a:lvl3pPr algn="l" rtl="1" eaLnBrk="0" fontAlgn="base" hangingPunct="0">
        <a:spcBef>
          <a:spcPct val="0"/>
        </a:spcBef>
        <a:spcAft>
          <a:spcPct val="0"/>
        </a:spcAft>
        <a:defRPr sz="2600" b="1">
          <a:solidFill>
            <a:srgbClr val="FF8700"/>
          </a:solidFill>
          <a:latin typeface="Arial" pitchFamily="34" charset="0"/>
          <a:cs typeface="Arial" pitchFamily="34" charset="0"/>
        </a:defRPr>
      </a:lvl3pPr>
      <a:lvl4pPr algn="l" rtl="1" eaLnBrk="0" fontAlgn="base" hangingPunct="0">
        <a:spcBef>
          <a:spcPct val="0"/>
        </a:spcBef>
        <a:spcAft>
          <a:spcPct val="0"/>
        </a:spcAft>
        <a:defRPr sz="2600" b="1">
          <a:solidFill>
            <a:srgbClr val="FF8700"/>
          </a:solidFill>
          <a:latin typeface="Arial" pitchFamily="34" charset="0"/>
          <a:cs typeface="Arial" pitchFamily="34" charset="0"/>
        </a:defRPr>
      </a:lvl4pPr>
      <a:lvl5pPr algn="l" rtl="1" eaLnBrk="0" fontAlgn="base" hangingPunct="0">
        <a:spcBef>
          <a:spcPct val="0"/>
        </a:spcBef>
        <a:spcAft>
          <a:spcPct val="0"/>
        </a:spcAft>
        <a:defRPr sz="2600" b="1">
          <a:solidFill>
            <a:srgbClr val="FF8700"/>
          </a:solidFill>
          <a:latin typeface="Arial" pitchFamily="34" charset="0"/>
          <a:cs typeface="Arial" pitchFamily="34" charset="0"/>
        </a:defRPr>
      </a:lvl5pPr>
      <a:lvl6pPr marL="457200" algn="l" rtl="1" fontAlgn="base">
        <a:spcBef>
          <a:spcPct val="0"/>
        </a:spcBef>
        <a:spcAft>
          <a:spcPct val="0"/>
        </a:spcAft>
        <a:defRPr sz="3000" b="1">
          <a:solidFill>
            <a:srgbClr val="FF8700"/>
          </a:solidFill>
          <a:latin typeface="Arial" pitchFamily="34" charset="0"/>
          <a:cs typeface="Arial" pitchFamily="34" charset="0"/>
        </a:defRPr>
      </a:lvl6pPr>
      <a:lvl7pPr marL="914400" algn="l" rtl="1" fontAlgn="base">
        <a:spcBef>
          <a:spcPct val="0"/>
        </a:spcBef>
        <a:spcAft>
          <a:spcPct val="0"/>
        </a:spcAft>
        <a:defRPr sz="3000" b="1">
          <a:solidFill>
            <a:srgbClr val="FF8700"/>
          </a:solidFill>
          <a:latin typeface="Arial" pitchFamily="34" charset="0"/>
          <a:cs typeface="Arial" pitchFamily="34" charset="0"/>
        </a:defRPr>
      </a:lvl7pPr>
      <a:lvl8pPr marL="1371600" algn="l" rtl="1" fontAlgn="base">
        <a:spcBef>
          <a:spcPct val="0"/>
        </a:spcBef>
        <a:spcAft>
          <a:spcPct val="0"/>
        </a:spcAft>
        <a:defRPr sz="3000" b="1">
          <a:solidFill>
            <a:srgbClr val="FF8700"/>
          </a:solidFill>
          <a:latin typeface="Arial" pitchFamily="34" charset="0"/>
          <a:cs typeface="Arial" pitchFamily="34" charset="0"/>
        </a:defRPr>
      </a:lvl8pPr>
      <a:lvl9pPr marL="1828800" algn="l" rtl="1" fontAlgn="base">
        <a:spcBef>
          <a:spcPct val="0"/>
        </a:spcBef>
        <a:spcAft>
          <a:spcPct val="0"/>
        </a:spcAft>
        <a:defRPr sz="3000" b="1">
          <a:solidFill>
            <a:srgbClr val="FF8700"/>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www.indexmundi.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www.nasa.gov/mission_pages/Grace/news/grace20130212.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2" descr="AFRI-Presentation-First-pag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9"/>
          <p:cNvSpPr txBox="1">
            <a:spLocks noChangeArrowheads="1"/>
          </p:cNvSpPr>
          <p:nvPr/>
        </p:nvSpPr>
        <p:spPr bwMode="auto">
          <a:xfrm>
            <a:off x="523056" y="822325"/>
            <a:ext cx="8153400" cy="2778125"/>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lnSpc>
                <a:spcPct val="120000"/>
              </a:lnSpc>
            </a:pPr>
            <a:r>
              <a:rPr lang="en-US" altLang="en-US" sz="5000" b="1" dirty="0"/>
              <a:t>Was Drought Really the Trigger Behind the Syrian Civil War in 2011?</a:t>
            </a:r>
            <a:endParaRPr lang="en-US" altLang="en-US" sz="4400" b="1" dirty="0"/>
          </a:p>
        </p:txBody>
      </p:sp>
      <p:sp>
        <p:nvSpPr>
          <p:cNvPr id="4100" name="Text Box 6"/>
          <p:cNvSpPr txBox="1">
            <a:spLocks noChangeArrowheads="1"/>
          </p:cNvSpPr>
          <p:nvPr/>
        </p:nvSpPr>
        <p:spPr bwMode="auto">
          <a:xfrm>
            <a:off x="458788" y="4076700"/>
            <a:ext cx="6516687"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1"/>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en-US" altLang="en-US" sz="3200" b="1"/>
              <a:t>Prof. Arnon Karnieli</a:t>
            </a:r>
          </a:p>
          <a:p>
            <a:pPr algn="ctr" rtl="1" eaLnBrk="1" hangingPunct="1"/>
            <a:endParaRPr lang="en-US" altLang="en-US" sz="2400"/>
          </a:p>
          <a:p>
            <a:pPr algn="ctr" rtl="1" eaLnBrk="1" hangingPunct="1"/>
            <a:r>
              <a:rPr lang="en-US" altLang="en-US" sz="2400" b="1"/>
              <a:t>The </a:t>
            </a:r>
            <a:r>
              <a:rPr lang="en-US" altLang="en-US" sz="2400" b="1">
                <a:solidFill>
                  <a:schemeClr val="bg1"/>
                </a:solidFill>
              </a:rPr>
              <a:t>R</a:t>
            </a:r>
            <a:r>
              <a:rPr lang="en-US" altLang="en-US" sz="2400" b="1"/>
              <a:t>emote </a:t>
            </a:r>
            <a:r>
              <a:rPr lang="en-US" altLang="en-US" sz="2400" b="1">
                <a:solidFill>
                  <a:schemeClr val="bg1"/>
                </a:solidFill>
              </a:rPr>
              <a:t>S</a:t>
            </a:r>
            <a:r>
              <a:rPr lang="en-US" altLang="en-US" sz="2400" b="1"/>
              <a:t>ensing </a:t>
            </a:r>
            <a:r>
              <a:rPr lang="en-US" altLang="en-US" sz="2400" b="1">
                <a:solidFill>
                  <a:schemeClr val="bg1"/>
                </a:solidFill>
              </a:rPr>
              <a:t>L</a:t>
            </a:r>
            <a:r>
              <a:rPr lang="en-US" altLang="en-US" sz="2400" b="1"/>
              <a:t>aboratory</a:t>
            </a:r>
          </a:p>
          <a:p>
            <a:pPr algn="ctr" rtl="1" eaLnBrk="1" hangingPunct="1"/>
            <a:r>
              <a:rPr lang="en-US" altLang="en-US" sz="2400"/>
              <a:t>Jacob Blaustein Institutes for Desert Research</a:t>
            </a:r>
          </a:p>
          <a:p>
            <a:pPr algn="ctr" rtl="1" eaLnBrk="1" hangingPunct="1"/>
            <a:r>
              <a:rPr lang="en-US" altLang="en-US" sz="2400"/>
              <a:t>Ben-Gurion University of the Negev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0"/>
            <a:ext cx="8064500" cy="490538"/>
          </a:xfrm>
        </p:spPr>
        <p:txBody>
          <a:bodyPr/>
          <a:lstStyle/>
          <a:p>
            <a:pPr rtl="0"/>
            <a:r>
              <a:rPr lang="en-US" altLang="en-US"/>
              <a:t>Southeastern Anatolia Project (GAP)</a:t>
            </a:r>
          </a:p>
        </p:txBody>
      </p:sp>
      <p:pic>
        <p:nvPicPr>
          <p:cNvPr id="2765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20700"/>
            <a:ext cx="39179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3"/>
          <p:cNvSpPr txBox="1">
            <a:spLocks noChangeArrowheads="1"/>
          </p:cNvSpPr>
          <p:nvPr/>
        </p:nvSpPr>
        <p:spPr bwMode="auto">
          <a:xfrm>
            <a:off x="4365625" y="447675"/>
            <a:ext cx="530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1682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endParaRPr lang="en-US" altLang="en-US" sz="2400"/>
          </a:p>
        </p:txBody>
      </p:sp>
      <p:sp>
        <p:nvSpPr>
          <p:cNvPr id="27653" name="Rectangle 5"/>
          <p:cNvSpPr>
            <a:spLocks noChangeArrowheads="1"/>
          </p:cNvSpPr>
          <p:nvPr/>
        </p:nvSpPr>
        <p:spPr bwMode="auto">
          <a:xfrm>
            <a:off x="4384675" y="1674813"/>
            <a:ext cx="53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endParaRPr lang="en-US" altLang="en-US" sz="2400"/>
          </a:p>
        </p:txBody>
      </p:sp>
      <p:sp>
        <p:nvSpPr>
          <p:cNvPr id="4" name="Rectangle 3"/>
          <p:cNvSpPr/>
          <p:nvPr/>
        </p:nvSpPr>
        <p:spPr>
          <a:xfrm>
            <a:off x="4211638" y="500063"/>
            <a:ext cx="4464050" cy="3292475"/>
          </a:xfrm>
          <a:prstGeom prst="rect">
            <a:avLst/>
          </a:prstGeom>
        </p:spPr>
        <p:txBody>
          <a:bodyPr>
            <a:spAutoFit/>
          </a:bodyPr>
          <a:lstStyle/>
          <a:p>
            <a:pPr marL="461963" indent="-236538">
              <a:buFont typeface="Arial" panose="020B0604020202020204" pitchFamily="34" charset="0"/>
              <a:buChar char="•"/>
              <a:defRPr/>
            </a:pPr>
            <a:r>
              <a:rPr lang="en-US" altLang="en-US" sz="2400" dirty="0"/>
              <a:t>Started in early 1970s;</a:t>
            </a:r>
          </a:p>
          <a:p>
            <a:pPr marL="461963" indent="-236538">
              <a:buFont typeface="Arial" panose="020B0604020202020204" pitchFamily="34" charset="0"/>
              <a:buChar char="•"/>
              <a:defRPr/>
            </a:pPr>
            <a:r>
              <a:rPr lang="en-US" altLang="en-US" sz="2400" dirty="0"/>
              <a:t>22 large dams with</a:t>
            </a:r>
          </a:p>
          <a:p>
            <a:pPr marL="568325" indent="-342900">
              <a:buFont typeface="Arial" panose="020B0604020202020204" pitchFamily="34" charset="0"/>
              <a:buChar char="•"/>
              <a:defRPr/>
            </a:pPr>
            <a:r>
              <a:rPr lang="en-US" sz="2400" dirty="0"/>
              <a:t>maximum storage capacity of more than 144 billion m</a:t>
            </a:r>
            <a:r>
              <a:rPr lang="en-US" sz="2400" baseline="30000" dirty="0"/>
              <a:t>3</a:t>
            </a:r>
            <a:r>
              <a:rPr lang="en-US" sz="2400" dirty="0"/>
              <a:t>;</a:t>
            </a:r>
          </a:p>
          <a:p>
            <a:pPr marL="461963" indent="-236538">
              <a:buFont typeface="Arial" panose="020B0604020202020204" pitchFamily="34" charset="0"/>
              <a:buChar char="•"/>
              <a:defRPr/>
            </a:pPr>
            <a:r>
              <a:rPr lang="en-US" sz="2400" dirty="0"/>
              <a:t>Two parallel tunnels with carrying capacity of 328 m</a:t>
            </a:r>
            <a:r>
              <a:rPr lang="en-US" sz="2400" baseline="30000" dirty="0"/>
              <a:t>3</a:t>
            </a:r>
            <a:r>
              <a:rPr lang="en-US" sz="2400" dirty="0"/>
              <a:t>/sec;</a:t>
            </a:r>
          </a:p>
          <a:p>
            <a:pPr marL="461963" indent="-236538">
              <a:buFont typeface="Arial" panose="020B0604020202020204" pitchFamily="34" charset="0"/>
              <a:buChar char="•"/>
              <a:defRPr/>
            </a:pPr>
            <a:r>
              <a:rPr lang="en-US" altLang="en-US" sz="2400" dirty="0"/>
              <a:t>17,000 km</a:t>
            </a:r>
            <a:r>
              <a:rPr lang="en-US" altLang="en-US" sz="2400" baseline="30000" dirty="0"/>
              <a:t>2</a:t>
            </a:r>
            <a:r>
              <a:rPr lang="en-US" altLang="en-US" sz="2400" dirty="0"/>
              <a:t> of irrigated land. </a:t>
            </a:r>
          </a:p>
          <a:p>
            <a:pPr marL="461963" indent="-236538">
              <a:buFont typeface="Arial" panose="020B0604020202020204" pitchFamily="34" charset="0"/>
              <a:buChar char="•"/>
              <a:defRPr/>
            </a:pPr>
            <a:endParaRPr lang="en-US" sz="2400" baseline="30000" dirty="0"/>
          </a:p>
        </p:txBody>
      </p:sp>
      <p:pic>
        <p:nvPicPr>
          <p:cNvPr id="276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838" y="4049713"/>
            <a:ext cx="81407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6"/>
          <p:cNvSpPr txBox="1">
            <a:spLocks noChangeArrowheads="1"/>
          </p:cNvSpPr>
          <p:nvPr/>
        </p:nvSpPr>
        <p:spPr bwMode="auto">
          <a:xfrm>
            <a:off x="4716463" y="2044700"/>
            <a:ext cx="312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 </a:t>
            </a:r>
            <a:endParaRPr lang="en-US" altLang="en-US" sz="2400"/>
          </a:p>
        </p:txBody>
      </p:sp>
      <p:sp>
        <p:nvSpPr>
          <p:cNvPr id="2" name="TextBox 1">
            <a:extLst>
              <a:ext uri="{FF2B5EF4-FFF2-40B4-BE49-F238E27FC236}">
                <a16:creationId xmlns:a16="http://schemas.microsoft.com/office/drawing/2014/main" id="{3C345179-2421-4E48-871B-29DCA7FF787C}"/>
              </a:ext>
            </a:extLst>
          </p:cNvPr>
          <p:cNvSpPr txBox="1"/>
          <p:nvPr/>
        </p:nvSpPr>
        <p:spPr>
          <a:xfrm>
            <a:off x="860603" y="3537912"/>
            <a:ext cx="6941965" cy="461665"/>
          </a:xfrm>
          <a:prstGeom prst="rect">
            <a:avLst/>
          </a:prstGeom>
          <a:noFill/>
        </p:spPr>
        <p:txBody>
          <a:bodyPr wrap="none" rtlCol="0">
            <a:spAutoFit/>
          </a:bodyPr>
          <a:lstStyle/>
          <a:p>
            <a:r>
              <a:rPr lang="en-US" sz="2400" dirty="0">
                <a:solidFill>
                  <a:srgbClr val="FF0000"/>
                </a:solidFill>
              </a:rPr>
              <a:t>Turkey didn’t ask for money from the World Band.</a:t>
            </a:r>
            <a:endParaRPr lang="en-IL" sz="2400" dirty="0">
              <a:solidFill>
                <a:srgbClr val="FF0000"/>
              </a:solidFill>
            </a:endParaRPr>
          </a:p>
        </p:txBody>
      </p:sp>
      <p:grpSp>
        <p:nvGrpSpPr>
          <p:cNvPr id="3" name="Group 2">
            <a:extLst>
              <a:ext uri="{FF2B5EF4-FFF2-40B4-BE49-F238E27FC236}">
                <a16:creationId xmlns:a16="http://schemas.microsoft.com/office/drawing/2014/main" id="{7F436167-D17F-4799-02AC-1D271985F5CF}"/>
              </a:ext>
            </a:extLst>
          </p:cNvPr>
          <p:cNvGrpSpPr/>
          <p:nvPr/>
        </p:nvGrpSpPr>
        <p:grpSpPr>
          <a:xfrm rot="10800000">
            <a:off x="564204" y="1041491"/>
            <a:ext cx="4205982" cy="1125479"/>
            <a:chOff x="3291487" y="2807577"/>
            <a:chExt cx="4205982" cy="1125479"/>
          </a:xfrm>
        </p:grpSpPr>
        <p:sp>
          <p:nvSpPr>
            <p:cNvPr id="5" name="Right Arrow 3">
              <a:extLst>
                <a:ext uri="{FF2B5EF4-FFF2-40B4-BE49-F238E27FC236}">
                  <a16:creationId xmlns:a16="http://schemas.microsoft.com/office/drawing/2014/main" id="{8896D843-4C0B-688B-B3C0-86796E1214E1}"/>
                </a:ext>
              </a:extLst>
            </p:cNvPr>
            <p:cNvSpPr/>
            <p:nvPr/>
          </p:nvSpPr>
          <p:spPr bwMode="auto">
            <a:xfrm flipH="1">
              <a:off x="3291487" y="2807577"/>
              <a:ext cx="4160832" cy="112547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a:extLst>
                <a:ext uri="{FF2B5EF4-FFF2-40B4-BE49-F238E27FC236}">
                  <a16:creationId xmlns:a16="http://schemas.microsoft.com/office/drawing/2014/main" id="{2ACE4959-7797-4B53-60F7-7BCF67D59CE4}"/>
                </a:ext>
              </a:extLst>
            </p:cNvPr>
            <p:cNvSpPr txBox="1"/>
            <p:nvPr/>
          </p:nvSpPr>
          <p:spPr>
            <a:xfrm rot="10800000">
              <a:off x="3534370" y="3019208"/>
              <a:ext cx="3963099" cy="646331"/>
            </a:xfrm>
            <a:prstGeom prst="rect">
              <a:avLst/>
            </a:prstGeom>
            <a:noFill/>
          </p:spPr>
          <p:txBody>
            <a:bodyPr wrap="square" rtlCol="0">
              <a:spAutoFit/>
            </a:bodyPr>
            <a:lstStyle/>
            <a:p>
              <a:r>
                <a:rPr lang="en-US" dirty="0"/>
                <a:t>Almost the storage of the 10 largest water reservoirs in the USA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0"/>
            <a:ext cx="8064500" cy="490538"/>
          </a:xfrm>
        </p:spPr>
        <p:txBody>
          <a:bodyPr/>
          <a:lstStyle/>
          <a:p>
            <a:pPr rtl="0"/>
            <a:r>
              <a:rPr lang="en-US" altLang="en-US"/>
              <a:t>Dams along the Euphrates River </a:t>
            </a: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495300"/>
            <a:ext cx="8137525"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55650" y="692150"/>
            <a:ext cx="3095625" cy="3241675"/>
          </a:xfrm>
          <a:prstGeom prst="rect">
            <a:avLst/>
          </a:prstGeom>
          <a:solidFill>
            <a:srgbClr val="FF9900">
              <a:alpha val="50195"/>
            </a:srgbClr>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a:p>
        </p:txBody>
      </p:sp>
      <p:grpSp>
        <p:nvGrpSpPr>
          <p:cNvPr id="10" name="Group 9"/>
          <p:cNvGrpSpPr>
            <a:grpSpLocks/>
          </p:cNvGrpSpPr>
          <p:nvPr/>
        </p:nvGrpSpPr>
        <p:grpSpPr bwMode="auto">
          <a:xfrm>
            <a:off x="1979712" y="2471738"/>
            <a:ext cx="1466850" cy="865187"/>
            <a:chOff x="1979899" y="2472348"/>
            <a:chExt cx="1467133" cy="864319"/>
          </a:xfrm>
        </p:grpSpPr>
        <p:pic>
          <p:nvPicPr>
            <p:cNvPr id="30729" name="Picture 5"/>
            <p:cNvPicPr>
              <a:picLocks noChangeAspect="1"/>
            </p:cNvPicPr>
            <p:nvPr/>
          </p:nvPicPr>
          <p:blipFill>
            <a:blip r:embed="rId4" cstate="print">
              <a:extLst>
                <a:ext uri="{28A0092B-C50C-407E-A947-70E740481C1C}">
                  <a14:useLocalDpi xmlns:a14="http://schemas.microsoft.com/office/drawing/2010/main" val="0"/>
                </a:ext>
              </a:extLst>
            </a:blip>
            <a:srcRect l="24487"/>
            <a:stretch>
              <a:fillRect/>
            </a:stretch>
          </p:blipFill>
          <p:spPr bwMode="auto">
            <a:xfrm>
              <a:off x="2285701" y="2472348"/>
              <a:ext cx="68323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8"/>
            <p:cNvSpPr txBox="1">
              <a:spLocks noChangeArrowheads="1"/>
            </p:cNvSpPr>
            <p:nvPr/>
          </p:nvSpPr>
          <p:spPr bwMode="auto">
            <a:xfrm>
              <a:off x="1979899" y="2967335"/>
              <a:ext cx="1467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solidFill>
                    <a:srgbClr val="FF0000"/>
                  </a:solidFill>
                </a:rPr>
                <a:t>Lake Ataturk</a:t>
              </a:r>
            </a:p>
          </p:txBody>
        </p:sp>
      </p:grpSp>
      <p:grpSp>
        <p:nvGrpSpPr>
          <p:cNvPr id="12" name="Group 11"/>
          <p:cNvGrpSpPr>
            <a:grpSpLocks/>
          </p:cNvGrpSpPr>
          <p:nvPr/>
        </p:nvGrpSpPr>
        <p:grpSpPr bwMode="auto">
          <a:xfrm>
            <a:off x="1435100" y="4686300"/>
            <a:ext cx="1377950" cy="906463"/>
            <a:chOff x="1435473" y="4685965"/>
            <a:chExt cx="1377365" cy="906688"/>
          </a:xfrm>
        </p:grpSpPr>
        <p:pic>
          <p:nvPicPr>
            <p:cNvPr id="30727" name="Picture 2" descr="https://upload.wikimedia.org/wikipedia/commons/c/cf/Tabaqah_ass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68085">
              <a:off x="1898227" y="4685965"/>
              <a:ext cx="541627" cy="54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10"/>
            <p:cNvSpPr txBox="1">
              <a:spLocks noChangeArrowheads="1"/>
            </p:cNvSpPr>
            <p:nvPr/>
          </p:nvSpPr>
          <p:spPr bwMode="auto">
            <a:xfrm>
              <a:off x="1435473" y="5223321"/>
              <a:ext cx="13773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FF0000"/>
                  </a:solidFill>
                </a:rPr>
                <a:t>Lake Assad</a:t>
              </a:r>
            </a:p>
          </p:txBody>
        </p:sp>
      </p:grpSp>
      <p:grpSp>
        <p:nvGrpSpPr>
          <p:cNvPr id="7" name="Group 6"/>
          <p:cNvGrpSpPr/>
          <p:nvPr/>
        </p:nvGrpSpPr>
        <p:grpSpPr>
          <a:xfrm>
            <a:off x="3347864" y="2591553"/>
            <a:ext cx="4189185" cy="1125479"/>
            <a:chOff x="3291487" y="2807577"/>
            <a:chExt cx="4189185" cy="1125479"/>
          </a:xfrm>
        </p:grpSpPr>
        <p:sp>
          <p:nvSpPr>
            <p:cNvPr id="4" name="Right Arrow 3"/>
            <p:cNvSpPr/>
            <p:nvPr/>
          </p:nvSpPr>
          <p:spPr bwMode="auto">
            <a:xfrm flipH="1">
              <a:off x="3291487" y="2807577"/>
              <a:ext cx="4160832" cy="112547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3769400" y="3046211"/>
              <a:ext cx="3711272" cy="646331"/>
            </a:xfrm>
            <a:prstGeom prst="rect">
              <a:avLst/>
            </a:prstGeom>
            <a:noFill/>
          </p:spPr>
          <p:txBody>
            <a:bodyPr wrap="none" rtlCol="0">
              <a:spAutoFit/>
            </a:bodyPr>
            <a:lstStyle/>
            <a:p>
              <a:r>
                <a:rPr lang="en-US" dirty="0"/>
                <a:t>Lake Ataturk – 39.3 million ac-ft</a:t>
              </a:r>
            </a:p>
            <a:p>
              <a:r>
                <a:rPr lang="en-US" dirty="0"/>
                <a:t>Lake Mead, NV – 28.3 million ac-ft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5400" y="0"/>
            <a:ext cx="8064500" cy="490538"/>
          </a:xfrm>
        </p:spPr>
        <p:txBody>
          <a:bodyPr/>
          <a:lstStyle/>
          <a:p>
            <a:pPr rtl="0"/>
            <a:r>
              <a:rPr lang="en-US" altLang="en-US" dirty="0"/>
              <a:t>Lakes’ Water Level Anomaly</a:t>
            </a:r>
          </a:p>
        </p:txBody>
      </p:sp>
      <p:grpSp>
        <p:nvGrpSpPr>
          <p:cNvPr id="32771" name="Group 3"/>
          <p:cNvGrpSpPr>
            <a:grpSpLocks/>
          </p:cNvGrpSpPr>
          <p:nvPr/>
        </p:nvGrpSpPr>
        <p:grpSpPr bwMode="auto">
          <a:xfrm>
            <a:off x="1908175" y="2778125"/>
            <a:ext cx="6740525" cy="3603625"/>
            <a:chOff x="628650" y="1093788"/>
            <a:chExt cx="7893050" cy="4470400"/>
          </a:xfrm>
        </p:grpSpPr>
        <p:sp>
          <p:nvSpPr>
            <p:cNvPr id="32773" name="AutoShape 5"/>
            <p:cNvSpPr>
              <a:spLocks noChangeAspect="1" noChangeArrowheads="1" noTextEdit="1"/>
            </p:cNvSpPr>
            <p:nvPr/>
          </p:nvSpPr>
          <p:spPr bwMode="auto">
            <a:xfrm>
              <a:off x="628650" y="1093788"/>
              <a:ext cx="78867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27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093788"/>
              <a:ext cx="789305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2" name="Picture 7"/>
          <p:cNvPicPr>
            <a:picLocks noChangeAspect="1"/>
          </p:cNvPicPr>
          <p:nvPr/>
        </p:nvPicPr>
        <p:blipFill>
          <a:blip r:embed="rId4">
            <a:extLst>
              <a:ext uri="{28A0092B-C50C-407E-A947-70E740481C1C}">
                <a14:useLocalDpi xmlns:a14="http://schemas.microsoft.com/office/drawing/2010/main" val="0"/>
              </a:ext>
            </a:extLst>
          </a:blip>
          <a:srcRect t="10878" r="7529" b="8890"/>
          <a:stretch>
            <a:fillRect/>
          </a:stretch>
        </p:blipFill>
        <p:spPr bwMode="auto">
          <a:xfrm>
            <a:off x="544513" y="517525"/>
            <a:ext cx="3960812" cy="26558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148063" y="531710"/>
            <a:ext cx="2695517" cy="2305460"/>
          </a:xfrm>
          <a:prstGeom prst="rect">
            <a:avLst/>
          </a:prstGeom>
        </p:spPr>
      </p:pic>
      <p:sp>
        <p:nvSpPr>
          <p:cNvPr id="5" name="Arrow: Up 4">
            <a:extLst>
              <a:ext uri="{FF2B5EF4-FFF2-40B4-BE49-F238E27FC236}">
                <a16:creationId xmlns:a16="http://schemas.microsoft.com/office/drawing/2014/main" id="{50B2761B-6269-F48A-A8D3-1EF7DC543025}"/>
              </a:ext>
            </a:extLst>
          </p:cNvPr>
          <p:cNvSpPr/>
          <p:nvPr/>
        </p:nvSpPr>
        <p:spPr bwMode="auto">
          <a:xfrm rot="2856884">
            <a:off x="6366983" y="3800863"/>
            <a:ext cx="680086" cy="792088"/>
          </a:xfrm>
          <a:prstGeom prs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IL" sz="1800" b="0" i="0" u="none" strike="noStrike" cap="none" normalizeH="0" baseline="0">
              <a:ln>
                <a:noFill/>
              </a:ln>
              <a:solidFill>
                <a:schemeClr val="tx1"/>
              </a:solidFill>
              <a:effectLst/>
              <a:latin typeface="Arial" pitchFamily="34" charset="0"/>
              <a:cs typeface="Arial" pitchFamily="34" charset="0"/>
            </a:endParaRPr>
          </a:p>
        </p:txBody>
      </p:sp>
      <p:sp>
        <p:nvSpPr>
          <p:cNvPr id="6" name="Arrow: Up 5">
            <a:extLst>
              <a:ext uri="{FF2B5EF4-FFF2-40B4-BE49-F238E27FC236}">
                <a16:creationId xmlns:a16="http://schemas.microsoft.com/office/drawing/2014/main" id="{356551A4-2C0F-6B24-A78E-5D8879238B19}"/>
              </a:ext>
            </a:extLst>
          </p:cNvPr>
          <p:cNvSpPr/>
          <p:nvPr/>
        </p:nvSpPr>
        <p:spPr bwMode="auto">
          <a:xfrm rot="7264079">
            <a:off x="6670492" y="4991854"/>
            <a:ext cx="680086" cy="79208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I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8064500" cy="490538"/>
          </a:xfrm>
        </p:spPr>
        <p:txBody>
          <a:bodyPr/>
          <a:lstStyle/>
          <a:p>
            <a:pPr rtl="0"/>
            <a:r>
              <a:rPr lang="en-US" altLang="en-US"/>
              <a:t>Mean Annual Discharge</a:t>
            </a:r>
          </a:p>
        </p:txBody>
      </p:sp>
      <p:pic>
        <p:nvPicPr>
          <p:cNvPr id="3891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7" y="1412776"/>
            <a:ext cx="80359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2BA5A3-FE35-3796-A6AF-2819B264C5D9}"/>
              </a:ext>
            </a:extLst>
          </p:cNvPr>
          <p:cNvSpPr txBox="1"/>
          <p:nvPr/>
        </p:nvSpPr>
        <p:spPr>
          <a:xfrm>
            <a:off x="1025580" y="677316"/>
            <a:ext cx="7092839" cy="461665"/>
          </a:xfrm>
          <a:prstGeom prst="rect">
            <a:avLst/>
          </a:prstGeom>
          <a:noFill/>
        </p:spPr>
        <p:txBody>
          <a:bodyPr wrap="none" rtlCol="0">
            <a:spAutoFit/>
          </a:bodyPr>
          <a:lstStyle/>
          <a:p>
            <a:r>
              <a:rPr lang="en-US" altLang="en-US" sz="2400" dirty="0">
                <a:cs typeface="+mn-cs"/>
              </a:rPr>
              <a:t>Syrian </a:t>
            </a:r>
            <a:r>
              <a:rPr lang="en-US" sz="2400" dirty="0">
                <a:effectLst/>
                <a:latin typeface="Tahoma" panose="020B0604030504040204" pitchFamily="34" charset="0"/>
                <a:cs typeface="+mn-cs"/>
              </a:rPr>
              <a:t>News Agency (</a:t>
            </a:r>
            <a:r>
              <a:rPr lang="en-US" altLang="en-US" sz="2400" dirty="0">
                <a:cs typeface="+mn-cs"/>
              </a:rPr>
              <a:t>SANA</a:t>
            </a:r>
            <a:r>
              <a:rPr lang="en-US" sz="2400" dirty="0">
                <a:effectLst/>
                <a:latin typeface="Tahoma" panose="020B0604030504040204" pitchFamily="34" charset="0"/>
                <a:cs typeface="+mn-cs"/>
              </a:rPr>
              <a:t>) Report, </a:t>
            </a:r>
            <a:r>
              <a:rPr lang="en-US" altLang="en-US" sz="2400" dirty="0">
                <a:cs typeface="+mn-cs"/>
              </a:rPr>
              <a:t>17 Jun. 2015</a:t>
            </a:r>
            <a:endParaRPr lang="en-IL" sz="2400" dirty="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8064500" cy="490538"/>
          </a:xfrm>
        </p:spPr>
        <p:txBody>
          <a:bodyPr/>
          <a:lstStyle/>
          <a:p>
            <a:pPr rtl="0"/>
            <a:r>
              <a:rPr lang="en-US" altLang="en-US"/>
              <a:t>Agriculture Area in Turkey and Syria</a:t>
            </a:r>
          </a:p>
        </p:txBody>
      </p:sp>
      <p:pic>
        <p:nvPicPr>
          <p:cNvPr id="43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20713"/>
            <a:ext cx="8040688"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rtl="0"/>
            <a:r>
              <a:rPr lang="en-US" altLang="en-US"/>
              <a:t>AVHRR-MODIS NDVI Time Series</a:t>
            </a:r>
          </a:p>
        </p:txBody>
      </p:sp>
      <p:pic>
        <p:nvPicPr>
          <p:cNvPr id="4403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438" y="939800"/>
            <a:ext cx="7974012"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Up 1">
            <a:extLst>
              <a:ext uri="{FF2B5EF4-FFF2-40B4-BE49-F238E27FC236}">
                <a16:creationId xmlns:a16="http://schemas.microsoft.com/office/drawing/2014/main" id="{988CDB58-D3F5-BD08-84DF-B4E3EF20946A}"/>
              </a:ext>
            </a:extLst>
          </p:cNvPr>
          <p:cNvSpPr/>
          <p:nvPr/>
        </p:nvSpPr>
        <p:spPr bwMode="auto">
          <a:xfrm rot="2856884">
            <a:off x="6409897" y="1318853"/>
            <a:ext cx="680086" cy="792088"/>
          </a:xfrm>
          <a:prstGeom prs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IL" sz="1800" b="0" i="0" u="none" strike="noStrike" cap="none" normalizeH="0" baseline="0">
              <a:ln>
                <a:noFill/>
              </a:ln>
              <a:solidFill>
                <a:schemeClr val="tx1"/>
              </a:solidFill>
              <a:effectLst/>
              <a:latin typeface="Arial" pitchFamily="34" charset="0"/>
              <a:cs typeface="Arial" pitchFamily="34" charset="0"/>
            </a:endParaRPr>
          </a:p>
        </p:txBody>
      </p:sp>
      <p:sp>
        <p:nvSpPr>
          <p:cNvPr id="3" name="Arrow: Up 2">
            <a:extLst>
              <a:ext uri="{FF2B5EF4-FFF2-40B4-BE49-F238E27FC236}">
                <a16:creationId xmlns:a16="http://schemas.microsoft.com/office/drawing/2014/main" id="{5C5DDDD3-1B6E-3BE0-A77F-4CE96A9C9DD3}"/>
              </a:ext>
            </a:extLst>
          </p:cNvPr>
          <p:cNvSpPr/>
          <p:nvPr/>
        </p:nvSpPr>
        <p:spPr bwMode="auto">
          <a:xfrm rot="7264079">
            <a:off x="7572531" y="2088441"/>
            <a:ext cx="680086" cy="792088"/>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I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27384"/>
            <a:ext cx="8064500" cy="490538"/>
          </a:xfrm>
        </p:spPr>
        <p:txBody>
          <a:bodyPr/>
          <a:lstStyle/>
          <a:p>
            <a:pPr rtl="0"/>
            <a:r>
              <a:rPr lang="en-US" altLang="en-US" dirty="0"/>
              <a:t>Mean Annual Precipitation</a:t>
            </a:r>
          </a:p>
        </p:txBody>
      </p:sp>
      <p:pic>
        <p:nvPicPr>
          <p:cNvPr id="19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90538"/>
            <a:ext cx="5969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3350" y="2636838"/>
            <a:ext cx="4611688"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15875"/>
            <a:ext cx="8064500" cy="490538"/>
          </a:xfrm>
        </p:spPr>
        <p:txBody>
          <a:bodyPr/>
          <a:lstStyle/>
          <a:p>
            <a:r>
              <a:rPr lang="en-US" altLang="en-US"/>
              <a:t>Winter vs. Summer Crops</a:t>
            </a:r>
          </a:p>
        </p:txBody>
      </p:sp>
      <p:sp>
        <p:nvSpPr>
          <p:cNvPr id="48131" name="TextBox 2"/>
          <p:cNvSpPr txBox="1">
            <a:spLocks noChangeArrowheads="1"/>
          </p:cNvSpPr>
          <p:nvPr/>
        </p:nvSpPr>
        <p:spPr bwMode="auto">
          <a:xfrm>
            <a:off x="1974850" y="549275"/>
            <a:ext cx="1138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t>Winter</a:t>
            </a:r>
          </a:p>
        </p:txBody>
      </p:sp>
      <p:pic>
        <p:nvPicPr>
          <p:cNvPr id="481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84263"/>
            <a:ext cx="3144838"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746" y="3659163"/>
            <a:ext cx="3159125"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5"/>
          <p:cNvSpPr>
            <a:spLocks noChangeArrowheads="1"/>
          </p:cNvSpPr>
          <p:nvPr/>
        </p:nvSpPr>
        <p:spPr bwMode="auto">
          <a:xfrm>
            <a:off x="1204913" y="5427663"/>
            <a:ext cx="2682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000000"/>
                </a:solidFill>
              </a:rPr>
              <a:t>Wheat and barley </a:t>
            </a:r>
            <a:endParaRPr lang="en-US" altLang="en-US" sz="2400"/>
          </a:p>
        </p:txBody>
      </p:sp>
      <p:sp>
        <p:nvSpPr>
          <p:cNvPr id="48135" name="Rectangle 6"/>
          <p:cNvSpPr>
            <a:spLocks noChangeArrowheads="1"/>
          </p:cNvSpPr>
          <p:nvPr/>
        </p:nvSpPr>
        <p:spPr bwMode="auto">
          <a:xfrm>
            <a:off x="5072063" y="5407025"/>
            <a:ext cx="309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a:solidFill>
                  <a:srgbClr val="000000"/>
                </a:solidFill>
              </a:rPr>
              <a:t>Cotton, sugar-beet, and vegetables </a:t>
            </a:r>
            <a:endParaRPr lang="en-US" altLang="en-US" sz="2400"/>
          </a:p>
        </p:txBody>
      </p:sp>
      <p:pic>
        <p:nvPicPr>
          <p:cNvPr id="4813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662363"/>
            <a:ext cx="314483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p:cNvPicPr>
            <a:picLocks noChangeAspect="1"/>
          </p:cNvPicPr>
          <p:nvPr/>
        </p:nvPicPr>
        <p:blipFill>
          <a:blip r:embed="rId6">
            <a:extLst>
              <a:ext uri="{28A0092B-C50C-407E-A947-70E740481C1C}">
                <a14:useLocalDpi xmlns:a14="http://schemas.microsoft.com/office/drawing/2010/main" val="0"/>
              </a:ext>
            </a:extLst>
          </a:blip>
          <a:srcRect l="9641" b="20074"/>
          <a:stretch>
            <a:fillRect/>
          </a:stretch>
        </p:blipFill>
        <p:spPr bwMode="auto">
          <a:xfrm>
            <a:off x="5032375" y="1069975"/>
            <a:ext cx="3175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Box 9"/>
          <p:cNvSpPr txBox="1">
            <a:spLocks noChangeArrowheads="1"/>
          </p:cNvSpPr>
          <p:nvPr/>
        </p:nvSpPr>
        <p:spPr bwMode="auto">
          <a:xfrm>
            <a:off x="5911850" y="549275"/>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t>Summer</a:t>
            </a:r>
          </a:p>
        </p:txBody>
      </p:sp>
      <p:sp>
        <p:nvSpPr>
          <p:cNvPr id="48139" name="TextBox 11"/>
          <p:cNvSpPr txBox="1">
            <a:spLocks noChangeArrowheads="1"/>
          </p:cNvSpPr>
          <p:nvPr/>
        </p:nvSpPr>
        <p:spPr bwMode="auto">
          <a:xfrm>
            <a:off x="1204913" y="2790825"/>
            <a:ext cx="2855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Rainfed agriculture </a:t>
            </a:r>
          </a:p>
        </p:txBody>
      </p:sp>
      <p:sp>
        <p:nvSpPr>
          <p:cNvPr id="48140" name="TextBox 12"/>
          <p:cNvSpPr txBox="1">
            <a:spLocks noChangeArrowheads="1"/>
          </p:cNvSpPr>
          <p:nvPr/>
        </p:nvSpPr>
        <p:spPr bwMode="auto">
          <a:xfrm>
            <a:off x="4789488" y="2809875"/>
            <a:ext cx="366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Irrigation (mostly flooded)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March NDVI</a:t>
            </a:r>
          </a:p>
        </p:txBody>
      </p:sp>
      <p:pic>
        <p:nvPicPr>
          <p:cNvPr id="501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763" y="536575"/>
            <a:ext cx="4062412"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3" y="3429000"/>
            <a:ext cx="813117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775" y="547688"/>
            <a:ext cx="11144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1125" y="930275"/>
            <a:ext cx="21510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6"/>
          <p:cNvSpPr txBox="1">
            <a:spLocks noChangeArrowheads="1"/>
          </p:cNvSpPr>
          <p:nvPr/>
        </p:nvSpPr>
        <p:spPr bwMode="auto">
          <a:xfrm>
            <a:off x="593725" y="622300"/>
            <a:ext cx="2887663"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a:t>Long-term mean 1982-2015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8064500" cy="490538"/>
          </a:xfrm>
        </p:spPr>
        <p:txBody>
          <a:bodyPr/>
          <a:lstStyle/>
          <a:p>
            <a:r>
              <a:rPr lang="en-US" altLang="en-US"/>
              <a:t>September NDVI</a:t>
            </a:r>
          </a:p>
        </p:txBody>
      </p:sp>
      <p:pic>
        <p:nvPicPr>
          <p:cNvPr id="52227"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9775" y="531922"/>
            <a:ext cx="11144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908050"/>
            <a:ext cx="21510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763" y="3429000"/>
            <a:ext cx="80994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2763" y="519113"/>
            <a:ext cx="4037012"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6"/>
          <p:cNvSpPr txBox="1">
            <a:spLocks noChangeArrowheads="1"/>
          </p:cNvSpPr>
          <p:nvPr/>
        </p:nvSpPr>
        <p:spPr bwMode="auto">
          <a:xfrm>
            <a:off x="617538" y="617538"/>
            <a:ext cx="288607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a:t>Long-term mean 1982-2015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1113" y="0"/>
            <a:ext cx="8064500" cy="490538"/>
          </a:xfrm>
        </p:spPr>
        <p:txBody>
          <a:bodyPr/>
          <a:lstStyle/>
          <a:p>
            <a:r>
              <a:rPr lang="en-US" altLang="en-US"/>
              <a:t>Arab Spring</a:t>
            </a:r>
          </a:p>
        </p:txBody>
      </p:sp>
      <p:sp>
        <p:nvSpPr>
          <p:cNvPr id="6147" name="Rectangle 3"/>
          <p:cNvSpPr>
            <a:spLocks noChangeArrowheads="1"/>
          </p:cNvSpPr>
          <p:nvPr/>
        </p:nvSpPr>
        <p:spPr bwMode="auto">
          <a:xfrm>
            <a:off x="755650" y="549275"/>
            <a:ext cx="77771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t>The Arab Spring refers to a revolutionary wave of both violent and non-violent demonstrations, protests, and civil wars that began on 17 Dec. 2010 in Tunisia and spread, like a domino effect, to many other counties in North Africa and the Middle East.</a:t>
            </a:r>
          </a:p>
        </p:txBody>
      </p:sp>
      <p:pic>
        <p:nvPicPr>
          <p:cNvPr id="614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2487613"/>
            <a:ext cx="5430837"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7775" y="2487613"/>
            <a:ext cx="213360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Wheat vs. Cotton Production</a:t>
            </a:r>
          </a:p>
        </p:txBody>
      </p:sp>
      <p:pic>
        <p:nvPicPr>
          <p:cNvPr id="542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79216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p:cNvSpPr txBox="1">
            <a:spLocks noChangeArrowheads="1"/>
          </p:cNvSpPr>
          <p:nvPr/>
        </p:nvSpPr>
        <p:spPr bwMode="auto">
          <a:xfrm>
            <a:off x="5364163" y="6021388"/>
            <a:ext cx="3081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hlinkClick r:id="rId4"/>
              </a:rPr>
              <a:t>Source: </a:t>
            </a:r>
            <a:r>
              <a:rPr lang="en-US" altLang="en-US" sz="1400" u="sng">
                <a:hlinkClick r:id="rId4"/>
              </a:rPr>
              <a:t>http://www.indexmundi.com/</a:t>
            </a:r>
            <a:endParaRPr lang="en-US" altLang="en-U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rtl="0"/>
            <a:r>
              <a:rPr lang="en-US" altLang="en-US"/>
              <a:t>Groundwater – Before Pumping</a:t>
            </a:r>
          </a:p>
        </p:txBody>
      </p:sp>
      <p:pic>
        <p:nvPicPr>
          <p:cNvPr id="563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732088"/>
            <a:ext cx="7127875"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324" name="Straight Arrow Connector 6"/>
          <p:cNvCxnSpPr>
            <a:cxnSpLocks noChangeShapeType="1"/>
          </p:cNvCxnSpPr>
          <p:nvPr/>
        </p:nvCxnSpPr>
        <p:spPr bwMode="auto">
          <a:xfrm flipH="1">
            <a:off x="6372225" y="2682875"/>
            <a:ext cx="615950" cy="2114550"/>
          </a:xfrm>
          <a:prstGeom prst="straightConnector1">
            <a:avLst/>
          </a:prstGeom>
          <a:noFill/>
          <a:ln w="2857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632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504825"/>
            <a:ext cx="3249613" cy="21748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1" y="15143"/>
            <a:ext cx="8064500" cy="490538"/>
          </a:xfrm>
        </p:spPr>
        <p:txBody>
          <a:bodyPr/>
          <a:lstStyle/>
          <a:p>
            <a:pPr rtl="0"/>
            <a:r>
              <a:rPr lang="en-US" dirty="0"/>
              <a:t>Water wells in Syria</a:t>
            </a:r>
          </a:p>
        </p:txBody>
      </p:sp>
      <p:pic>
        <p:nvPicPr>
          <p:cNvPr id="3" name="Picture 2"/>
          <p:cNvPicPr>
            <a:picLocks noChangeAspect="1"/>
          </p:cNvPicPr>
          <p:nvPr/>
        </p:nvPicPr>
        <p:blipFill>
          <a:blip r:embed="rId3"/>
          <a:stretch>
            <a:fillRect/>
          </a:stretch>
        </p:blipFill>
        <p:spPr>
          <a:xfrm>
            <a:off x="683568" y="548680"/>
            <a:ext cx="4746595" cy="3168352"/>
          </a:xfrm>
          <a:prstGeom prst="rect">
            <a:avLst/>
          </a:prstGeom>
        </p:spPr>
      </p:pic>
      <p:pic>
        <p:nvPicPr>
          <p:cNvPr id="4" name="Picture 3"/>
          <p:cNvPicPr>
            <a:picLocks noChangeAspect="1"/>
          </p:cNvPicPr>
          <p:nvPr/>
        </p:nvPicPr>
        <p:blipFill>
          <a:blip r:embed="rId4"/>
          <a:stretch>
            <a:fillRect/>
          </a:stretch>
        </p:blipFill>
        <p:spPr>
          <a:xfrm>
            <a:off x="5190381" y="3717032"/>
            <a:ext cx="3429000" cy="2579390"/>
          </a:xfrm>
          <a:prstGeom prst="rect">
            <a:avLst/>
          </a:prstGeom>
        </p:spPr>
      </p:pic>
      <p:sp>
        <p:nvSpPr>
          <p:cNvPr id="5" name="TextBox 4"/>
          <p:cNvSpPr txBox="1"/>
          <p:nvPr/>
        </p:nvSpPr>
        <p:spPr>
          <a:xfrm>
            <a:off x="5508104" y="548680"/>
            <a:ext cx="3168352" cy="1569660"/>
          </a:xfrm>
          <a:prstGeom prst="rect">
            <a:avLst/>
          </a:prstGeom>
          <a:noFill/>
        </p:spPr>
        <p:txBody>
          <a:bodyPr wrap="square" rtlCol="0">
            <a:spAutoFit/>
          </a:bodyPr>
          <a:lstStyle/>
          <a:p>
            <a:r>
              <a:rPr lang="en-US" sz="2400" dirty="0"/>
              <a:t>In old years, hand-operated pumps lifted water from 10-15 m belowground.</a:t>
            </a:r>
          </a:p>
        </p:txBody>
      </p:sp>
      <p:sp>
        <p:nvSpPr>
          <p:cNvPr id="6" name="Rectangle 5"/>
          <p:cNvSpPr/>
          <p:nvPr/>
        </p:nvSpPr>
        <p:spPr>
          <a:xfrm>
            <a:off x="467544" y="3760031"/>
            <a:ext cx="4746595" cy="2677656"/>
          </a:xfrm>
          <a:prstGeom prst="rect">
            <a:avLst/>
          </a:prstGeom>
        </p:spPr>
        <p:txBody>
          <a:bodyPr wrap="square">
            <a:spAutoFit/>
          </a:bodyPr>
          <a:lstStyle/>
          <a:p>
            <a:r>
              <a:rPr lang="en-US" sz="2400" dirty="0"/>
              <a:t>In recent decades, the diesel-powered pumps were used to pump water from depths of  tens to hundreds of meters. </a:t>
            </a:r>
          </a:p>
          <a:p>
            <a:r>
              <a:rPr lang="en-US" sz="2400" dirty="0"/>
              <a:t>In 2001, the World Bank reported some 1550 wells in Syria, mostly pirate. </a:t>
            </a:r>
          </a:p>
        </p:txBody>
      </p:sp>
    </p:spTree>
    <p:extLst>
      <p:ext uri="{BB962C8B-B14F-4D97-AF65-F5344CB8AC3E}">
        <p14:creationId xmlns:p14="http://schemas.microsoft.com/office/powerpoint/2010/main" val="5706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196975"/>
            <a:ext cx="791527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p:txBody>
          <a:bodyPr/>
          <a:lstStyle/>
          <a:p>
            <a:r>
              <a:rPr lang="en-US" altLang="en-US"/>
              <a:t>Groundwater – After Pumping</a:t>
            </a:r>
          </a:p>
        </p:txBody>
      </p:sp>
      <p:sp>
        <p:nvSpPr>
          <p:cNvPr id="58372" name="Rectangle 4"/>
          <p:cNvSpPr>
            <a:spLocks noChangeArrowheads="1"/>
          </p:cNvSpPr>
          <p:nvPr/>
        </p:nvSpPr>
        <p:spPr bwMode="auto">
          <a:xfrm>
            <a:off x="644525" y="5157788"/>
            <a:ext cx="78851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“If overuse continues, it may not be possible to recover the aquifer’s resources within a reasonable timeframe.”</a:t>
            </a:r>
          </a:p>
        </p:txBody>
      </p:sp>
      <p:sp>
        <p:nvSpPr>
          <p:cNvPr id="58373" name="Rectangle 5"/>
          <p:cNvSpPr>
            <a:spLocks noChangeArrowheads="1"/>
          </p:cNvSpPr>
          <p:nvPr/>
        </p:nvSpPr>
        <p:spPr bwMode="auto">
          <a:xfrm>
            <a:off x="4113213" y="5988050"/>
            <a:ext cx="424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i="1">
                <a:solidFill>
                  <a:srgbClr val="231F20"/>
                </a:solidFill>
                <a:latin typeface="TimesNewRomanPS-Italic"/>
              </a:rPr>
              <a:t>M. Öztan and M. Axelrod, Water International, 2011</a:t>
            </a:r>
            <a:endParaRPr lang="en-US" altLang="en-US"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a:t>GRACE Mission</a:t>
            </a:r>
          </a:p>
        </p:txBody>
      </p:sp>
      <p:pic>
        <p:nvPicPr>
          <p:cNvPr id="614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0428" y="661541"/>
            <a:ext cx="6163144" cy="454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
          <p:cNvSpPr txBox="1">
            <a:spLocks noChangeArrowheads="1"/>
          </p:cNvSpPr>
          <p:nvPr/>
        </p:nvSpPr>
        <p:spPr bwMode="auto">
          <a:xfrm>
            <a:off x="647700" y="5373216"/>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t>The NASA’s Gravity Recovery and Climate Experiment (GRACE) maps the Earth's gravity.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7938" y="0"/>
            <a:ext cx="8064500" cy="490538"/>
          </a:xfrm>
        </p:spPr>
        <p:txBody>
          <a:bodyPr/>
          <a:lstStyle/>
          <a:p>
            <a:pPr rtl="0"/>
            <a:r>
              <a:rPr lang="en-US" altLang="en-US"/>
              <a:t>Groundwater Storage Trend</a:t>
            </a:r>
          </a:p>
        </p:txBody>
      </p:sp>
      <p:cxnSp>
        <p:nvCxnSpPr>
          <p:cNvPr id="64515" name="Straight Connector 3"/>
          <p:cNvCxnSpPr>
            <a:cxnSpLocks noChangeAspect="1" noChangeShapeType="1"/>
          </p:cNvCxnSpPr>
          <p:nvPr/>
        </p:nvCxnSpPr>
        <p:spPr bwMode="auto">
          <a:xfrm>
            <a:off x="1979613" y="3149600"/>
            <a:ext cx="4097337" cy="0"/>
          </a:xfrm>
          <a:prstGeom prst="line">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516" name="Group 13"/>
          <p:cNvGrpSpPr>
            <a:grpSpLocks/>
          </p:cNvGrpSpPr>
          <p:nvPr/>
        </p:nvGrpSpPr>
        <p:grpSpPr bwMode="auto">
          <a:xfrm>
            <a:off x="520700" y="484188"/>
            <a:ext cx="4249738" cy="3440112"/>
            <a:chOff x="521447" y="484677"/>
            <a:chExt cx="4248471" cy="3439327"/>
          </a:xfrm>
        </p:grpSpPr>
        <p:grpSp>
          <p:nvGrpSpPr>
            <p:cNvPr id="64524" name="Group 2"/>
            <p:cNvGrpSpPr>
              <a:grpSpLocks/>
            </p:cNvGrpSpPr>
            <p:nvPr/>
          </p:nvGrpSpPr>
          <p:grpSpPr bwMode="auto">
            <a:xfrm>
              <a:off x="521447" y="484677"/>
              <a:ext cx="4248471" cy="3439327"/>
              <a:chOff x="1175695" y="544513"/>
              <a:chExt cx="4908473" cy="4205395"/>
            </a:xfrm>
          </p:grpSpPr>
          <p:pic>
            <p:nvPicPr>
              <p:cNvPr id="645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44513"/>
                <a:ext cx="4825280" cy="420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8" name="TextBox 1"/>
              <p:cNvSpPr txBox="1">
                <a:spLocks noChangeAspect="1" noChangeArrowheads="1"/>
              </p:cNvSpPr>
              <p:nvPr/>
            </p:nvSpPr>
            <p:spPr bwMode="auto">
              <a:xfrm rot="-5400000">
                <a:off x="-710779" y="2436726"/>
                <a:ext cx="4199656" cy="426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Groundwater storage anomaly</a:t>
                </a:r>
              </a:p>
            </p:txBody>
          </p:sp>
          <p:sp>
            <p:nvSpPr>
              <p:cNvPr id="64529" name="TextBox 16"/>
              <p:cNvSpPr txBox="1">
                <a:spLocks noChangeAspect="1" noChangeArrowheads="1"/>
              </p:cNvSpPr>
              <p:nvPr/>
            </p:nvSpPr>
            <p:spPr bwMode="auto">
              <a:xfrm>
                <a:off x="2267527" y="550251"/>
                <a:ext cx="327689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Groundwater Storage</a:t>
                </a:r>
              </a:p>
            </p:txBody>
          </p:sp>
        </p:grpSp>
        <p:cxnSp>
          <p:nvCxnSpPr>
            <p:cNvPr id="64525" name="Straight Arrow Connector 5"/>
            <p:cNvCxnSpPr>
              <a:cxnSpLocks noChangeShapeType="1"/>
            </p:cNvCxnSpPr>
            <p:nvPr/>
          </p:nvCxnSpPr>
          <p:spPr bwMode="auto">
            <a:xfrm>
              <a:off x="3195211" y="908720"/>
              <a:ext cx="0" cy="504056"/>
            </a:xfrm>
            <a:prstGeom prst="straightConnector1">
              <a:avLst/>
            </a:prstGeom>
            <a:noFill/>
            <a:ln w="76200" algn="ctr">
              <a:solidFill>
                <a:srgbClr val="0D57F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526" name="Straight Arrow Connector 22"/>
            <p:cNvCxnSpPr>
              <a:cxnSpLocks noChangeShapeType="1"/>
            </p:cNvCxnSpPr>
            <p:nvPr/>
          </p:nvCxnSpPr>
          <p:spPr bwMode="auto">
            <a:xfrm flipV="1">
              <a:off x="3491880" y="2708920"/>
              <a:ext cx="0" cy="522374"/>
            </a:xfrm>
            <a:prstGeom prst="straightConnector1">
              <a:avLst/>
            </a:prstGeom>
            <a:noFill/>
            <a:ln w="762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4517" name="Rectangle 8"/>
          <p:cNvSpPr>
            <a:spLocks noChangeArrowheads="1"/>
          </p:cNvSpPr>
          <p:nvPr/>
        </p:nvSpPr>
        <p:spPr bwMode="auto">
          <a:xfrm>
            <a:off x="635000" y="5762782"/>
            <a:ext cx="787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(Source:</a:t>
            </a:r>
            <a:r>
              <a:rPr lang="en-US" dirty="0">
                <a:hlinkClick r:id="rId4"/>
              </a:rPr>
              <a:t> https://www.nasa.gov/mission_pages/Grace/news/grace20130212.html</a:t>
            </a:r>
            <a:endParaRPr lang="en-US" altLang="en-US" dirty="0"/>
          </a:p>
        </p:txBody>
      </p:sp>
      <p:grpSp>
        <p:nvGrpSpPr>
          <p:cNvPr id="64518" name="Group 12"/>
          <p:cNvGrpSpPr>
            <a:grpSpLocks/>
          </p:cNvGrpSpPr>
          <p:nvPr/>
        </p:nvGrpSpPr>
        <p:grpSpPr bwMode="auto">
          <a:xfrm>
            <a:off x="4681538" y="974725"/>
            <a:ext cx="3914775" cy="4975225"/>
            <a:chOff x="4681034" y="975215"/>
            <a:chExt cx="3915754" cy="4974066"/>
          </a:xfrm>
        </p:grpSpPr>
        <p:pic>
          <p:nvPicPr>
            <p:cNvPr id="6451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1034" y="975215"/>
              <a:ext cx="3915754" cy="497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Box 9"/>
            <p:cNvSpPr txBox="1">
              <a:spLocks noChangeArrowheads="1"/>
            </p:cNvSpPr>
            <p:nvPr/>
          </p:nvSpPr>
          <p:spPr bwMode="auto">
            <a:xfrm>
              <a:off x="6444208" y="5567697"/>
              <a:ext cx="590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Wet</a:t>
              </a:r>
            </a:p>
          </p:txBody>
        </p:sp>
        <p:sp>
          <p:nvSpPr>
            <p:cNvPr id="64521" name="TextBox 26"/>
            <p:cNvSpPr txBox="1">
              <a:spLocks noChangeArrowheads="1"/>
            </p:cNvSpPr>
            <p:nvPr/>
          </p:nvSpPr>
          <p:spPr bwMode="auto">
            <a:xfrm>
              <a:off x="6444208" y="3092916"/>
              <a:ext cx="590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Wet</a:t>
              </a:r>
            </a:p>
          </p:txBody>
        </p:sp>
        <p:sp>
          <p:nvSpPr>
            <p:cNvPr id="64522" name="TextBox 27"/>
            <p:cNvSpPr txBox="1">
              <a:spLocks noChangeArrowheads="1"/>
            </p:cNvSpPr>
            <p:nvPr/>
          </p:nvSpPr>
          <p:spPr bwMode="auto">
            <a:xfrm>
              <a:off x="5378734" y="3092916"/>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Dry</a:t>
              </a:r>
            </a:p>
          </p:txBody>
        </p:sp>
        <p:sp>
          <p:nvSpPr>
            <p:cNvPr id="64523" name="TextBox 28"/>
            <p:cNvSpPr txBox="1">
              <a:spLocks noChangeArrowheads="1"/>
            </p:cNvSpPr>
            <p:nvPr/>
          </p:nvSpPr>
          <p:spPr bwMode="auto">
            <a:xfrm>
              <a:off x="5378734" y="5567697"/>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Dry</a:t>
              </a:r>
            </a:p>
          </p:txBody>
        </p:sp>
      </p:grpSp>
      <p:sp>
        <p:nvSpPr>
          <p:cNvPr id="2" name="TextBox 1"/>
          <p:cNvSpPr txBox="1"/>
          <p:nvPr/>
        </p:nvSpPr>
        <p:spPr>
          <a:xfrm>
            <a:off x="3228558" y="908720"/>
            <a:ext cx="1210652" cy="369332"/>
          </a:xfrm>
          <a:prstGeom prst="rect">
            <a:avLst/>
          </a:prstGeom>
          <a:noFill/>
        </p:spPr>
        <p:txBody>
          <a:bodyPr wrap="none" rtlCol="0">
            <a:spAutoFit/>
          </a:bodyPr>
          <a:lstStyle/>
          <a:p>
            <a:r>
              <a:rPr lang="en-US" dirty="0">
                <a:solidFill>
                  <a:srgbClr val="022980"/>
                </a:solidFill>
              </a:rPr>
              <a:t>Mar. 2007</a:t>
            </a:r>
          </a:p>
        </p:txBody>
      </p:sp>
      <p:sp>
        <p:nvSpPr>
          <p:cNvPr id="19" name="TextBox 18"/>
          <p:cNvSpPr txBox="1"/>
          <p:nvPr/>
        </p:nvSpPr>
        <p:spPr>
          <a:xfrm>
            <a:off x="2255644" y="2933538"/>
            <a:ext cx="1236236" cy="369332"/>
          </a:xfrm>
          <a:prstGeom prst="rect">
            <a:avLst/>
          </a:prstGeom>
          <a:noFill/>
        </p:spPr>
        <p:txBody>
          <a:bodyPr wrap="none" rtlCol="0">
            <a:spAutoFit/>
          </a:bodyPr>
          <a:lstStyle/>
          <a:p>
            <a:r>
              <a:rPr lang="en-US" dirty="0">
                <a:solidFill>
                  <a:srgbClr val="FF0000"/>
                </a:solidFill>
              </a:rPr>
              <a:t>Sep. 2007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rtl="0"/>
            <a:r>
              <a:rPr lang="en-US" altLang="en-US"/>
              <a:t>Take-home Message</a:t>
            </a:r>
          </a:p>
        </p:txBody>
      </p:sp>
      <p:sp>
        <p:nvSpPr>
          <p:cNvPr id="6" name="TextBox 5"/>
          <p:cNvSpPr txBox="1"/>
          <p:nvPr/>
        </p:nvSpPr>
        <p:spPr>
          <a:xfrm>
            <a:off x="1871663" y="3041650"/>
            <a:ext cx="184150" cy="461963"/>
          </a:xfrm>
          <a:prstGeom prst="rect">
            <a:avLst/>
          </a:prstGeom>
          <a:noFill/>
        </p:spPr>
        <p:txBody>
          <a:bodyPr wrap="none">
            <a:spAutoFit/>
          </a:bodyPr>
          <a:lstStyle/>
          <a:p>
            <a:pPr>
              <a:defRPr/>
            </a:pPr>
            <a:endParaRPr lang="en-US" sz="2400" dirty="0">
              <a:latin typeface="+mn-lt"/>
              <a:cs typeface="+mn-cs"/>
            </a:endParaRPr>
          </a:p>
        </p:txBody>
      </p:sp>
      <p:sp>
        <p:nvSpPr>
          <p:cNvPr id="7" name="Rectangle 3"/>
          <p:cNvSpPr>
            <a:spLocks noChangeArrowheads="1"/>
          </p:cNvSpPr>
          <p:nvPr/>
        </p:nvSpPr>
        <p:spPr bwMode="auto">
          <a:xfrm>
            <a:off x="611560" y="525726"/>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defRPr/>
            </a:pPr>
            <a:r>
              <a:rPr lang="en-US" altLang="en-US" sz="2400" dirty="0">
                <a:latin typeface="+mn-lt"/>
                <a:ea typeface="Calibri" panose="020F0502020204030204" pitchFamily="34" charset="0"/>
                <a:cs typeface="+mn-cs"/>
              </a:rPr>
              <a:t>The prevailing narrative, which blames climate change and droughts for the Syria’s political instability, is inconsistent with actual environmental conditions.  Different types of satellite products reveal that the reduced Euphrates flow caused the 2011 Syrian agricultural collapse. </a:t>
            </a:r>
            <a:endParaRPr lang="en-US" altLang="en-US" sz="2400" dirty="0">
              <a:latin typeface="+mn-lt"/>
              <a:cs typeface="+mn-cs"/>
            </a:endParaRPr>
          </a:p>
        </p:txBody>
      </p:sp>
      <p:pic>
        <p:nvPicPr>
          <p:cNvPr id="2" name="Picture 1"/>
          <p:cNvPicPr>
            <a:picLocks noChangeAspect="1"/>
          </p:cNvPicPr>
          <p:nvPr/>
        </p:nvPicPr>
        <p:blipFill>
          <a:blip r:embed="rId3"/>
          <a:stretch>
            <a:fillRect/>
          </a:stretch>
        </p:blipFill>
        <p:spPr>
          <a:xfrm>
            <a:off x="1331640" y="2924944"/>
            <a:ext cx="6494541" cy="3335298"/>
          </a:xfrm>
          <a:prstGeom prst="rect">
            <a:avLst/>
          </a:prstGeom>
        </p:spPr>
      </p:pic>
      <p:grpSp>
        <p:nvGrpSpPr>
          <p:cNvPr id="5" name="Group 4">
            <a:extLst>
              <a:ext uri="{FF2B5EF4-FFF2-40B4-BE49-F238E27FC236}">
                <a16:creationId xmlns:a16="http://schemas.microsoft.com/office/drawing/2014/main" id="{D6564E6E-4FFE-22F0-CE2B-11FB68592F35}"/>
              </a:ext>
            </a:extLst>
          </p:cNvPr>
          <p:cNvGrpSpPr/>
          <p:nvPr/>
        </p:nvGrpSpPr>
        <p:grpSpPr>
          <a:xfrm>
            <a:off x="539552" y="2834050"/>
            <a:ext cx="7992888" cy="3426192"/>
            <a:chOff x="539552" y="2834050"/>
            <a:chExt cx="7992888" cy="3426192"/>
          </a:xfrm>
        </p:grpSpPr>
        <p:sp>
          <p:nvSpPr>
            <p:cNvPr id="4" name="Rectangle 3">
              <a:extLst>
                <a:ext uri="{FF2B5EF4-FFF2-40B4-BE49-F238E27FC236}">
                  <a16:creationId xmlns:a16="http://schemas.microsoft.com/office/drawing/2014/main" id="{7E37B88D-9956-A5C9-8C35-C8308C59D961}"/>
                </a:ext>
              </a:extLst>
            </p:cNvPr>
            <p:cNvSpPr/>
            <p:nvPr/>
          </p:nvSpPr>
          <p:spPr bwMode="auto">
            <a:xfrm>
              <a:off x="539552" y="2834050"/>
              <a:ext cx="7992888" cy="34261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IL" sz="1800" b="0" i="0" u="none" strike="noStrike" cap="none" normalizeH="0" baseline="0">
                <a:ln>
                  <a:noFill/>
                </a:ln>
                <a:solidFill>
                  <a:schemeClr val="tx1"/>
                </a:solidFill>
                <a:effectLst/>
                <a:latin typeface="Arial" pitchFamily="34" charset="0"/>
                <a:cs typeface="Arial" pitchFamily="34" charset="0"/>
              </a:endParaRPr>
            </a:p>
          </p:txBody>
        </p:sp>
        <p:pic>
          <p:nvPicPr>
            <p:cNvPr id="3" name="Graphic 2">
              <a:extLst>
                <a:ext uri="{FF2B5EF4-FFF2-40B4-BE49-F238E27FC236}">
                  <a16:creationId xmlns:a16="http://schemas.microsoft.com/office/drawing/2014/main" id="{5F7289D9-11A3-1057-E768-D2E82A2510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576" y="2934692"/>
              <a:ext cx="7416824" cy="332555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8064500" cy="490538"/>
          </a:xfrm>
        </p:spPr>
        <p:txBody>
          <a:bodyPr/>
          <a:lstStyle/>
          <a:p>
            <a:pPr rtl="0"/>
            <a:r>
              <a:rPr lang="en-US" altLang="en-US"/>
              <a:t>Arab Spring </a:t>
            </a:r>
          </a:p>
        </p:txBody>
      </p:sp>
      <p:sp>
        <p:nvSpPr>
          <p:cNvPr id="10243" name="TextBox 2"/>
          <p:cNvSpPr txBox="1">
            <a:spLocks noChangeArrowheads="1"/>
          </p:cNvSpPr>
          <p:nvPr/>
        </p:nvSpPr>
        <p:spPr bwMode="auto">
          <a:xfrm>
            <a:off x="1547813" y="1341438"/>
            <a:ext cx="424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sz="2400"/>
          </a:p>
        </p:txBody>
      </p:sp>
      <p:sp>
        <p:nvSpPr>
          <p:cNvPr id="2" name="TextBox 1"/>
          <p:cNvSpPr txBox="1">
            <a:spLocks noChangeArrowheads="1"/>
          </p:cNvSpPr>
          <p:nvPr/>
        </p:nvSpPr>
        <p:spPr bwMode="auto">
          <a:xfrm>
            <a:off x="512763" y="745534"/>
            <a:ext cx="792162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ts val="600"/>
              </a:spcBef>
              <a:spcAft>
                <a:spcPts val="600"/>
              </a:spcAft>
            </a:pPr>
            <a:r>
              <a:rPr lang="en-US" altLang="en-US" sz="2400" dirty="0"/>
              <a:t>There is no agreement about the reasons for the Arab Spring.  This was explained by a variety of reasons,  such as: </a:t>
            </a:r>
          </a:p>
          <a:p>
            <a:pPr marL="342900" indent="-342900">
              <a:spcBef>
                <a:spcPts val="600"/>
              </a:spcBef>
              <a:spcAft>
                <a:spcPts val="600"/>
              </a:spcAft>
              <a:buFont typeface="Arial" panose="020B0604020202020204" pitchFamily="34" charset="0"/>
              <a:buChar char="•"/>
            </a:pPr>
            <a:r>
              <a:rPr lang="en-US" altLang="en-US" sz="2400" dirty="0"/>
              <a:t>Poverty; </a:t>
            </a:r>
          </a:p>
          <a:p>
            <a:pPr marL="342900" indent="-342900">
              <a:spcBef>
                <a:spcPts val="600"/>
              </a:spcBef>
              <a:spcAft>
                <a:spcPts val="600"/>
              </a:spcAft>
              <a:buFont typeface="Arial" panose="020B0604020202020204" pitchFamily="34" charset="0"/>
              <a:buChar char="•"/>
            </a:pPr>
            <a:r>
              <a:rPr lang="en-US" altLang="en-US" sz="2400" dirty="0"/>
              <a:t>Hunger; </a:t>
            </a:r>
          </a:p>
          <a:p>
            <a:pPr marL="342900" indent="-342900">
              <a:spcBef>
                <a:spcPts val="600"/>
              </a:spcBef>
              <a:spcAft>
                <a:spcPts val="600"/>
              </a:spcAft>
              <a:buFont typeface="Arial" panose="020B0604020202020204" pitchFamily="34" charset="0"/>
              <a:buChar char="•"/>
            </a:pPr>
            <a:r>
              <a:rPr lang="en-US" altLang="en-US" sz="2400" dirty="0"/>
              <a:t>Unemployment; </a:t>
            </a:r>
          </a:p>
          <a:p>
            <a:pPr marL="342900" indent="-342900">
              <a:spcBef>
                <a:spcPts val="600"/>
              </a:spcBef>
              <a:spcAft>
                <a:spcPts val="600"/>
              </a:spcAft>
              <a:buFont typeface="Arial" panose="020B0604020202020204" pitchFamily="34" charset="0"/>
              <a:buChar char="•"/>
            </a:pPr>
            <a:r>
              <a:rPr lang="en-US" altLang="en-US" sz="2400" dirty="0"/>
              <a:t>Immorality of the government; </a:t>
            </a:r>
          </a:p>
          <a:p>
            <a:pPr marL="342900" indent="-342900">
              <a:spcBef>
                <a:spcPts val="600"/>
              </a:spcBef>
              <a:spcAft>
                <a:spcPts val="600"/>
              </a:spcAft>
              <a:buFont typeface="Arial" panose="020B0604020202020204" pitchFamily="34" charset="0"/>
              <a:buChar char="•"/>
            </a:pPr>
            <a:r>
              <a:rPr lang="en-US" altLang="en-US" sz="2400" dirty="0"/>
              <a:t>Dictatorship; and </a:t>
            </a:r>
          </a:p>
          <a:p>
            <a:pPr marL="342900" indent="-342900">
              <a:spcBef>
                <a:spcPts val="600"/>
              </a:spcBef>
              <a:spcAft>
                <a:spcPts val="600"/>
              </a:spcAft>
              <a:buFont typeface="Arial" panose="020B0604020202020204" pitchFamily="34" charset="0"/>
              <a:buChar char="•"/>
            </a:pPr>
            <a:r>
              <a:rPr lang="en-US" altLang="en-US" sz="2400" dirty="0"/>
              <a:t>Infection of human rights.</a:t>
            </a:r>
          </a:p>
        </p:txBody>
      </p:sp>
      <p:sp>
        <p:nvSpPr>
          <p:cNvPr id="4" name="Rectangle 3"/>
          <p:cNvSpPr>
            <a:spLocks noChangeArrowheads="1"/>
          </p:cNvSpPr>
          <p:nvPr/>
        </p:nvSpPr>
        <p:spPr bwMode="auto">
          <a:xfrm>
            <a:off x="601637" y="5453484"/>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t>The Syrian uprising started on 15 Mar. 2011.</a:t>
            </a:r>
          </a:p>
        </p:txBody>
      </p:sp>
      <p:pic>
        <p:nvPicPr>
          <p:cNvPr id="10246" name="Picture 4"/>
          <p:cNvPicPr>
            <a:picLocks noChangeAspect="1"/>
          </p:cNvPicPr>
          <p:nvPr/>
        </p:nvPicPr>
        <p:blipFill>
          <a:blip r:embed="rId3">
            <a:extLst>
              <a:ext uri="{28A0092B-C50C-407E-A947-70E740481C1C}">
                <a14:useLocalDpi xmlns:a14="http://schemas.microsoft.com/office/drawing/2010/main" val="0"/>
              </a:ext>
            </a:extLst>
          </a:blip>
          <a:srcRect l="23421" r="10776"/>
          <a:stretch>
            <a:fillRect/>
          </a:stretch>
        </p:blipFill>
        <p:spPr bwMode="auto">
          <a:xfrm>
            <a:off x="5173637" y="2436813"/>
            <a:ext cx="34417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2225"/>
            <a:ext cx="8064500" cy="490538"/>
          </a:xfrm>
        </p:spPr>
        <p:txBody>
          <a:bodyPr/>
          <a:lstStyle/>
          <a:p>
            <a:r>
              <a:rPr lang="en-US" altLang="en-US"/>
              <a:t>Droughts and Climate Change</a:t>
            </a:r>
          </a:p>
        </p:txBody>
      </p:sp>
      <p:grpSp>
        <p:nvGrpSpPr>
          <p:cNvPr id="16387" name="Group 6"/>
          <p:cNvGrpSpPr>
            <a:grpSpLocks/>
          </p:cNvGrpSpPr>
          <p:nvPr/>
        </p:nvGrpSpPr>
        <p:grpSpPr bwMode="auto">
          <a:xfrm>
            <a:off x="539750" y="549275"/>
            <a:ext cx="8064500" cy="2486025"/>
            <a:chOff x="539552" y="649064"/>
            <a:chExt cx="8064896" cy="2487027"/>
          </a:xfrm>
        </p:grpSpPr>
        <p:pic>
          <p:nvPicPr>
            <p:cNvPr id="163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49064"/>
              <a:ext cx="8064896" cy="5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46925"/>
              <a:ext cx="8064896" cy="153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2770790"/>
              <a:ext cx="8064896" cy="36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
            <a:extLst>
              <a:ext uri="{FF2B5EF4-FFF2-40B4-BE49-F238E27FC236}">
                <a16:creationId xmlns:a16="http://schemas.microsoft.com/office/drawing/2014/main" id="{524A7083-F8D4-F959-FA52-2EE86EDD2902}"/>
              </a:ext>
            </a:extLst>
          </p:cNvPr>
          <p:cNvGrpSpPr>
            <a:grpSpLocks/>
          </p:cNvGrpSpPr>
          <p:nvPr/>
        </p:nvGrpSpPr>
        <p:grpSpPr bwMode="auto">
          <a:xfrm>
            <a:off x="467544" y="3277900"/>
            <a:ext cx="8064500" cy="2428875"/>
            <a:chOff x="467545" y="549274"/>
            <a:chExt cx="8065268" cy="2428876"/>
          </a:xfrm>
        </p:grpSpPr>
        <p:pic>
          <p:nvPicPr>
            <p:cNvPr id="6" name="Picture 2">
              <a:extLst>
                <a:ext uri="{FF2B5EF4-FFF2-40B4-BE49-F238E27FC236}">
                  <a16:creationId xmlns:a16="http://schemas.microsoft.com/office/drawing/2014/main" id="{350CFA56-B6D3-1134-DE82-44C65F65BB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750" y="549275"/>
              <a:ext cx="799306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CA0ABB58-D0A7-9415-F59A-2F8F2F45A9A9}"/>
                </a:ext>
              </a:extLst>
            </p:cNvPr>
            <p:cNvSpPr txBox="1">
              <a:spLocks noChangeArrowheads="1"/>
            </p:cNvSpPr>
            <p:nvPr/>
          </p:nvSpPr>
          <p:spPr bwMode="auto">
            <a:xfrm rot="-5400000">
              <a:off x="289932" y="726887"/>
              <a:ext cx="755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solidFill>
                    <a:schemeClr val="bg1"/>
                  </a:solidFill>
                </a:rPr>
                <a:t>2015</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0"/>
            <a:ext cx="8064500" cy="490538"/>
          </a:xfrm>
        </p:spPr>
        <p:txBody>
          <a:bodyPr/>
          <a:lstStyle/>
          <a:p>
            <a:pPr rtl="0"/>
            <a:r>
              <a:rPr lang="en-US" altLang="en-US"/>
              <a:t>Droughts and Climate Change</a:t>
            </a:r>
          </a:p>
        </p:txBody>
      </p:sp>
      <p:pic>
        <p:nvPicPr>
          <p:cNvPr id="13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506413"/>
            <a:ext cx="5832475"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ChangeArrowheads="1"/>
          </p:cNvSpPr>
          <p:nvPr/>
        </p:nvSpPr>
        <p:spPr bwMode="auto">
          <a:xfrm rot="-5400000">
            <a:off x="5311776" y="3976687"/>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t>Kelley, C.P. et al., 2015, PNAS, 112(11):3241-3246.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2225"/>
            <a:ext cx="8064500" cy="490538"/>
          </a:xfrm>
        </p:spPr>
        <p:txBody>
          <a:bodyPr/>
          <a:lstStyle/>
          <a:p>
            <a:r>
              <a:rPr lang="en-US" altLang="en-US"/>
              <a:t>Droughts and Climate Change</a:t>
            </a:r>
          </a:p>
        </p:txBody>
      </p:sp>
      <p:grpSp>
        <p:nvGrpSpPr>
          <p:cNvPr id="2" name="Group 1">
            <a:extLst>
              <a:ext uri="{FF2B5EF4-FFF2-40B4-BE49-F238E27FC236}">
                <a16:creationId xmlns:a16="http://schemas.microsoft.com/office/drawing/2014/main" id="{F30BECD0-D3B5-4AE0-DA37-2064B155EE20}"/>
              </a:ext>
            </a:extLst>
          </p:cNvPr>
          <p:cNvGrpSpPr/>
          <p:nvPr/>
        </p:nvGrpSpPr>
        <p:grpSpPr>
          <a:xfrm>
            <a:off x="506771" y="609361"/>
            <a:ext cx="8043862" cy="1657350"/>
            <a:chOff x="560388" y="4689475"/>
            <a:chExt cx="8043862" cy="1657350"/>
          </a:xfrm>
        </p:grpSpPr>
        <p:grpSp>
          <p:nvGrpSpPr>
            <p:cNvPr id="16389" name="Group 13"/>
            <p:cNvGrpSpPr>
              <a:grpSpLocks/>
            </p:cNvGrpSpPr>
            <p:nvPr/>
          </p:nvGrpSpPr>
          <p:grpSpPr bwMode="auto">
            <a:xfrm>
              <a:off x="560388" y="4716463"/>
              <a:ext cx="8043862" cy="1630362"/>
              <a:chOff x="561017" y="4717192"/>
              <a:chExt cx="8043431" cy="1630191"/>
            </a:xfrm>
          </p:grpSpPr>
          <p:pic>
            <p:nvPicPr>
              <p:cNvPr id="1639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017" y="5123929"/>
                <a:ext cx="8043431" cy="122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36732" y="3241477"/>
                <a:ext cx="406737" cy="335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TextBox 1"/>
            <p:cNvSpPr txBox="1">
              <a:spLocks noChangeArrowheads="1"/>
            </p:cNvSpPr>
            <p:nvPr/>
          </p:nvSpPr>
          <p:spPr bwMode="auto">
            <a:xfrm>
              <a:off x="2093913" y="4689475"/>
              <a:ext cx="871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chemeClr val="bg1"/>
                  </a:solidFill>
                </a:rPr>
                <a:t>2016</a:t>
              </a:r>
            </a:p>
          </p:txBody>
        </p:sp>
      </p:grpSp>
      <p:grpSp>
        <p:nvGrpSpPr>
          <p:cNvPr id="4" name="Group 3">
            <a:extLst>
              <a:ext uri="{FF2B5EF4-FFF2-40B4-BE49-F238E27FC236}">
                <a16:creationId xmlns:a16="http://schemas.microsoft.com/office/drawing/2014/main" id="{C296AB79-D1D1-B76B-C484-93167EADA34F}"/>
              </a:ext>
            </a:extLst>
          </p:cNvPr>
          <p:cNvGrpSpPr/>
          <p:nvPr/>
        </p:nvGrpSpPr>
        <p:grpSpPr>
          <a:xfrm>
            <a:off x="529233" y="2523288"/>
            <a:ext cx="8064500" cy="1346200"/>
            <a:chOff x="539750" y="3162300"/>
            <a:chExt cx="8064500" cy="1346200"/>
          </a:xfrm>
        </p:grpSpPr>
        <p:grpSp>
          <p:nvGrpSpPr>
            <p:cNvPr id="16388" name="Group 10"/>
            <p:cNvGrpSpPr>
              <a:grpSpLocks/>
            </p:cNvGrpSpPr>
            <p:nvPr/>
          </p:nvGrpSpPr>
          <p:grpSpPr bwMode="auto">
            <a:xfrm>
              <a:off x="539750" y="3195638"/>
              <a:ext cx="8064500" cy="1312862"/>
              <a:chOff x="539552" y="3627570"/>
              <a:chExt cx="8064896" cy="1313598"/>
            </a:xfrm>
          </p:grpSpPr>
          <p:pic>
            <p:nvPicPr>
              <p:cNvPr id="1639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005064"/>
                <a:ext cx="806489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627570"/>
                <a:ext cx="3980138" cy="37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4486275" y="3162300"/>
              <a:ext cx="697627" cy="400110"/>
            </a:xfrm>
            <a:prstGeom prst="rect">
              <a:avLst/>
            </a:prstGeom>
            <a:solidFill>
              <a:schemeClr val="bg1">
                <a:lumMod val="95000"/>
              </a:schemeClr>
            </a:solidFill>
          </p:spPr>
          <p:txBody>
            <a:bodyPr wrap="none">
              <a:spAutoFit/>
            </a:bodyPr>
            <a:lstStyle/>
            <a:p>
              <a:pPr>
                <a:defRPr/>
              </a:pPr>
              <a:r>
                <a:rPr lang="en-US" sz="2000" b="1" dirty="0">
                  <a:latin typeface="Times New Roman" panose="02020603050405020304" pitchFamily="18" charset="0"/>
                  <a:cs typeface="Times New Roman" panose="02020603050405020304" pitchFamily="18" charset="0"/>
                </a:rPr>
                <a:t>2017</a:t>
              </a:r>
            </a:p>
          </p:txBody>
        </p:sp>
      </p:grpSp>
      <p:grpSp>
        <p:nvGrpSpPr>
          <p:cNvPr id="16" name="Group 15">
            <a:extLst>
              <a:ext uri="{FF2B5EF4-FFF2-40B4-BE49-F238E27FC236}">
                <a16:creationId xmlns:a16="http://schemas.microsoft.com/office/drawing/2014/main" id="{02B11F31-EE9E-D660-041B-B9B0B0D5606A}"/>
              </a:ext>
            </a:extLst>
          </p:cNvPr>
          <p:cNvGrpSpPr/>
          <p:nvPr/>
        </p:nvGrpSpPr>
        <p:grpSpPr>
          <a:xfrm>
            <a:off x="539552" y="4253387"/>
            <a:ext cx="8043862" cy="1983925"/>
            <a:chOff x="776610" y="4293096"/>
            <a:chExt cx="8043862" cy="1983925"/>
          </a:xfrm>
        </p:grpSpPr>
        <p:sp>
          <p:nvSpPr>
            <p:cNvPr id="15" name="Rectangle 14">
              <a:extLst>
                <a:ext uri="{FF2B5EF4-FFF2-40B4-BE49-F238E27FC236}">
                  <a16:creationId xmlns:a16="http://schemas.microsoft.com/office/drawing/2014/main" id="{18F84B2A-A7E9-46CB-D0C9-88E4F028A284}"/>
                </a:ext>
              </a:extLst>
            </p:cNvPr>
            <p:cNvSpPr/>
            <p:nvPr/>
          </p:nvSpPr>
          <p:spPr bwMode="auto">
            <a:xfrm>
              <a:off x="776610" y="4293096"/>
              <a:ext cx="8043862" cy="19839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IL" sz="1800" b="0" i="0" u="none" strike="noStrike" cap="none" normalizeH="0" baseline="0">
                <a:ln>
                  <a:noFill/>
                </a:ln>
                <a:solidFill>
                  <a:schemeClr val="tx1"/>
                </a:solidFill>
                <a:effectLst/>
                <a:latin typeface="Arial" pitchFamily="34" charset="0"/>
                <a:cs typeface="Arial" pitchFamily="34" charset="0"/>
              </a:endParaRPr>
            </a:p>
          </p:txBody>
        </p:sp>
        <p:pic>
          <p:nvPicPr>
            <p:cNvPr id="11" name="Picture 10">
              <a:extLst>
                <a:ext uri="{FF2B5EF4-FFF2-40B4-BE49-F238E27FC236}">
                  <a16:creationId xmlns:a16="http://schemas.microsoft.com/office/drawing/2014/main" id="{3662AFD3-2CCF-9D94-D73E-9AFD7F4FB926}"/>
                </a:ext>
              </a:extLst>
            </p:cNvPr>
            <p:cNvPicPr>
              <a:picLocks noChangeAspect="1"/>
            </p:cNvPicPr>
            <p:nvPr/>
          </p:nvPicPr>
          <p:blipFill rotWithShape="1">
            <a:blip r:embed="rId7"/>
            <a:srcRect b="17995"/>
            <a:stretch/>
          </p:blipFill>
          <p:spPr>
            <a:xfrm>
              <a:off x="834815" y="4293096"/>
              <a:ext cx="3086100" cy="671744"/>
            </a:xfrm>
            <a:prstGeom prst="rect">
              <a:avLst/>
            </a:prstGeom>
          </p:spPr>
        </p:pic>
        <p:grpSp>
          <p:nvGrpSpPr>
            <p:cNvPr id="9" name="Group 8">
              <a:extLst>
                <a:ext uri="{FF2B5EF4-FFF2-40B4-BE49-F238E27FC236}">
                  <a16:creationId xmlns:a16="http://schemas.microsoft.com/office/drawing/2014/main" id="{2E55D5D3-D879-FE02-4C53-B63D2FE36DF3}"/>
                </a:ext>
              </a:extLst>
            </p:cNvPr>
            <p:cNvGrpSpPr/>
            <p:nvPr/>
          </p:nvGrpSpPr>
          <p:grpSpPr>
            <a:xfrm>
              <a:off x="827584" y="4985323"/>
              <a:ext cx="6936646" cy="1291698"/>
              <a:chOff x="827584" y="4462986"/>
              <a:chExt cx="6936646" cy="1291698"/>
            </a:xfrm>
          </p:grpSpPr>
          <p:pic>
            <p:nvPicPr>
              <p:cNvPr id="6" name="Picture 5">
                <a:extLst>
                  <a:ext uri="{FF2B5EF4-FFF2-40B4-BE49-F238E27FC236}">
                    <a16:creationId xmlns:a16="http://schemas.microsoft.com/office/drawing/2014/main" id="{34622674-3DF2-2A9F-DB98-480B01DE235D}"/>
                  </a:ext>
                </a:extLst>
              </p:cNvPr>
              <p:cNvPicPr>
                <a:picLocks noChangeAspect="1"/>
              </p:cNvPicPr>
              <p:nvPr/>
            </p:nvPicPr>
            <p:blipFill>
              <a:blip r:embed="rId8"/>
              <a:stretch>
                <a:fillRect/>
              </a:stretch>
            </p:blipFill>
            <p:spPr>
              <a:xfrm>
                <a:off x="827584" y="4462986"/>
                <a:ext cx="6804248" cy="1291698"/>
              </a:xfrm>
              <a:prstGeom prst="rect">
                <a:avLst/>
              </a:prstGeom>
            </p:spPr>
          </p:pic>
          <p:pic>
            <p:nvPicPr>
              <p:cNvPr id="8" name="Picture 7">
                <a:extLst>
                  <a:ext uri="{FF2B5EF4-FFF2-40B4-BE49-F238E27FC236}">
                    <a16:creationId xmlns:a16="http://schemas.microsoft.com/office/drawing/2014/main" id="{693F5608-E99A-A9F8-2B6D-3A7297362562}"/>
                  </a:ext>
                </a:extLst>
              </p:cNvPr>
              <p:cNvPicPr>
                <a:picLocks noChangeAspect="1"/>
              </p:cNvPicPr>
              <p:nvPr/>
            </p:nvPicPr>
            <p:blipFill>
              <a:blip r:embed="rId9"/>
              <a:stretch>
                <a:fillRect/>
              </a:stretch>
            </p:blipFill>
            <p:spPr>
              <a:xfrm>
                <a:off x="4851485" y="5186630"/>
                <a:ext cx="2912745" cy="534353"/>
              </a:xfrm>
              <a:prstGeom prst="rect">
                <a:avLst/>
              </a:prstGeom>
            </p:spPr>
          </p:pic>
        </p:grpSp>
        <p:sp>
          <p:nvSpPr>
            <p:cNvPr id="13" name="TextBox 12">
              <a:extLst>
                <a:ext uri="{FF2B5EF4-FFF2-40B4-BE49-F238E27FC236}">
                  <a16:creationId xmlns:a16="http://schemas.microsoft.com/office/drawing/2014/main" id="{A7BB7F9A-AA8B-043D-D4DF-5FFA67C48581}"/>
                </a:ext>
              </a:extLst>
            </p:cNvPr>
            <p:cNvSpPr txBox="1"/>
            <p:nvPr/>
          </p:nvSpPr>
          <p:spPr>
            <a:xfrm>
              <a:off x="3800946" y="4417948"/>
              <a:ext cx="4973744" cy="523220"/>
            </a:xfrm>
            <a:prstGeom prst="rect">
              <a:avLst/>
            </a:prstGeom>
            <a:solidFill>
              <a:schemeClr val="bg1"/>
            </a:solidFill>
          </p:spPr>
          <p:txBody>
            <a:bodyPr wrap="square">
              <a:spAutoFit/>
            </a:bodyPr>
            <a:lstStyle/>
            <a:p>
              <a:r>
                <a:rPr lang="en-US" sz="2800" b="1" dirty="0"/>
                <a:t>Environmental </a:t>
              </a:r>
              <a:r>
                <a:rPr lang="en-US" sz="2800" b="1" dirty="0" err="1"/>
                <a:t>ScienceBites</a:t>
              </a:r>
              <a:endParaRPr lang="en-IL" sz="2800" b="1" dirty="0"/>
            </a:p>
          </p:txBody>
        </p:sp>
      </p:grpSp>
    </p:spTree>
    <p:extLst>
      <p:ext uri="{BB962C8B-B14F-4D97-AF65-F5344CB8AC3E}">
        <p14:creationId xmlns:p14="http://schemas.microsoft.com/office/powerpoint/2010/main" val="189790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Study Area</a:t>
            </a:r>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90538"/>
            <a:ext cx="6769100"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2627784" y="2627387"/>
            <a:ext cx="1296144" cy="72008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Oval 4"/>
          <p:cNvSpPr/>
          <p:nvPr/>
        </p:nvSpPr>
        <p:spPr bwMode="auto">
          <a:xfrm>
            <a:off x="2411760" y="4643611"/>
            <a:ext cx="1512168" cy="93610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Oval 2"/>
          <p:cNvSpPr/>
          <p:nvPr/>
        </p:nvSpPr>
        <p:spPr bwMode="auto">
          <a:xfrm>
            <a:off x="2032918" y="3645024"/>
            <a:ext cx="1296144" cy="64807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rtl="1" eaLnBrk="1" hangingPunct="1"/>
            <a:endParaRPr lang="en-US"/>
          </a:p>
        </p:txBody>
      </p:sp>
      <p:grpSp>
        <p:nvGrpSpPr>
          <p:cNvPr id="4" name="Group 3">
            <a:extLst>
              <a:ext uri="{FF2B5EF4-FFF2-40B4-BE49-F238E27FC236}">
                <a16:creationId xmlns:a16="http://schemas.microsoft.com/office/drawing/2014/main" id="{A9248817-CCB7-9450-9B2C-6D2E7445ADDC}"/>
              </a:ext>
            </a:extLst>
          </p:cNvPr>
          <p:cNvGrpSpPr/>
          <p:nvPr/>
        </p:nvGrpSpPr>
        <p:grpSpPr>
          <a:xfrm>
            <a:off x="3113038" y="3501009"/>
            <a:ext cx="2498973" cy="1131509"/>
            <a:chOff x="3113038" y="3501009"/>
            <a:chExt cx="2498973" cy="1131509"/>
          </a:xfrm>
        </p:grpSpPr>
        <p:sp>
          <p:nvSpPr>
            <p:cNvPr id="7" name="Oval 6"/>
            <p:cNvSpPr/>
            <p:nvPr/>
          </p:nvSpPr>
          <p:spPr bwMode="auto">
            <a:xfrm>
              <a:off x="3113038" y="3501009"/>
              <a:ext cx="1008112" cy="113150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rtl="1" eaLnBrk="1" hangingPunct="1"/>
              <a:endParaRPr lang="en-US"/>
            </a:p>
          </p:txBody>
        </p:sp>
        <p:sp>
          <p:nvSpPr>
            <p:cNvPr id="8" name="Oval 7"/>
            <p:cNvSpPr/>
            <p:nvPr/>
          </p:nvSpPr>
          <p:spPr bwMode="auto">
            <a:xfrm>
              <a:off x="4265166" y="3501009"/>
              <a:ext cx="1346845" cy="7920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rtl="1" eaLnBrk="1" hangingPunct="1"/>
              <a:endParaRPr lang="en-US"/>
            </a:p>
          </p:txBody>
        </p:sp>
      </p:grpSp>
      <p:sp>
        <p:nvSpPr>
          <p:cNvPr id="9" name="Oval 8"/>
          <p:cNvSpPr/>
          <p:nvPr/>
        </p:nvSpPr>
        <p:spPr bwMode="auto">
          <a:xfrm>
            <a:off x="2969022" y="1468487"/>
            <a:ext cx="1296144" cy="72008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Syria – Turkey Bilateral Accords</a:t>
            </a:r>
          </a:p>
        </p:txBody>
      </p:sp>
      <p:sp>
        <p:nvSpPr>
          <p:cNvPr id="23555" name="Rectangle 2"/>
          <p:cNvSpPr>
            <a:spLocks noChangeArrowheads="1"/>
          </p:cNvSpPr>
          <p:nvPr/>
        </p:nvSpPr>
        <p:spPr bwMode="auto">
          <a:xfrm>
            <a:off x="719138" y="2492375"/>
            <a:ext cx="77057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t>1987 – The Protocol on Economic Cooperation is an interim agreement on water quantity, which states that an annual 500 m</a:t>
            </a:r>
            <a:r>
              <a:rPr lang="en-US" altLang="en-US" sz="2400" baseline="30000" dirty="0"/>
              <a:t>3</a:t>
            </a:r>
            <a:r>
              <a:rPr lang="en-US" altLang="en-US" sz="2400" dirty="0"/>
              <a:t>/s is to be released at the Syrian - Turkish border.</a:t>
            </a:r>
          </a:p>
          <a:p>
            <a:endParaRPr lang="en-US" altLang="en-US" sz="2400" dirty="0"/>
          </a:p>
          <a:p>
            <a:r>
              <a:rPr lang="en-US" altLang="en-US" sz="2400" dirty="0"/>
              <a:t>2009 – The Turkish-Syrian Strategic Cooperation Council Agreement addresses joint activities in the field of water, such as the improvement of water quality, the</a:t>
            </a:r>
          </a:p>
          <a:p>
            <a:r>
              <a:rPr lang="en-US" altLang="en-US" sz="2400" dirty="0"/>
              <a:t>construction of water pumping stations, joint dams, as well as the development of joint water policies.</a:t>
            </a:r>
          </a:p>
        </p:txBody>
      </p:sp>
      <p:pic>
        <p:nvPicPr>
          <p:cNvPr id="23556" name="Picture 2" descr="Crossed-Flag-Pins Syria-Tur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490538"/>
            <a:ext cx="25209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875" y="0"/>
            <a:ext cx="8064500" cy="490538"/>
          </a:xfrm>
        </p:spPr>
        <p:txBody>
          <a:bodyPr/>
          <a:lstStyle/>
          <a:p>
            <a:pPr rtl="0"/>
            <a:r>
              <a:rPr lang="en-US" altLang="en-US" dirty="0"/>
              <a:t>Mean Annual Discharge at </a:t>
            </a:r>
            <a:r>
              <a:rPr lang="en-US" altLang="en-US" dirty="0" err="1"/>
              <a:t>Jarablus</a:t>
            </a:r>
            <a:endParaRPr lang="en-US" altLang="en-US" dirty="0"/>
          </a:p>
        </p:txBody>
      </p:sp>
      <p:grpSp>
        <p:nvGrpSpPr>
          <p:cNvPr id="25603" name="Group 9"/>
          <p:cNvGrpSpPr>
            <a:grpSpLocks/>
          </p:cNvGrpSpPr>
          <p:nvPr/>
        </p:nvGrpSpPr>
        <p:grpSpPr bwMode="auto">
          <a:xfrm>
            <a:off x="554038" y="1160463"/>
            <a:ext cx="8035925" cy="4537075"/>
            <a:chOff x="553687" y="1160748"/>
            <a:chExt cx="8036625" cy="4536504"/>
          </a:xfrm>
        </p:grpSpPr>
        <p:pic>
          <p:nvPicPr>
            <p:cNvPr id="256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87" y="1160748"/>
              <a:ext cx="8036625"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5" name="Group 8"/>
            <p:cNvGrpSpPr>
              <a:grpSpLocks/>
            </p:cNvGrpSpPr>
            <p:nvPr/>
          </p:nvGrpSpPr>
          <p:grpSpPr bwMode="auto">
            <a:xfrm>
              <a:off x="6876256" y="2348880"/>
              <a:ext cx="1440160" cy="2448272"/>
              <a:chOff x="6876256" y="2348880"/>
              <a:chExt cx="1440160" cy="2448272"/>
            </a:xfrm>
          </p:grpSpPr>
          <p:sp>
            <p:nvSpPr>
              <p:cNvPr id="25606" name="Rectangle 6"/>
              <p:cNvSpPr>
                <a:spLocks noChangeArrowheads="1"/>
              </p:cNvSpPr>
              <p:nvPr/>
            </p:nvSpPr>
            <p:spPr bwMode="auto">
              <a:xfrm>
                <a:off x="6876256" y="2348880"/>
                <a:ext cx="1440160" cy="1080120"/>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a:p>
            </p:txBody>
          </p:sp>
          <p:sp>
            <p:nvSpPr>
              <p:cNvPr id="25607" name="Rectangle 7"/>
              <p:cNvSpPr>
                <a:spLocks noChangeArrowheads="1"/>
              </p:cNvSpPr>
              <p:nvPr/>
            </p:nvSpPr>
            <p:spPr bwMode="auto">
              <a:xfrm>
                <a:off x="7884368" y="2501280"/>
                <a:ext cx="432048" cy="2295872"/>
              </a:xfrm>
              <a:prstGeom prst="rect">
                <a:avLst/>
              </a:prstGeom>
              <a:solidFill>
                <a:schemeClr val="bg1"/>
              </a:solidFill>
              <a:ln w="9525" algn="ctr">
                <a:solidFill>
                  <a:schemeClr val="bg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endParaRPr lang="en-US" altLang="en-US"/>
              </a:p>
            </p:txBody>
          </p:sp>
        </p:grpSp>
      </p:gr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altLang="en-US" sz="1800" b="0" i="0" u="none" strike="noStrike" cap="none" normalizeH="0" baseline="0" smtClean="0">
            <a:ln>
              <a:noFill/>
            </a:ln>
            <a:solidFill>
              <a:schemeClr val="tx1"/>
            </a:solidFill>
            <a:effectLst/>
            <a:latin typeface="Arial" pitchFamily="34" charset="0"/>
            <a:cs typeface="Arial" pitchFamily="34" charset="0"/>
          </a:defRPr>
        </a:defPPr>
      </a:lstStyle>
    </a:lnDef>
    <a:txDef>
      <a:spPr>
        <a:noFill/>
      </a:spPr>
      <a:bodyPr wrap="none" rtlCol="0">
        <a:spAutoFit/>
      </a:bodyPr>
      <a:lstStyle>
        <a:defPPr>
          <a:defRPr sz="2400" dirty="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19355</TotalTime>
  <Words>1563</Words>
  <Application>Microsoft Office PowerPoint</Application>
  <PresentationFormat>On-screen Show (4:3)</PresentationFormat>
  <Paragraphs>149</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Tahoma</vt:lpstr>
      <vt:lpstr>Times New Roman</vt:lpstr>
      <vt:lpstr>TimesNewRomanPS-Italic</vt:lpstr>
      <vt:lpstr>Default Design</vt:lpstr>
      <vt:lpstr>PowerPoint Presentation</vt:lpstr>
      <vt:lpstr>Arab Spring</vt:lpstr>
      <vt:lpstr>Arab Spring </vt:lpstr>
      <vt:lpstr>Droughts and Climate Change</vt:lpstr>
      <vt:lpstr>Droughts and Climate Change</vt:lpstr>
      <vt:lpstr>Droughts and Climate Change</vt:lpstr>
      <vt:lpstr>Study Area</vt:lpstr>
      <vt:lpstr>Syria – Turkey Bilateral Accords</vt:lpstr>
      <vt:lpstr>Mean Annual Discharge at Jarablus</vt:lpstr>
      <vt:lpstr>Southeastern Anatolia Project (GAP)</vt:lpstr>
      <vt:lpstr>Dams along the Euphrates River </vt:lpstr>
      <vt:lpstr>Lakes’ Water Level Anomaly</vt:lpstr>
      <vt:lpstr>Mean Annual Discharge</vt:lpstr>
      <vt:lpstr>Agriculture Area in Turkey and Syria</vt:lpstr>
      <vt:lpstr>AVHRR-MODIS NDVI Time Series</vt:lpstr>
      <vt:lpstr>Mean Annual Precipitation</vt:lpstr>
      <vt:lpstr>Winter vs. Summer Crops</vt:lpstr>
      <vt:lpstr>March NDVI</vt:lpstr>
      <vt:lpstr>September NDVI</vt:lpstr>
      <vt:lpstr>Wheat vs. Cotton Production</vt:lpstr>
      <vt:lpstr>Groundwater – Before Pumping</vt:lpstr>
      <vt:lpstr>Water wells in Syria</vt:lpstr>
      <vt:lpstr>Groundwater – After Pumping</vt:lpstr>
      <vt:lpstr>GRACE Mission</vt:lpstr>
      <vt:lpstr>Groundwater Storage Trend</vt:lpstr>
      <vt:lpstr>Take-home Message</vt:lpstr>
    </vt:vector>
  </TitlesOfParts>
  <Company>BIDR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Nurit Agam</dc:creator>
  <cp:lastModifiedBy>Arnon Karnieli</cp:lastModifiedBy>
  <cp:revision>350</cp:revision>
  <dcterms:created xsi:type="dcterms:W3CDTF">2004-05-08T21:33:52Z</dcterms:created>
  <dcterms:modified xsi:type="dcterms:W3CDTF">2022-10-19T12:38:04Z</dcterms:modified>
</cp:coreProperties>
</file>