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63" r:id="rId2"/>
    <p:sldId id="298" r:id="rId3"/>
    <p:sldId id="462" r:id="rId4"/>
    <p:sldId id="293" r:id="rId5"/>
    <p:sldId id="421" r:id="rId6"/>
    <p:sldId id="295" r:id="rId7"/>
    <p:sldId id="1516" r:id="rId8"/>
    <p:sldId id="297" r:id="rId9"/>
    <p:sldId id="323" r:id="rId10"/>
    <p:sldId id="422" r:id="rId11"/>
    <p:sldId id="1518" r:id="rId12"/>
    <p:sldId id="1519" r:id="rId13"/>
    <p:sldId id="360" r:id="rId14"/>
    <p:sldId id="1520" r:id="rId15"/>
    <p:sldId id="267" r:id="rId16"/>
    <p:sldId id="265" r:id="rId17"/>
    <p:sldId id="151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603"/>
    <a:srgbClr val="52D1FF"/>
    <a:srgbClr val="31D1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7" autoAdjust="0"/>
    <p:restoredTop sz="94966" autoAdjust="0"/>
  </p:normalViewPr>
  <p:slideViewPr>
    <p:cSldViewPr snapToGrid="0" snapToObjects="1">
      <p:cViewPr varScale="1">
        <p:scale>
          <a:sx n="121" d="100"/>
          <a:sy n="121" d="100"/>
        </p:scale>
        <p:origin x="4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3D9B2-7A09-9B4C-9A93-D80FE30F70E8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DCDAA-0103-3548-A415-A9595B155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68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07C42-BE82-3746-B6F0-6A2D2B39FB59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316D1-B833-AD42-A36C-8AC232557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22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A3818-6C00-DE48-B5C1-0689335C91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8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641-A3BC-754C-9997-7D50A43CAA6D}" type="datetime1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B465-19AF-AD42-A723-9197DBC9A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0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1260-A38E-B046-9B6F-3A7266183FA1}" type="datetime1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B465-19AF-AD42-A723-9197DBC9A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7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44BF-B6DA-564D-99A9-1064545EB459}" type="datetime1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B465-19AF-AD42-A723-9197DBC9A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2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8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4590-32F9-5E47-B0C2-B3B96738C09E}" type="datetime1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B465-19AF-AD42-A723-9197DBC9A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4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CDC9-1B9A-8847-83B5-A732FD936962}" type="datetime1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B465-19AF-AD42-A723-9197DBC9A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1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87EA-44C9-A34B-A9DA-26BF49986A58}" type="datetime1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B465-19AF-AD42-A723-9197DBC9A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1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FAE4C-722A-CE4E-B8C8-FF9F14DA9B85}" type="datetime1">
              <a:rPr lang="en-US" smtClean="0"/>
              <a:t>10/18/22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B465-19AF-AD42-A723-9197DBC9A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9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FA61-2A93-1D4F-A0C8-F7352127C2E1}" type="datetime1">
              <a:rPr lang="en-US" smtClean="0"/>
              <a:t>10/18/22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B465-19AF-AD42-A723-9197DBC9A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5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6573-0170-3749-85C0-1A63AC849233}" type="datetime1">
              <a:rPr lang="en-US" smtClean="0"/>
              <a:t>10/18/22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B465-19AF-AD42-A723-9197DBC9A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69DF-F945-EA41-8321-1B97E85963DD}" type="datetime1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B465-19AF-AD42-A723-9197DBC9A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EA65-6978-9945-A7AD-C89F992E822A}" type="datetime1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B465-19AF-AD42-A723-9197DBC9A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8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159EA-2A56-8C40-AB44-FE753EB9665E}" type="datetime1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6B465-19AF-AD42-A723-9197DBC9AFA8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7429" y="876300"/>
            <a:ext cx="9144000" cy="114300"/>
            <a:chOff x="0" y="144780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0" y="1447800"/>
              <a:ext cx="1143000" cy="228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95400" y="1447800"/>
              <a:ext cx="7848600" cy="228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76200"/>
            <a:ext cx="913171" cy="75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6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lpdaac.usgs.gov/tools/appeear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sa.gov/specials/artemi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earthdata.nasa.gov/search?q=HLS" TargetMode="External"/><Relationship Id="rId2" Type="http://schemas.openxmlformats.org/officeDocument/2006/relationships/hyperlink" Target="https://lpdaac.usgs.gov/products/hlss30v015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>
          <a:xfrm>
            <a:off x="88900" y="168901"/>
            <a:ext cx="6781800" cy="136207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3600">
                <a:solidFill>
                  <a:schemeClr val="bg1"/>
                </a:solidFill>
              </a:rPr>
              <a:t>Future US Land Imaging</a:t>
            </a:r>
            <a:br>
              <a:rPr lang="en-US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 </a:t>
            </a:r>
            <a:br>
              <a:rPr lang="en-US" sz="36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Jeffrey Masek, NASA GSFC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	</a:t>
            </a:r>
            <a:br>
              <a:rPr lang="en-US" sz="320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1" name="Picture 10" descr="Earth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463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6400" y="5593834"/>
            <a:ext cx="3724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NASA Agency Update – CEOS LSI-VC-2</a:t>
            </a:r>
          </a:p>
          <a:p>
            <a:r>
              <a:rPr lang="en-US" dirty="0">
                <a:solidFill>
                  <a:schemeClr val="bg1"/>
                </a:solidFill>
              </a:rPr>
              <a:t>July 20-22, 2016</a:t>
            </a:r>
          </a:p>
          <a:p>
            <a:r>
              <a:rPr lang="en-US" dirty="0">
                <a:solidFill>
                  <a:schemeClr val="bg1"/>
                </a:solidFill>
              </a:rPr>
              <a:t>Dave Jarrett, NASA HQ</a:t>
            </a:r>
          </a:p>
          <a:p>
            <a:r>
              <a:rPr lang="en-US" dirty="0">
                <a:solidFill>
                  <a:schemeClr val="bg1"/>
                </a:solidFill>
              </a:rPr>
              <a:t>Jeff Masek, NASA GSFC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756319"/>
            <a:ext cx="9144000" cy="31016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798" y="3993396"/>
            <a:ext cx="883920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Multisource Land Imaging (</a:t>
            </a:r>
            <a:r>
              <a:rPr lang="en-US" sz="3200" dirty="0" err="1">
                <a:solidFill>
                  <a:schemeClr val="bg1"/>
                </a:solidFill>
              </a:rPr>
              <a:t>MuSLI</a:t>
            </a:r>
            <a:r>
              <a:rPr lang="en-US" sz="3200" dirty="0">
                <a:solidFill>
                  <a:schemeClr val="bg1"/>
                </a:solidFill>
              </a:rPr>
              <a:t>) and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Harmonized Landsat-Sentinel (HLS) dataset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Garik</a:t>
            </a:r>
            <a:r>
              <a:rPr lang="en-US" dirty="0">
                <a:solidFill>
                  <a:schemeClr val="bg1"/>
                </a:solidFill>
              </a:rPr>
              <a:t> Gutman, NASA GSFC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37752"/>
            <a:ext cx="4637715" cy="2767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336" y="1037752"/>
            <a:ext cx="4647664" cy="276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47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A118F-0409-A349-9EB6-2FC3C7E48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7421" y="6289505"/>
            <a:ext cx="2133600" cy="365125"/>
          </a:xfrm>
        </p:spPr>
        <p:txBody>
          <a:bodyPr/>
          <a:lstStyle/>
          <a:p>
            <a:fld id="{DFF6B465-19AF-AD42-A723-9197DBC9AFA8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55F48A-A775-FF41-AC95-E5A1461D7C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688" y="1053102"/>
            <a:ext cx="2585317" cy="5804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003C8B-A095-CD45-9D2B-59CF0EACC4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519" y="1327544"/>
            <a:ext cx="2319803" cy="52219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A1DF04-A955-984B-86B0-C85C8169A680}"/>
              </a:ext>
            </a:extLst>
          </p:cNvPr>
          <p:cNvSpPr txBox="1"/>
          <p:nvPr/>
        </p:nvSpPr>
        <p:spPr>
          <a:xfrm>
            <a:off x="7732496" y="204039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00DEA5-CEEA-3F40-9E5F-51A4D829B661}"/>
              </a:ext>
            </a:extLst>
          </p:cNvPr>
          <p:cNvSpPr txBox="1"/>
          <p:nvPr/>
        </p:nvSpPr>
        <p:spPr>
          <a:xfrm>
            <a:off x="7577322" y="4607323"/>
            <a:ext cx="1497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HLS </a:t>
            </a:r>
          </a:p>
          <a:p>
            <a:r>
              <a:rPr lang="en-US" dirty="0"/>
              <a:t>(Landsat + S2)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47CDB4-DA05-B640-908F-55F9A0B3C71E}"/>
              </a:ext>
            </a:extLst>
          </p:cNvPr>
          <p:cNvCxnSpPr/>
          <p:nvPr/>
        </p:nvCxnSpPr>
        <p:spPr>
          <a:xfrm>
            <a:off x="3813469" y="2516384"/>
            <a:ext cx="2060968" cy="30822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A0FFAE3-E440-4442-B4B9-34BC8BBC164D}"/>
              </a:ext>
            </a:extLst>
          </p:cNvPr>
          <p:cNvSpPr txBox="1"/>
          <p:nvPr/>
        </p:nvSpPr>
        <p:spPr>
          <a:xfrm>
            <a:off x="199400" y="2824608"/>
            <a:ext cx="2207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Bolten</a:t>
            </a:r>
            <a:r>
              <a:rPr lang="en-US" sz="1600" i="1" dirty="0"/>
              <a:t> et al., Continental-scale land surface phenology from harmonized Landsat 8 and Sentinel-2 imagery, RSE, 2020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13CEA55-447C-DB4D-9EDC-3D594A8CF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28" y="236421"/>
            <a:ext cx="7886700" cy="656958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North American Phenology (</a:t>
            </a:r>
            <a:r>
              <a:rPr lang="en-US" sz="3600" dirty="0" err="1">
                <a:solidFill>
                  <a:srgbClr val="0070C0"/>
                </a:solidFill>
              </a:rPr>
              <a:t>Friedl</a:t>
            </a:r>
            <a:r>
              <a:rPr lang="en-US" sz="3600" dirty="0">
                <a:solidFill>
                  <a:srgbClr val="0070C0"/>
                </a:solidFill>
              </a:rPr>
              <a:t>, BU)</a:t>
            </a:r>
          </a:p>
        </p:txBody>
      </p:sp>
    </p:spTree>
    <p:extLst>
      <p:ext uri="{BB962C8B-B14F-4D97-AF65-F5344CB8AC3E}">
        <p14:creationId xmlns:p14="http://schemas.microsoft.com/office/powerpoint/2010/main" val="1541479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6E11B33A-BFFE-2C4F-9656-700B6E189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38" y="303621"/>
            <a:ext cx="6172200" cy="681235"/>
          </a:xfr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2021-2023 </a:t>
            </a:r>
            <a:r>
              <a:rPr lang="en-US" sz="3200" dirty="0" err="1">
                <a:solidFill>
                  <a:schemeClr val="accent1"/>
                </a:solidFill>
              </a:rPr>
              <a:t>MuSLI</a:t>
            </a:r>
            <a:r>
              <a:rPr lang="en-US" sz="3200" dirty="0">
                <a:solidFill>
                  <a:schemeClr val="accent1"/>
                </a:solidFill>
              </a:rPr>
              <a:t>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E78AC-83D7-F14E-A453-BE2AF429C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B465-19AF-AD42-A723-9197DBC9AFA8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7B7F55-D28B-C84E-ABBC-EC473FC530F5}"/>
              </a:ext>
            </a:extLst>
          </p:cNvPr>
          <p:cNvGraphicFramePr>
            <a:graphicFrameLocks noGrp="1"/>
          </p:cNvGraphicFramePr>
          <p:nvPr/>
        </p:nvGraphicFramePr>
        <p:xfrm>
          <a:off x="754393" y="1456153"/>
          <a:ext cx="6618237" cy="5735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6270">
                  <a:extLst>
                    <a:ext uri="{9D8B030D-6E8A-4147-A177-3AD203B41FA5}">
                      <a16:colId xmlns:a16="http://schemas.microsoft.com/office/drawing/2014/main" val="1935817440"/>
                    </a:ext>
                  </a:extLst>
                </a:gridCol>
                <a:gridCol w="3801967">
                  <a:extLst>
                    <a:ext uri="{9D8B030D-6E8A-4147-A177-3AD203B41FA5}">
                      <a16:colId xmlns:a16="http://schemas.microsoft.com/office/drawing/2014/main" val="2033696450"/>
                    </a:ext>
                  </a:extLst>
                </a:gridCol>
              </a:tblGrid>
              <a:tr h="4468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Sean Healey(USFS)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9" marR="7179" marT="71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Sensor fusion using daily Planet imagery allows rapid deforestation monitoring in </a:t>
                      </a:r>
                      <a:r>
                        <a:rPr lang="en-US" sz="1400" b="0" i="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Madagascar</a:t>
                      </a:r>
                    </a:p>
                  </a:txBody>
                  <a:tcPr marL="7179" marR="7179" marT="71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982009"/>
                  </a:ext>
                </a:extLst>
              </a:tr>
              <a:tr h="7516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Volker </a:t>
                      </a:r>
                      <a:r>
                        <a:rPr lang="en-US" sz="1300" u="none" strike="noStrike" dirty="0" err="1">
                          <a:effectLst/>
                        </a:rPr>
                        <a:t>Radeloff</a:t>
                      </a:r>
                      <a:r>
                        <a:rPr lang="en-US" sz="1300" u="none" strike="noStrike" dirty="0">
                          <a:effectLst/>
                        </a:rPr>
                        <a:t> (U. Wisconsin)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9" marR="7179" marT="71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Global</a:t>
                      </a:r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 Hotspots of the Wildland-Urban Interface</a:t>
                      </a:r>
                    </a:p>
                  </a:txBody>
                  <a:tcPr marL="7179" marR="7179" marT="71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203981"/>
                  </a:ext>
                </a:extLst>
              </a:tr>
              <a:tr h="6086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David Skole (Michigan State U.)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9" marR="7179" marT="71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Hot spot detection for monitoring new trends in carbon sequestration in systems of Trees Outside of Forests (TOF)</a:t>
                      </a:r>
                    </a:p>
                  </a:txBody>
                  <a:tcPr marL="7179" marR="7179" marT="71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909004"/>
                  </a:ext>
                </a:extLst>
              </a:tr>
              <a:tr h="10099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Lutz (Dartmouth College)</a:t>
                      </a:r>
                    </a:p>
                  </a:txBody>
                  <a:tcPr marL="7179" marR="7179" marT="717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Rapid Change from Alluvial Mining and Development in Madre de Dios, </a:t>
                      </a:r>
                      <a:r>
                        <a:rPr lang="en-US" sz="1400" b="0" i="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Peru</a:t>
                      </a:r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: A Multi-Sensor Fusion Approach to Quantify Terrestrial and Aquatic Impacts and Test Policy Effectiveness</a:t>
                      </a:r>
                    </a:p>
                  </a:txBody>
                  <a:tcPr marL="7179" marR="7179" marT="717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472524"/>
                  </a:ext>
                </a:extLst>
              </a:tr>
              <a:tr h="6086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Alexandra </a:t>
                      </a:r>
                      <a:r>
                        <a:rPr lang="en-US" sz="1300" u="none" strike="noStrike" dirty="0" err="1">
                          <a:effectLst/>
                        </a:rPr>
                        <a:t>Tyukavina</a:t>
                      </a:r>
                      <a:r>
                        <a:rPr lang="en-US" sz="1300" u="none" strike="noStrike" dirty="0">
                          <a:effectLst/>
                        </a:rPr>
                        <a:t> (U. MD)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9" marR="7179" marT="717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Multi-Resolution Quantification and Driver Assessment of Hot Spots of </a:t>
                      </a:r>
                      <a:r>
                        <a:rPr lang="en-US" sz="1400" b="0" i="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Global</a:t>
                      </a:r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 Forest Disturbance</a:t>
                      </a:r>
                    </a:p>
                  </a:txBody>
                  <a:tcPr marL="7179" marR="7179" marT="717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362968"/>
                  </a:ext>
                </a:extLst>
              </a:tr>
              <a:tr h="8092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Chris Neigh (NASA GSFC)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9" marR="7179" marT="717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The Impact of Investment on Irrigated Rice, Dryland Agriculture and Afforestation in </a:t>
                      </a:r>
                      <a:r>
                        <a:rPr lang="en-US" sz="1400" b="0" i="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Senegal</a:t>
                      </a:r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 using SAR and Optical Time-Series Imagery in Data Fusion Approaches</a:t>
                      </a:r>
                      <a:endParaRPr lang="en-US" sz="1400" b="0" i="0" u="none" strike="noStrike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179" marR="7179" marT="717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136118"/>
                  </a:ext>
                </a:extLst>
              </a:tr>
              <a:tr h="8092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Michael Keller (USFS)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9" marR="7179" marT="717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Quantifying agricultural expansion and tropical forest degradation in the </a:t>
                      </a:r>
                      <a:r>
                        <a:rPr lang="en-US" sz="1400" b="0" i="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Brazili</a:t>
                      </a:r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an Arc of Deforestation: A multi-sensor, multi-scale approach</a:t>
                      </a:r>
                      <a:endParaRPr lang="en-US" sz="1400" b="0" i="0" u="none" strike="noStrike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179" marR="7179" marT="717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874913"/>
                  </a:ext>
                </a:extLst>
              </a:tr>
              <a:tr h="446895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9" marR="7179" marT="717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9" marR="7179" marT="717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7715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7CCA336-E3D1-535D-1F3B-CBF391CC9B67}"/>
              </a:ext>
            </a:extLst>
          </p:cNvPr>
          <p:cNvSpPr txBox="1"/>
          <p:nvPr/>
        </p:nvSpPr>
        <p:spPr>
          <a:xfrm>
            <a:off x="2917371" y="1088571"/>
            <a:ext cx="126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posters</a:t>
            </a:r>
          </a:p>
        </p:txBody>
      </p:sp>
    </p:spTree>
    <p:extLst>
      <p:ext uri="{BB962C8B-B14F-4D97-AF65-F5344CB8AC3E}">
        <p14:creationId xmlns:p14="http://schemas.microsoft.com/office/powerpoint/2010/main" val="2893625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6E11B33A-BFFE-2C4F-9656-700B6E189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38" y="303621"/>
            <a:ext cx="6172200" cy="681235"/>
          </a:xfr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2021-2023 </a:t>
            </a:r>
            <a:r>
              <a:rPr lang="en-US" sz="3200" dirty="0" err="1">
                <a:solidFill>
                  <a:schemeClr val="accent1"/>
                </a:solidFill>
              </a:rPr>
              <a:t>MuSLI</a:t>
            </a:r>
            <a:r>
              <a:rPr lang="en-US" sz="3200" dirty="0">
                <a:solidFill>
                  <a:schemeClr val="accent1"/>
                </a:solidFill>
              </a:rPr>
              <a:t> Projects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E78AC-83D7-F14E-A453-BE2AF429C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B465-19AF-AD42-A723-9197DBC9AFA8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7B7F55-D28B-C84E-ABBC-EC473FC530F5}"/>
              </a:ext>
            </a:extLst>
          </p:cNvPr>
          <p:cNvGraphicFramePr>
            <a:graphicFrameLocks noGrp="1"/>
          </p:cNvGraphicFramePr>
          <p:nvPr/>
        </p:nvGraphicFramePr>
        <p:xfrm>
          <a:off x="754393" y="1456153"/>
          <a:ext cx="6618237" cy="59562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6270">
                  <a:extLst>
                    <a:ext uri="{9D8B030D-6E8A-4147-A177-3AD203B41FA5}">
                      <a16:colId xmlns:a16="http://schemas.microsoft.com/office/drawing/2014/main" val="1935817440"/>
                    </a:ext>
                  </a:extLst>
                </a:gridCol>
                <a:gridCol w="3801967">
                  <a:extLst>
                    <a:ext uri="{9D8B030D-6E8A-4147-A177-3AD203B41FA5}">
                      <a16:colId xmlns:a16="http://schemas.microsoft.com/office/drawing/2014/main" val="2033696450"/>
                    </a:ext>
                  </a:extLst>
                </a:gridCol>
              </a:tblGrid>
              <a:tr h="4468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Jody </a:t>
                      </a:r>
                      <a:r>
                        <a:rPr lang="en-US" sz="1300" u="none" strike="noStrike" dirty="0" err="1">
                          <a:effectLst/>
                        </a:rPr>
                        <a:t>Vogeler</a:t>
                      </a:r>
                      <a:r>
                        <a:rPr lang="en-US" sz="1300" u="none" strike="noStrike" dirty="0">
                          <a:effectLst/>
                        </a:rPr>
                        <a:t> (Colorado State)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9" marR="7179" marT="71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The last urban frontier: Assessing drivers of urbanization and tradeoffs among social and ecosystem services associated with LCLUC in </a:t>
                      </a:r>
                      <a:r>
                        <a:rPr lang="en-US" sz="1400" b="0" i="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Africa</a:t>
                      </a:r>
                    </a:p>
                  </a:txBody>
                  <a:tcPr marL="7179" marR="7179" marT="71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982009"/>
                  </a:ext>
                </a:extLst>
              </a:tr>
              <a:tr h="7516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David Roy (Michigan State U.)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9" marR="7179" marT="71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Where are the missing burned areas? </a:t>
                      </a:r>
                      <a:r>
                        <a:rPr lang="en-US" sz="1400" b="0" i="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Global </a:t>
                      </a:r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hotspots of burned area - a multiresolution analysis</a:t>
                      </a:r>
                    </a:p>
                  </a:txBody>
                  <a:tcPr marL="7179" marR="7179" marT="71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203981"/>
                  </a:ext>
                </a:extLst>
              </a:tr>
              <a:tr h="6086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Marc Simard (JPL)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9" marR="7179" marT="71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charset="0"/>
                          <a:ea typeface="Osaka" charset="-128"/>
                        </a:rPr>
                        <a:t>Global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 Hotspots of Change in Mangrove Forests</a:t>
                      </a:r>
                    </a:p>
                  </a:txBody>
                  <a:tcPr marL="7179" marR="7179" marT="71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909004"/>
                  </a:ext>
                </a:extLst>
              </a:tr>
              <a:tr h="10099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Yufang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(U. California, Davis)</a:t>
                      </a:r>
                    </a:p>
                  </a:txBody>
                  <a:tcPr marL="7179" marR="7179" marT="717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Multi-source 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charset="0"/>
                          <a:ea typeface="Osaka" charset="-128"/>
                        </a:rPr>
                        <a:t>Wildland Urban Interface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 Characterization Enhanced with Machine Learning: Dynamics and Hazard Assessment</a:t>
                      </a:r>
                    </a:p>
                  </a:txBody>
                  <a:tcPr marL="7179" marR="7179" marT="717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472524"/>
                  </a:ext>
                </a:extLst>
              </a:tr>
              <a:tr h="6086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err="1">
                          <a:effectLst/>
                        </a:rPr>
                        <a:t>Sergii</a:t>
                      </a:r>
                      <a:r>
                        <a:rPr lang="en-US" sz="1300" u="none" strike="noStrike" dirty="0">
                          <a:effectLst/>
                        </a:rPr>
                        <a:t> </a:t>
                      </a:r>
                      <a:r>
                        <a:rPr lang="en-US" sz="1300" u="none" strike="noStrike" dirty="0" err="1">
                          <a:effectLst/>
                        </a:rPr>
                        <a:t>Skakun</a:t>
                      </a:r>
                      <a:r>
                        <a:rPr lang="en-US" sz="1300" u="none" strike="noStrike" dirty="0">
                          <a:effectLst/>
                        </a:rPr>
                        <a:t> (U. MD)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9" marR="7179" marT="717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High-Impact Hot Spots of Land Cover Land Use Change: 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charset="0"/>
                          <a:ea typeface="Osaka" charset="-128"/>
                        </a:rPr>
                        <a:t>Ukraine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 and Neighboring Countries</a:t>
                      </a:r>
                    </a:p>
                  </a:txBody>
                  <a:tcPr marL="7179" marR="7179" marT="717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362968"/>
                  </a:ext>
                </a:extLst>
              </a:tr>
              <a:tr h="8092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Nick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Magliocca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(U. Alabama)</a:t>
                      </a:r>
                    </a:p>
                  </a:txBody>
                  <a:tcPr marL="7179" marR="7179" marT="717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Making the Hidden Visible: Accelerated Land-Use Change and Degradation Caused by Narco-Trafficking In and Around 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charset="0"/>
                          <a:ea typeface="Osaka" charset="-128"/>
                        </a:rPr>
                        <a:t>Central America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’s Protected Areas</a:t>
                      </a:r>
                    </a:p>
                  </a:txBody>
                  <a:tcPr marL="7179" marR="7179" marT="717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136118"/>
                  </a:ext>
                </a:extLst>
              </a:tr>
              <a:tr h="809284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9" marR="7179" marT="717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179" marR="7179" marT="717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874913"/>
                  </a:ext>
                </a:extLst>
              </a:tr>
              <a:tr h="446895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9" marR="7179" marT="717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9" marR="7179" marT="717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7715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3F8B959-3178-8644-E97E-A41D1AAA1974}"/>
              </a:ext>
            </a:extLst>
          </p:cNvPr>
          <p:cNvSpPr txBox="1"/>
          <p:nvPr/>
        </p:nvSpPr>
        <p:spPr>
          <a:xfrm>
            <a:off x="2917371" y="1088571"/>
            <a:ext cx="126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posters</a:t>
            </a:r>
          </a:p>
        </p:txBody>
      </p:sp>
    </p:spTree>
    <p:extLst>
      <p:ext uri="{BB962C8B-B14F-4D97-AF65-F5344CB8AC3E}">
        <p14:creationId xmlns:p14="http://schemas.microsoft.com/office/powerpoint/2010/main" val="302523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solidFill>
                  <a:srgbClr val="4F81BD"/>
                </a:solidFill>
              </a:rPr>
              <a:t>MuSLI</a:t>
            </a:r>
            <a:r>
              <a:rPr lang="en-US" sz="3600" dirty="0">
                <a:solidFill>
                  <a:srgbClr val="4F81BD"/>
                </a:solidFill>
              </a:rPr>
              <a:t> Accomplishments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225550"/>
            <a:ext cx="8424039" cy="5156200"/>
          </a:xfrm>
        </p:spPr>
        <p:txBody>
          <a:bodyPr>
            <a:noAutofit/>
          </a:bodyPr>
          <a:lstStyle/>
          <a:p>
            <a:r>
              <a:rPr lang="en-US" sz="2400" dirty="0"/>
              <a:t>Projects successfully developed new and improved land products via multi-source data</a:t>
            </a:r>
            <a:endParaRPr lang="en-US" sz="2000" dirty="0"/>
          </a:p>
          <a:p>
            <a:r>
              <a:rPr lang="en-US" sz="2400" dirty="0"/>
              <a:t>US researchers gained knowledge and experience with Copernicus sensors and data sets</a:t>
            </a:r>
          </a:p>
          <a:p>
            <a:r>
              <a:rPr lang="en-US" sz="2400" dirty="0" err="1"/>
              <a:t>MuSLI</a:t>
            </a:r>
            <a:r>
              <a:rPr lang="en-US" sz="2400" dirty="0"/>
              <a:t> team was able to provide feedback to ESA on data quality and usability issues</a:t>
            </a:r>
          </a:p>
          <a:p>
            <a:pPr lvl="1"/>
            <a:r>
              <a:rPr lang="en-US" sz="2000" dirty="0"/>
              <a:t>Geolocation errors</a:t>
            </a:r>
          </a:p>
          <a:p>
            <a:pPr lvl="1"/>
            <a:r>
              <a:rPr lang="en-US" sz="2000" dirty="0"/>
              <a:t>Product format (filenames, granule organization,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Importance of reprocessing &amp; collections</a:t>
            </a:r>
          </a:p>
          <a:p>
            <a:r>
              <a:rPr lang="en-US" sz="2400" dirty="0"/>
              <a:t>Improved collaboration with international researchers</a:t>
            </a:r>
          </a:p>
          <a:p>
            <a:pPr lvl="1"/>
            <a:r>
              <a:rPr lang="en-US" sz="2000" dirty="0"/>
              <a:t>International Co-I’s on </a:t>
            </a:r>
            <a:r>
              <a:rPr lang="en-US" sz="2000" dirty="0" err="1"/>
              <a:t>MuSLI</a:t>
            </a:r>
            <a:r>
              <a:rPr lang="en-US" sz="2000" dirty="0"/>
              <a:t> Projects</a:t>
            </a:r>
          </a:p>
          <a:p>
            <a:pPr lvl="1"/>
            <a:r>
              <a:rPr lang="en-US" sz="2000" dirty="0"/>
              <a:t>ESA Living Planet Special Sessions 2016, 2019, 2022</a:t>
            </a:r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B465-19AF-AD42-A723-9197DBC9AF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59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F81BD"/>
                </a:solidFill>
              </a:rPr>
              <a:t>HLS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225550"/>
            <a:ext cx="8424039" cy="5156200"/>
          </a:xfrm>
        </p:spPr>
        <p:txBody>
          <a:bodyPr>
            <a:noAutofit/>
          </a:bodyPr>
          <a:lstStyle/>
          <a:p>
            <a:r>
              <a:rPr lang="en-US" sz="2400" dirty="0"/>
              <a:t>Harmonized surface reflectance seamless dataset</a:t>
            </a:r>
          </a:p>
          <a:p>
            <a:pPr lvl="1"/>
            <a:r>
              <a:rPr lang="en-US" sz="2000" dirty="0"/>
              <a:t>Like it is coming from a single platform</a:t>
            </a:r>
          </a:p>
          <a:p>
            <a:pPr lvl="1"/>
            <a:r>
              <a:rPr lang="en-US" sz="2000" dirty="0"/>
              <a:t>Temporal resolution better than Landsat alone</a:t>
            </a:r>
          </a:p>
          <a:p>
            <a:pPr lvl="1"/>
            <a:r>
              <a:rPr lang="en-US" sz="2000" dirty="0"/>
              <a:t>Improves studies of fast processes</a:t>
            </a:r>
          </a:p>
          <a:p>
            <a:pPr lvl="1"/>
            <a:r>
              <a:rPr lang="en-US" sz="2000" dirty="0"/>
              <a:t>Spatial resolution much better than MODIS (or VIIRS) images</a:t>
            </a:r>
          </a:p>
          <a:p>
            <a:r>
              <a:rPr lang="en-US" sz="2400" dirty="0"/>
              <a:t>Full HLS global coverage every 2-3 day on a common 30-m grid</a:t>
            </a:r>
          </a:p>
          <a:p>
            <a:r>
              <a:rPr lang="en-US" sz="2400" dirty="0"/>
              <a:t>Complementary, co-registered Landsat 8 TIRS and Landsat 9 TIRS-2 temperature data</a:t>
            </a:r>
          </a:p>
          <a:p>
            <a:r>
              <a:rPr lang="en-US" sz="2400" dirty="0"/>
              <a:t>For land management, ag fields, individual forests, urban areas</a:t>
            </a:r>
          </a:p>
          <a:p>
            <a:r>
              <a:rPr lang="en-US" sz="2400" dirty="0"/>
              <a:t>Already used in the development of a new vegetation seasonal cycle dataset available through LP DAAC: the Multi-Source Land Imaging (</a:t>
            </a:r>
            <a:r>
              <a:rPr lang="en-US" sz="2400" dirty="0" err="1"/>
              <a:t>MuSLI</a:t>
            </a:r>
            <a:r>
              <a:rPr lang="en-US" sz="2400" dirty="0"/>
              <a:t>) Land Surface Phenology Yearly North America product (under LCLUC Program)</a:t>
            </a:r>
          </a:p>
          <a:p>
            <a:pPr lvl="1"/>
            <a:endParaRPr lang="en-US" sz="2000" dirty="0"/>
          </a:p>
          <a:p>
            <a:pPr lvl="1"/>
            <a:r>
              <a:rPr lang="en-US" sz="1600" dirty="0"/>
              <a:t>2</a:t>
            </a:r>
          </a:p>
          <a:p>
            <a:endParaRPr lang="en-US" sz="1800" dirty="0"/>
          </a:p>
          <a:p>
            <a:endParaRPr lang="en-US" sz="1800" dirty="0"/>
          </a:p>
          <a:p>
            <a:pPr lvl="1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B465-19AF-AD42-A723-9197DBC9AF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14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E523E-DA69-B44D-9937-CDB3B6687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Collaborative Effort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34DC1-5371-F242-AFE8-395FAFB7F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8"/>
            <a:ext cx="8391111" cy="3859021"/>
          </a:xfrm>
        </p:spPr>
        <p:txBody>
          <a:bodyPr>
            <a:normAutofit/>
          </a:bodyPr>
          <a:lstStyle/>
          <a:p>
            <a:r>
              <a:rPr lang="en-US" sz="2000" dirty="0"/>
              <a:t>NASA LCLUC Program</a:t>
            </a:r>
          </a:p>
          <a:p>
            <a:pPr lvl="1"/>
            <a:r>
              <a:rPr lang="en-US" sz="1600" dirty="0"/>
              <a:t>Science support and feedback through Multi-Source Land Imaging (</a:t>
            </a:r>
            <a:r>
              <a:rPr lang="en-US" sz="1600" dirty="0" err="1"/>
              <a:t>MuSLI</a:t>
            </a:r>
            <a:r>
              <a:rPr lang="en-US" sz="1600" dirty="0"/>
              <a:t>) projects</a:t>
            </a:r>
          </a:p>
          <a:p>
            <a:pPr lvl="1"/>
            <a:r>
              <a:rPr lang="en-US" sz="1600" dirty="0"/>
              <a:t>Testing HLS dataset potential in LCLUC MUSLI research projects</a:t>
            </a:r>
          </a:p>
          <a:p>
            <a:r>
              <a:rPr lang="en-US" sz="2000" dirty="0"/>
              <a:t>NASA’s GSFC and the University of Maryland</a:t>
            </a:r>
            <a:endParaRPr lang="ru-RU" sz="2000" dirty="0"/>
          </a:p>
          <a:p>
            <a:pPr lvl="1"/>
            <a:r>
              <a:rPr lang="en-US" sz="1600" dirty="0"/>
              <a:t>Software development, debugging, algorithm validation </a:t>
            </a:r>
          </a:p>
          <a:p>
            <a:r>
              <a:rPr lang="en-US" sz="2000" dirty="0"/>
              <a:t>IMPACT, NASA MSFC</a:t>
            </a:r>
          </a:p>
          <a:p>
            <a:pPr marL="557213" lvl="1" indent="-214313"/>
            <a:r>
              <a:rPr lang="en-US" sz="1600" dirty="0"/>
              <a:t>Ensure compliancy of data formats, metadata, file names</a:t>
            </a:r>
          </a:p>
          <a:p>
            <a:pPr marL="557213" lvl="1" indent="-214313"/>
            <a:r>
              <a:rPr lang="en-US" sz="1600" dirty="0"/>
              <a:t>Code implementation</a:t>
            </a:r>
          </a:p>
          <a:p>
            <a:pPr marL="557213" lvl="1" indent="-214313"/>
            <a:r>
              <a:rPr lang="en-US" sz="1600" dirty="0"/>
              <a:t>Production stream to get data to LP DAAC for distribution</a:t>
            </a:r>
          </a:p>
          <a:p>
            <a:pPr marL="214313" indent="-214313"/>
            <a:r>
              <a:rPr lang="en-US" sz="2000" dirty="0"/>
              <a:t>NASA-USGS LP DAAC</a:t>
            </a:r>
          </a:p>
          <a:p>
            <a:pPr lvl="1"/>
            <a:r>
              <a:rPr lang="en-US" sz="1600" dirty="0"/>
              <a:t>Preparing Landsat data and the atmospheric correction code for HLS</a:t>
            </a:r>
          </a:p>
          <a:p>
            <a:pPr lvl="1"/>
            <a:r>
              <a:rPr lang="en-US" sz="1600" dirty="0"/>
              <a:t>Archiving and distributing data</a:t>
            </a:r>
          </a:p>
          <a:p>
            <a:endParaRPr lang="en-US" sz="2000" dirty="0"/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43908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19F9D-EFFC-6F4C-94B3-9EF979E5D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Status and 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FF3E5-F1BD-5143-97B1-68FD5DDBA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6914"/>
            <a:ext cx="8229600" cy="4689249"/>
          </a:xfrm>
        </p:spPr>
        <p:txBody>
          <a:bodyPr>
            <a:no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Add new satellites into the HLS data production stream 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Landsat 9 [launched in 2021] has been integrated in HLS V2.0 </a:t>
            </a:r>
            <a:r>
              <a:rPr lang="en-US" sz="1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production system producing global products and reducing the repeat frequency to 2.9 day</a:t>
            </a:r>
            <a:r>
              <a:rPr lang="en-US" sz="1400" b="0" i="0" u="none" strike="noStrike" dirty="0">
                <a:solidFill>
                  <a:srgbClr val="2F559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Sentinel-2C [to be launched in 2023]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Integrate HLS into their Application for Extracting and Exploring Analysis Ready Samples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AppEEARS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tool</a:t>
            </a:r>
          </a:p>
          <a:p>
            <a:pPr lvl="1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AppEEARS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allows users to work with long time-series, transform data in various ways, and reduce data volumes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Refactor the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AppEEARS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code to evolve the tool to run in the AWS commercial cloud</a:t>
            </a:r>
          </a:p>
          <a:p>
            <a:r>
              <a:rPr lang="en-US" sz="1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Enhancements will include</a:t>
            </a:r>
          </a:p>
          <a:p>
            <a:pPr lvl="1"/>
            <a:r>
              <a:rPr lang="en-US" sz="1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 BRDF correction</a:t>
            </a:r>
          </a:p>
          <a:p>
            <a:pPr lvl="1"/>
            <a:r>
              <a:rPr lang="en-US" sz="1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 bandpass adjustment</a:t>
            </a:r>
          </a:p>
          <a:p>
            <a:pPr lvl="1"/>
            <a:r>
              <a:rPr lang="en-US" sz="1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topographic correction of reflectance for the mountainous area</a:t>
            </a:r>
            <a:r>
              <a:rPr lang="en-US" sz="1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What is planned: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eedback to the atmospheric correction code (</a:t>
            </a:r>
            <a:r>
              <a:rPr lang="en-US" sz="1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LaSRC</a:t>
            </a:r>
            <a:r>
              <a:rPr lang="en-US" sz="1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developers for possible improvement</a:t>
            </a:r>
          </a:p>
          <a:p>
            <a:pPr lvl="1"/>
            <a:r>
              <a:rPr lang="en-US" sz="1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Comparison of HLS products and ESA Sen2-like products to better understand the properties of HLS algorithms and improve them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228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BCA8E0-59F1-D44C-A567-5C21406F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B465-19AF-AD42-A723-9197DBC9AFA8}" type="slidenum">
              <a:rPr lang="en-US" smtClean="0"/>
              <a:t>17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B3D2397-5DF8-C048-AAA7-C0412EAF35F6}"/>
              </a:ext>
            </a:extLst>
          </p:cNvPr>
          <p:cNvSpPr txBox="1">
            <a:spLocks/>
          </p:cNvSpPr>
          <p:nvPr/>
        </p:nvSpPr>
        <p:spPr>
          <a:xfrm>
            <a:off x="382390" y="203646"/>
            <a:ext cx="8229600" cy="9083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4F81BD"/>
                </a:solidFill>
              </a:rPr>
              <a:t>Conclusions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E527E-373A-104C-908A-18722702E5C0}"/>
              </a:ext>
            </a:extLst>
          </p:cNvPr>
          <p:cNvSpPr/>
          <p:nvPr/>
        </p:nvSpPr>
        <p:spPr>
          <a:xfrm>
            <a:off x="646385" y="1712874"/>
            <a:ext cx="56586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MuSLI</a:t>
            </a:r>
            <a:r>
              <a:rPr lang="en-US" sz="2000" dirty="0"/>
              <a:t> provides PI’s the support needed to </a:t>
            </a:r>
            <a:r>
              <a:rPr lang="en-US" sz="2000" b="1" i="1" dirty="0"/>
              <a:t>harness a richer set of Earth Observations</a:t>
            </a:r>
            <a:r>
              <a:rPr lang="en-US" sz="2000" dirty="0"/>
              <a:t> to better characterize land and coastal processes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As combined use of Landsat and Copernicus data has become commonplace, </a:t>
            </a:r>
            <a:r>
              <a:rPr lang="en-US" sz="2000" dirty="0" err="1"/>
              <a:t>MuSLI</a:t>
            </a:r>
            <a:r>
              <a:rPr lang="en-US" sz="2000" dirty="0"/>
              <a:t> program has evolved to focus on new ”tall poles” of multi-sensor fusion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Integration of VHR commercial imagery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Application of multi-modal data (SAR, multispectral, hyperspectral, lidar)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Robust &amp; validated application of ML and AI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C87384AA-80D9-558E-459C-B856D537CC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5006" y="1359474"/>
            <a:ext cx="1248582" cy="181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F42C4557-CA3C-5BA8-985E-576DF9E45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6763" y="1463576"/>
            <a:ext cx="145526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/>
              <a:t>Jeff </a:t>
            </a:r>
            <a:r>
              <a:rPr lang="en-US" sz="1400" dirty="0" err="1"/>
              <a:t>Masek</a:t>
            </a:r>
            <a:r>
              <a:rPr lang="en-US" sz="1400" dirty="0"/>
              <a:t>, NASA GSFC</a:t>
            </a:r>
          </a:p>
          <a:p>
            <a:endParaRPr lang="en-US" sz="1400" dirty="0"/>
          </a:p>
          <a:p>
            <a:r>
              <a:rPr lang="en-US" sz="1400" dirty="0" err="1"/>
              <a:t>MuSLI</a:t>
            </a:r>
            <a:r>
              <a:rPr lang="en-US" sz="1400" dirty="0"/>
              <a:t>  Project Scientist</a:t>
            </a:r>
          </a:p>
          <a:p>
            <a:endParaRPr lang="en-US" sz="1400" dirty="0"/>
          </a:p>
          <a:p>
            <a:r>
              <a:rPr lang="en-US" sz="1200" dirty="0"/>
              <a:t>Landsat-9 Project Scientist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175CB-0475-3E66-B70B-A953B568C9DD}"/>
              </a:ext>
            </a:extLst>
          </p:cNvPr>
          <p:cNvSpPr txBox="1"/>
          <p:nvPr/>
        </p:nvSpPr>
        <p:spPr>
          <a:xfrm>
            <a:off x="6553200" y="3335383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RETIRED!</a:t>
            </a:r>
          </a:p>
        </p:txBody>
      </p:sp>
    </p:spTree>
    <p:extLst>
      <p:ext uri="{BB962C8B-B14F-4D97-AF65-F5344CB8AC3E}">
        <p14:creationId xmlns:p14="http://schemas.microsoft.com/office/powerpoint/2010/main" val="1584492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3891" y="295782"/>
            <a:ext cx="6172200" cy="681235"/>
          </a:xfr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NASA </a:t>
            </a:r>
            <a:r>
              <a:rPr lang="en-US" sz="3200" dirty="0" err="1">
                <a:solidFill>
                  <a:schemeClr val="accent1"/>
                </a:solidFill>
              </a:rPr>
              <a:t>MuSLI</a:t>
            </a:r>
            <a:r>
              <a:rPr lang="en-US" sz="3200" dirty="0">
                <a:solidFill>
                  <a:schemeClr val="accent1"/>
                </a:solidFill>
              </a:rPr>
              <a:t>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05" y="977017"/>
            <a:ext cx="5926713" cy="569683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800" dirty="0"/>
              <a:t>LCLUC community needs dense time series observations for more frequent cloud-free observations and for studying rapid land-cover and land-use changes (phenological, agricultural, hydrologic, etc.)</a:t>
            </a:r>
          </a:p>
          <a:p>
            <a:r>
              <a:rPr lang="en-US" sz="1800" dirty="0"/>
              <a:t>NASA Multi-Source Land Imaging (</a:t>
            </a:r>
            <a:r>
              <a:rPr lang="en-US" sz="1800" dirty="0" err="1"/>
              <a:t>MuSLI</a:t>
            </a:r>
            <a:r>
              <a:rPr lang="en-US" sz="1800" dirty="0"/>
              <a:t>) Team designed to advance the use of multi-source remote sensing data for land monitoring</a:t>
            </a:r>
            <a:endParaRPr lang="en-US" sz="1600" dirty="0"/>
          </a:p>
          <a:p>
            <a:pPr lvl="1"/>
            <a:r>
              <a:rPr lang="en-US" sz="1600" dirty="0"/>
              <a:t>First solicitation in 2014 through NASA LCLUC Program</a:t>
            </a:r>
          </a:p>
          <a:p>
            <a:pPr lvl="1"/>
            <a:r>
              <a:rPr lang="en-US" sz="1600" dirty="0"/>
              <a:t>Re-competed in 2017, 2020</a:t>
            </a:r>
          </a:p>
          <a:p>
            <a:pPr lvl="1"/>
            <a:r>
              <a:rPr lang="en-US" sz="1600" dirty="0"/>
              <a:t>Will be solicited in 2023</a:t>
            </a:r>
          </a:p>
          <a:p>
            <a:r>
              <a:rPr lang="en-US" sz="1800" dirty="0" err="1"/>
              <a:t>MuSLI</a:t>
            </a:r>
            <a:r>
              <a:rPr lang="en-US" sz="1800" dirty="0"/>
              <a:t> Objectives:</a:t>
            </a:r>
          </a:p>
          <a:p>
            <a:pPr lvl="1"/>
            <a:r>
              <a:rPr lang="en-US" sz="1600" b="1" dirty="0"/>
              <a:t>Develop algorithms and prototype products </a:t>
            </a:r>
            <a:r>
              <a:rPr lang="en-US" sz="1600" dirty="0"/>
              <a:t>that make use of multiple satellite sources, including international and commercial data</a:t>
            </a:r>
          </a:p>
          <a:p>
            <a:pPr lvl="1"/>
            <a:r>
              <a:rPr lang="en-US" sz="1600" dirty="0"/>
              <a:t>Understand challenges associated with algorithms &amp; processing streams that incorporate multiple satellite systems</a:t>
            </a:r>
          </a:p>
          <a:p>
            <a:pPr lvl="1"/>
            <a:r>
              <a:rPr lang="en-US" sz="1600" dirty="0"/>
              <a:t>Develop stronger community of practice among US and international (especially EU) researchers</a:t>
            </a:r>
          </a:p>
          <a:p>
            <a:pPr marL="342900" lvl="1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B465-19AF-AD42-A723-9197DBC9AFA8}" type="slidenum">
              <a:rPr lang="en-US" smtClean="0"/>
              <a:t>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3D9186-B54D-D0A8-D9E4-918467EAFF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811" y="977017"/>
            <a:ext cx="1318189" cy="2046877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58B56E55-CB43-486A-D11F-93E96F9133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1418" y="3205695"/>
            <a:ext cx="1248582" cy="181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78E93D49-0F30-AE1B-3A2D-3D860EB3C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8735" y="3132419"/>
            <a:ext cx="145526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/>
              <a:t>Jeff </a:t>
            </a:r>
            <a:r>
              <a:rPr lang="en-US" sz="1400" dirty="0" err="1"/>
              <a:t>Masek</a:t>
            </a:r>
            <a:r>
              <a:rPr lang="en-US" sz="1400" dirty="0"/>
              <a:t>, NASA GSFC</a:t>
            </a:r>
          </a:p>
          <a:p>
            <a:endParaRPr lang="en-US" sz="1400" dirty="0"/>
          </a:p>
          <a:p>
            <a:r>
              <a:rPr lang="en-US" sz="1400" dirty="0" err="1"/>
              <a:t>MuSLI</a:t>
            </a:r>
            <a:r>
              <a:rPr lang="en-US" sz="1400" dirty="0"/>
              <a:t>  Project Scientist</a:t>
            </a:r>
          </a:p>
          <a:p>
            <a:endParaRPr lang="en-US" sz="1400" dirty="0"/>
          </a:p>
          <a:p>
            <a:r>
              <a:rPr lang="en-US" sz="1200" dirty="0"/>
              <a:t>Landsat-9 Project Scientist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6C4556-4679-9C4D-9755-6AC51667B058}"/>
              </a:ext>
            </a:extLst>
          </p:cNvPr>
          <p:cNvSpPr txBox="1"/>
          <p:nvPr/>
        </p:nvSpPr>
        <p:spPr>
          <a:xfrm>
            <a:off x="6593061" y="5016138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RETIRED!</a:t>
            </a:r>
          </a:p>
        </p:txBody>
      </p:sp>
    </p:spTree>
    <p:extLst>
      <p:ext uri="{BB962C8B-B14F-4D97-AF65-F5344CB8AC3E}">
        <p14:creationId xmlns:p14="http://schemas.microsoft.com/office/powerpoint/2010/main" val="415290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2F224-D3FA-494D-928E-D739C1205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Phase 1:  2015-17</a:t>
            </a:r>
          </a:p>
          <a:p>
            <a:pPr lvl="1"/>
            <a:r>
              <a:rPr lang="en-US" sz="2000" dirty="0"/>
              <a:t>Emphasis on combining Copernicus Sentinel-1 and -2 and Landsat data to </a:t>
            </a:r>
            <a:r>
              <a:rPr lang="en-US" sz="2000" dirty="0">
                <a:highlight>
                  <a:srgbClr val="FFFF00"/>
                </a:highlight>
              </a:rPr>
              <a:t>prototype</a:t>
            </a:r>
            <a:r>
              <a:rPr lang="en-US" sz="2000" dirty="0"/>
              <a:t> new land &amp; coastal science products</a:t>
            </a:r>
          </a:p>
          <a:p>
            <a:r>
              <a:rPr lang="en-US" sz="2400" dirty="0"/>
              <a:t>Phase 2:  2018-20</a:t>
            </a:r>
          </a:p>
          <a:p>
            <a:pPr lvl="1"/>
            <a:r>
              <a:rPr lang="en-US" sz="2000" dirty="0"/>
              <a:t>Continued emphasis on fusion of Copernicus and Landsat:  </a:t>
            </a:r>
            <a:r>
              <a:rPr lang="en-US" sz="2000" dirty="0">
                <a:highlight>
                  <a:srgbClr val="FFFF00"/>
                </a:highlight>
              </a:rPr>
              <a:t>prototype</a:t>
            </a:r>
            <a:r>
              <a:rPr lang="en-US" sz="2000" dirty="0"/>
              <a:t> projects (Type 2) and </a:t>
            </a:r>
            <a:r>
              <a:rPr lang="en-US" sz="2000" dirty="0">
                <a:highlight>
                  <a:srgbClr val="FFFF00"/>
                </a:highlight>
              </a:rPr>
              <a:t>continental-scale</a:t>
            </a:r>
            <a:r>
              <a:rPr lang="en-US" sz="2000" dirty="0"/>
              <a:t> dataset production (Type1)</a:t>
            </a:r>
          </a:p>
          <a:p>
            <a:r>
              <a:rPr lang="en-US" sz="2400" dirty="0"/>
              <a:t>Phase 3:  2021-23</a:t>
            </a:r>
          </a:p>
          <a:p>
            <a:pPr lvl="1"/>
            <a:r>
              <a:rPr lang="en-US" sz="2000" dirty="0"/>
              <a:t>Combining moderate-resolution data with </a:t>
            </a:r>
            <a:r>
              <a:rPr lang="en-US" sz="2000" dirty="0">
                <a:highlight>
                  <a:srgbClr val="FFFF00"/>
                </a:highlight>
              </a:rPr>
              <a:t>very high resolution </a:t>
            </a:r>
            <a:r>
              <a:rPr lang="en-US" sz="2000" dirty="0"/>
              <a:t>(VHR) imagery to support LCLUC science (“Hotspots” of LU change)</a:t>
            </a:r>
          </a:p>
          <a:p>
            <a:r>
              <a:rPr lang="en-US" sz="2400" dirty="0"/>
              <a:t>Phase 4: 2023-25</a:t>
            </a:r>
          </a:p>
          <a:p>
            <a:pPr lvl="1"/>
            <a:r>
              <a:rPr lang="en-US" sz="2000" dirty="0"/>
              <a:t>Combining optical and microwave medium spatial resolution and VHR data with </a:t>
            </a:r>
            <a:r>
              <a:rPr lang="en-US" sz="2000" dirty="0">
                <a:highlight>
                  <a:srgbClr val="FFFF00"/>
                </a:highlight>
              </a:rPr>
              <a:t>infrared</a:t>
            </a:r>
            <a:r>
              <a:rPr lang="en-US" sz="2000" dirty="0"/>
              <a:t> observations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74700-CA02-A245-9EAC-C97EA3BCC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B465-19AF-AD42-A723-9197DBC9AFA8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A489213-0A59-B446-99CF-19D15D9A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91" y="295782"/>
            <a:ext cx="6172200" cy="681235"/>
          </a:xfrm>
        </p:spPr>
        <p:txBody>
          <a:bodyPr/>
          <a:lstStyle/>
          <a:p>
            <a:r>
              <a:rPr lang="en-US" sz="3200" dirty="0" err="1">
                <a:solidFill>
                  <a:schemeClr val="accent1"/>
                </a:solidFill>
              </a:rPr>
              <a:t>MuSLI</a:t>
            </a:r>
            <a:r>
              <a:rPr lang="en-US" sz="3200" dirty="0">
                <a:solidFill>
                  <a:schemeClr val="accent1"/>
                </a:solidFill>
              </a:rPr>
              <a:t> Evolution</a:t>
            </a:r>
          </a:p>
        </p:txBody>
      </p:sp>
    </p:spTree>
    <p:extLst>
      <p:ext uri="{BB962C8B-B14F-4D97-AF65-F5344CB8AC3E}">
        <p14:creationId xmlns:p14="http://schemas.microsoft.com/office/powerpoint/2010/main" val="2978649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62" y="238391"/>
            <a:ext cx="7682739" cy="908313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4F81BD"/>
                </a:solidFill>
              </a:rPr>
              <a:t>2015-17 NASA </a:t>
            </a:r>
            <a:r>
              <a:rPr lang="en-US" sz="3600" dirty="0" err="1">
                <a:solidFill>
                  <a:srgbClr val="4F81BD"/>
                </a:solidFill>
              </a:rPr>
              <a:t>MuSLI</a:t>
            </a:r>
            <a:r>
              <a:rPr lang="en-US" sz="3600" dirty="0">
                <a:solidFill>
                  <a:srgbClr val="4F81BD"/>
                </a:solidFill>
              </a:rPr>
              <a:t> Teams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44500" y="2010302"/>
          <a:ext cx="7937500" cy="4267198"/>
        </p:xfrm>
        <a:graphic>
          <a:graphicData uri="http://schemas.openxmlformats.org/drawingml/2006/table">
            <a:tbl>
              <a:tblPr/>
              <a:tblGrid>
                <a:gridCol w="445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55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Multisource Imaging of Seasonal Dynamics in Land Surface Phenology</a:t>
                      </a:r>
                    </a:p>
                  </a:txBody>
                  <a:tcPr marL="15716" marR="15716" marT="15716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Friedl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/BU</a:t>
                      </a:r>
                    </a:p>
                  </a:txBody>
                  <a:tcPr marL="15716" marR="15716" marT="15716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Eklundh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 Lund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716" marR="15716" marT="15716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5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Integrating Landsat 7, 8 and Sentinel 2 Data in Improving Crop Type Identification and Area Estimation</a:t>
                      </a:r>
                    </a:p>
                  </a:txBody>
                  <a:tcPr marL="15716" marR="15716" marT="15716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Hansen/UMD</a:t>
                      </a:r>
                    </a:p>
                  </a:txBody>
                  <a:tcPr marL="15716" marR="15716" marT="15716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Defourny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 Louvain</a:t>
                      </a:r>
                    </a:p>
                  </a:txBody>
                  <a:tcPr marL="15716" marR="15716" marT="15716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Towards Near Daily Monitoring of Inundated Areas Over North America Through Multi-Source Fusion of Optical and Radar Data</a:t>
                      </a:r>
                    </a:p>
                  </a:txBody>
                  <a:tcPr marL="15716" marR="15716" marT="15716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Lang / UMD</a:t>
                      </a:r>
                    </a:p>
                  </a:txBody>
                  <a:tcPr marL="15716" marR="15716" marT="15716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Creed / Western </a:t>
                      </a:r>
                    </a:p>
                  </a:txBody>
                  <a:tcPr marL="15716" marR="15716" marT="15716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5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Prototyping a Landsat-8/Sentinel-2 Global Burned Area Product</a:t>
                      </a:r>
                    </a:p>
                  </a:txBody>
                  <a:tcPr marL="15716" marR="15716" marT="15716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Roy / SDSU</a:t>
                      </a:r>
                    </a:p>
                  </a:txBody>
                  <a:tcPr marL="15716" marR="15716" marT="15716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Chuvieco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 Alcala; </a:t>
                      </a:r>
                      <a:r>
                        <a:rPr lang="en-US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Tansey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 Leicester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716" marR="15716" marT="15716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Operational Algorithms and Products for Near Real Time Maps of Rice Extent and Rice Crop Growth Stage Using Multi-Source Remote Sensing</a:t>
                      </a:r>
                    </a:p>
                  </a:txBody>
                  <a:tcPr marL="15716" marR="15716" marT="15716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Salas / Applied Geosystems</a:t>
                      </a:r>
                    </a:p>
                  </a:txBody>
                  <a:tcPr marL="15716" marR="15716" marT="15716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Hoekman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/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Wageningen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;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Le </a:t>
                      </a:r>
                      <a:r>
                        <a:rPr lang="en-US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Toan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/ CESBIO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716" marR="15716" marT="15716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5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Multi-Source Imaging of Infrastructure and Urban Growth Using Landsat, Sentinel and SRTM</a:t>
                      </a:r>
                    </a:p>
                  </a:txBody>
                  <a:tcPr marL="15716" marR="15716" marT="15716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Small / Columbia U</a:t>
                      </a:r>
                    </a:p>
                  </a:txBody>
                  <a:tcPr marL="15716" marR="15716" marT="15716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 DLR</a:t>
                      </a:r>
                    </a:p>
                  </a:txBody>
                  <a:tcPr marL="15716" marR="15716" marT="15716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5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Multi-Source Imaging of Time-Serial Tree and Water Cover at Continental to Global Scales</a:t>
                      </a:r>
                    </a:p>
                  </a:txBody>
                  <a:tcPr marL="15716" marR="15716" marT="15716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Townshend / UMD</a:t>
                      </a:r>
                    </a:p>
                  </a:txBody>
                  <a:tcPr marL="15716" marR="15716" marT="15716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Schmullius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/Jena</a:t>
                      </a:r>
                    </a:p>
                  </a:txBody>
                  <a:tcPr marL="15716" marR="15716" marT="15716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2902" y="1640970"/>
            <a:ext cx="1341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Project Title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11802" y="1640970"/>
            <a:ext cx="36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42100" y="1363973"/>
            <a:ext cx="149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International Collaborators</a:t>
            </a:r>
          </a:p>
        </p:txBody>
      </p:sp>
    </p:spTree>
    <p:extLst>
      <p:ext uri="{BB962C8B-B14F-4D97-AF65-F5344CB8AC3E}">
        <p14:creationId xmlns:p14="http://schemas.microsoft.com/office/powerpoint/2010/main" val="3105615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F820A-3476-B64F-8AA4-4D106B84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B465-19AF-AD42-A723-9197DBC9AFA8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E32991-4A7D-934B-BCF7-83D6975FF0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48" y="2250077"/>
            <a:ext cx="3955918" cy="39503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675455-07D1-A946-8FF4-43F0346DD6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452" y="2250077"/>
            <a:ext cx="3994348" cy="396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05BD66-40B8-9442-9BE8-6B2BD8FE85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957" y="4755865"/>
            <a:ext cx="888596" cy="14445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D90FE7-02ED-6849-93AF-8F37743F99DD}"/>
              </a:ext>
            </a:extLst>
          </p:cNvPr>
          <p:cNvSpPr txBox="1"/>
          <p:nvPr/>
        </p:nvSpPr>
        <p:spPr>
          <a:xfrm>
            <a:off x="339047" y="6210765"/>
            <a:ext cx="2894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Zambia, Copperbelt Province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A857DF-EB90-4A46-9C0A-98C7D3B8333D}"/>
              </a:ext>
            </a:extLst>
          </p:cNvPr>
          <p:cNvSpPr txBox="1"/>
          <p:nvPr/>
        </p:nvSpPr>
        <p:spPr>
          <a:xfrm>
            <a:off x="4570287" y="6223215"/>
            <a:ext cx="3258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Day of Burning 2016 (minus 167)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CA2397A8-1F36-1C4C-9EF1-22092F686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72" y="248097"/>
            <a:ext cx="6886792" cy="681235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accent1"/>
                </a:solidFill>
              </a:rPr>
              <a:t>Roy/SDSU – Africa Annual Burned Area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F53119-6C77-AE4E-87A0-BAD47E295075}"/>
              </a:ext>
            </a:extLst>
          </p:cNvPr>
          <p:cNvSpPr txBox="1"/>
          <p:nvPr/>
        </p:nvSpPr>
        <p:spPr>
          <a:xfrm>
            <a:off x="431148" y="1181162"/>
            <a:ext cx="7644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Uses Landsat and S2 time series to map:</a:t>
            </a:r>
          </a:p>
          <a:p>
            <a:r>
              <a:rPr lang="en-US" dirty="0"/>
              <a:t> - timing of fires (day of year)</a:t>
            </a:r>
          </a:p>
          <a:p>
            <a:r>
              <a:rPr lang="en-US" dirty="0"/>
              <a:t> - (fraction burned) x (combustion completeness)</a:t>
            </a:r>
          </a:p>
        </p:txBody>
      </p:sp>
    </p:spTree>
    <p:extLst>
      <p:ext uri="{BB962C8B-B14F-4D97-AF65-F5344CB8AC3E}">
        <p14:creationId xmlns:p14="http://schemas.microsoft.com/office/powerpoint/2010/main" val="104484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ontent Placeholder 4"/>
          <p:cNvSpPr txBox="1">
            <a:spLocks/>
          </p:cNvSpPr>
          <p:nvPr/>
        </p:nvSpPr>
        <p:spPr>
          <a:xfrm>
            <a:off x="5415175" y="1457804"/>
            <a:ext cx="2330389" cy="18707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</a:ln>
          <a:effectLst>
            <a:outerShdw blurRad="2032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41742" y="1457804"/>
            <a:ext cx="4043926" cy="1870782"/>
          </a:xfrm>
          <a:solidFill>
            <a:schemeClr val="bg1"/>
          </a:solidFill>
          <a:ln w="19050">
            <a:solidFill>
              <a:schemeClr val="tx2"/>
            </a:solidFill>
          </a:ln>
          <a:effectLst>
            <a:outerShdw blurRad="2032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200" dirty="0"/>
              <a:t>Merging Sentinel-2 and Landsat data streams can provide</a:t>
            </a:r>
            <a:r>
              <a:rPr lang="en-US" sz="1200" b="1" dirty="0"/>
              <a:t> 2-3 day global coverage </a:t>
            </a:r>
          </a:p>
          <a:p>
            <a:r>
              <a:rPr lang="en-US" sz="1200" dirty="0"/>
              <a:t>Goal is “seamless” near-daily 30m surface reflectance record including atmospheric corrections, spectral and BRDF adjustments, </a:t>
            </a:r>
            <a:r>
              <a:rPr lang="en-US" sz="1200" dirty="0" err="1"/>
              <a:t>regridding</a:t>
            </a:r>
            <a:endParaRPr lang="en-US" sz="1200" dirty="0"/>
          </a:p>
          <a:p>
            <a:r>
              <a:rPr lang="en-US" sz="1200" dirty="0"/>
              <a:t>Project is a collaboration among NASA GSFC, UMD, NASA Ames, MSFC/UAH, and LP-DAAC</a:t>
            </a:r>
          </a:p>
          <a:p>
            <a:r>
              <a:rPr lang="en-US" sz="1200" dirty="0"/>
              <a:t>Prototype for a multi-sensor Analysis Ready Data product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5" y="260305"/>
            <a:ext cx="7244615" cy="681235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4F81BD"/>
                </a:solidFill>
              </a:rPr>
              <a:t>Harmonized Landsat-Sentinel (HLS) Project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539975" y="1619168"/>
            <a:ext cx="2119034" cy="1526058"/>
            <a:chOff x="1373187" y="4066823"/>
            <a:chExt cx="6740525" cy="2517362"/>
          </a:xfrm>
        </p:grpSpPr>
        <p:grpSp>
          <p:nvGrpSpPr>
            <p:cNvPr id="31" name="Group 30"/>
            <p:cNvGrpSpPr/>
            <p:nvPr/>
          </p:nvGrpSpPr>
          <p:grpSpPr>
            <a:xfrm>
              <a:off x="1373187" y="4066823"/>
              <a:ext cx="6740525" cy="1181100"/>
              <a:chOff x="1143000" y="4229100"/>
              <a:chExt cx="6740525" cy="1181100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1530350" y="4229100"/>
                <a:ext cx="5778500" cy="1181100"/>
                <a:chOff x="1790700" y="2705100"/>
                <a:chExt cx="5778500" cy="1181100"/>
              </a:xfrm>
            </p:grpSpPr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90700" y="2705100"/>
                  <a:ext cx="1104900" cy="11811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isometricOffAxis2Right"/>
                  <a:lightRig rig="threePt" dir="t"/>
                </a:scene3d>
              </p:spPr>
            </p:pic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2" cstate="screen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82800" y="2705100"/>
                  <a:ext cx="1104900" cy="11811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isometricOffAxis2Right"/>
                  <a:lightRig rig="threePt" dir="t"/>
                </a:scene3d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74900" y="2705100"/>
                  <a:ext cx="1104900" cy="11811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isometricOffAxis2Right"/>
                  <a:lightRig rig="threePt" dir="t"/>
                </a:scene3d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7000" y="2705100"/>
                  <a:ext cx="1104900" cy="11811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isometricOffAxis2Right"/>
                  <a:lightRig rig="threePt" dir="t"/>
                </a:scene3d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59100" y="2705100"/>
                  <a:ext cx="1104900" cy="11811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isometricOffAxis2Right"/>
                  <a:lightRig rig="threePt" dir="t"/>
                </a:scene3d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>
                <a:blip r:embed="rId2" cstate="screen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51200" y="2705100"/>
                  <a:ext cx="1104900" cy="11811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isometricOffAxis2Right"/>
                  <a:lightRig rig="threePt" dir="t"/>
                </a:scene3d>
              </p:spPr>
            </p:pic>
            <p:pic>
              <p:nvPicPr>
                <p:cNvPr id="77" name="Picture 76"/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43300" y="2705100"/>
                  <a:ext cx="1104900" cy="11811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isometricOffAxis2Right"/>
                  <a:lightRig rig="threePt" dir="t"/>
                </a:scene3d>
              </p:spPr>
            </p:pic>
            <p:pic>
              <p:nvPicPr>
                <p:cNvPr id="78" name="Picture 77"/>
                <p:cNvPicPr>
                  <a:picLocks noChangeAspect="1"/>
                </p:cNvPicPr>
                <p:nvPr/>
              </p:nvPicPr>
              <p:blipFill>
                <a:blip r:embed="rId2" cstate="screen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35400" y="2705100"/>
                  <a:ext cx="1104900" cy="11811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isometricOffAxis2Right"/>
                  <a:lightRig rig="threePt" dir="t"/>
                </a:scene3d>
              </p:spPr>
            </p:pic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27500" y="2705100"/>
                  <a:ext cx="1104900" cy="11811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isometricOffAxis2Right"/>
                  <a:lightRig rig="threePt" dir="t"/>
                </a:scene3d>
              </p:spPr>
            </p:pic>
            <p:pic>
              <p:nvPicPr>
                <p:cNvPr id="80" name="Picture 79"/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19600" y="2705100"/>
                  <a:ext cx="1104900" cy="11811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isometricOffAxis2Right"/>
                  <a:lightRig rig="threePt" dir="t"/>
                </a:scene3d>
              </p:spPr>
            </p:pic>
            <p:pic>
              <p:nvPicPr>
                <p:cNvPr id="81" name="Picture 80"/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11700" y="2705100"/>
                  <a:ext cx="1104900" cy="11811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isometricOffAxis2Right"/>
                  <a:lightRig rig="threePt" dir="t"/>
                </a:scene3d>
              </p:spPr>
            </p:pic>
            <p:pic>
              <p:nvPicPr>
                <p:cNvPr id="82" name="Picture 81"/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03800" y="2705100"/>
                  <a:ext cx="1104900" cy="11811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isometricOffAxis2Right"/>
                  <a:lightRig rig="threePt" dir="t"/>
                </a:scene3d>
              </p:spPr>
            </p:pic>
            <p:pic>
              <p:nvPicPr>
                <p:cNvPr id="83" name="Picture 82"/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95900" y="2705100"/>
                  <a:ext cx="1104900" cy="11811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isometricOffAxis2Right"/>
                  <a:lightRig rig="threePt" dir="t"/>
                </a:scene3d>
              </p:spPr>
            </p:pic>
            <p:pic>
              <p:nvPicPr>
                <p:cNvPr id="84" name="Picture 83"/>
                <p:cNvPicPr>
                  <a:picLocks noChangeAspect="1"/>
                </p:cNvPicPr>
                <p:nvPr/>
              </p:nvPicPr>
              <p:blipFill>
                <a:blip r:embed="rId2" cstate="screen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88000" y="2705100"/>
                  <a:ext cx="1104900" cy="11811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isometricOffAxis2Right"/>
                  <a:lightRig rig="threePt" dir="t"/>
                </a:scene3d>
              </p:spPr>
            </p:pic>
            <p:pic>
              <p:nvPicPr>
                <p:cNvPr id="85" name="Picture 84"/>
                <p:cNvPicPr>
                  <a:picLocks noChangeAspect="1"/>
                </p:cNvPicPr>
                <p:nvPr/>
              </p:nvPicPr>
              <p:blipFill>
                <a:blip r:embed="rId2" cstate="screen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80100" y="2705100"/>
                  <a:ext cx="1104900" cy="11811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isometricOffAxis2Right"/>
                  <a:lightRig rig="threePt" dir="t"/>
                </a:scene3d>
              </p:spPr>
            </p:pic>
            <p:pic>
              <p:nvPicPr>
                <p:cNvPr id="86" name="Picture 85"/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72200" y="2705100"/>
                  <a:ext cx="1104900" cy="11811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isometricOffAxis2Right"/>
                  <a:lightRig rig="threePt" dir="t"/>
                </a:scene3d>
              </p:spPr>
            </p:pic>
            <p:pic>
              <p:nvPicPr>
                <p:cNvPr id="87" name="Picture 86"/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64300" y="2705100"/>
                  <a:ext cx="1104900" cy="11811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isometricOffAxis2Right"/>
                  <a:lightRig rig="threePt" dir="t"/>
                </a:scene3d>
              </p:spPr>
            </p:pic>
          </p:grpSp>
          <p:cxnSp>
            <p:nvCxnSpPr>
              <p:cNvPr id="69" name="Straight Arrow Connector 68"/>
              <p:cNvCxnSpPr/>
              <p:nvPr/>
            </p:nvCxnSpPr>
            <p:spPr>
              <a:xfrm flipV="1">
                <a:off x="6734175" y="4851400"/>
                <a:ext cx="1149350" cy="25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 flipV="1">
                <a:off x="1143000" y="4889500"/>
                <a:ext cx="679450" cy="12700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Connector 31"/>
            <p:cNvCxnSpPr/>
            <p:nvPr/>
          </p:nvCxnSpPr>
          <p:spPr>
            <a:xfrm>
              <a:off x="1663700" y="5616224"/>
              <a:ext cx="0" cy="95567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910342" y="6403625"/>
              <a:ext cx="0" cy="1682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578656" y="6415911"/>
              <a:ext cx="0" cy="1682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659437" y="6162324"/>
              <a:ext cx="0" cy="40957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785924" y="5908737"/>
              <a:ext cx="0" cy="66316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075237" y="5915410"/>
              <a:ext cx="0" cy="66316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408316" y="5913202"/>
              <a:ext cx="0" cy="66316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505430" y="5820589"/>
              <a:ext cx="0" cy="75131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868667" y="5732441"/>
              <a:ext cx="0" cy="83945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367132" y="5996182"/>
              <a:ext cx="0" cy="57571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095669" y="6196191"/>
              <a:ext cx="0" cy="37570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782932" y="6236180"/>
              <a:ext cx="0" cy="34800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10466" y="6389268"/>
              <a:ext cx="0" cy="183319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494039" y="6389268"/>
              <a:ext cx="0" cy="183319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614737" y="5821542"/>
              <a:ext cx="0" cy="750357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198937" y="5828623"/>
              <a:ext cx="0" cy="750357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993031" y="6285091"/>
              <a:ext cx="0" cy="286808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243637" y="6398149"/>
              <a:ext cx="0" cy="155988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663700" y="6571899"/>
              <a:ext cx="574675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2065337" y="6335892"/>
              <a:ext cx="88900" cy="889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446337" y="6316842"/>
              <a:ext cx="88900" cy="889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738437" y="6196191"/>
              <a:ext cx="88900" cy="889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051174" y="6162324"/>
              <a:ext cx="88900" cy="889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22637" y="5923141"/>
              <a:ext cx="88900" cy="889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70287" y="5736874"/>
              <a:ext cx="88900" cy="88900"/>
            </a:xfrm>
            <a:prstGeom prst="rect">
              <a:avLst/>
            </a:prstGeom>
            <a:solidFill>
              <a:srgbClr val="77933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815291" y="5692424"/>
              <a:ext cx="88900" cy="889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154487" y="5747457"/>
              <a:ext cx="88900" cy="88900"/>
            </a:xfrm>
            <a:prstGeom prst="rect">
              <a:avLst/>
            </a:prstGeom>
            <a:solidFill>
              <a:srgbClr val="77933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462991" y="5747457"/>
              <a:ext cx="88900" cy="889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741861" y="5855407"/>
              <a:ext cx="88900" cy="889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030787" y="5878691"/>
              <a:ext cx="88900" cy="889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367337" y="5853291"/>
              <a:ext cx="88900" cy="889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612341" y="6094591"/>
              <a:ext cx="88900" cy="889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951537" y="6246991"/>
              <a:ext cx="88900" cy="88900"/>
            </a:xfrm>
            <a:prstGeom prst="rect">
              <a:avLst/>
            </a:prstGeom>
            <a:solidFill>
              <a:srgbClr val="77933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199187" y="6314725"/>
              <a:ext cx="88900" cy="88900"/>
            </a:xfrm>
            <a:prstGeom prst="rect">
              <a:avLst/>
            </a:prstGeom>
            <a:solidFill>
              <a:srgbClr val="77933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535737" y="6352824"/>
              <a:ext cx="88900" cy="889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865937" y="6316842"/>
              <a:ext cx="88900" cy="889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91" name="Content Placeholder 4"/>
          <p:cNvSpPr txBox="1">
            <a:spLocks/>
          </p:cNvSpPr>
          <p:nvPr/>
        </p:nvSpPr>
        <p:spPr>
          <a:xfrm>
            <a:off x="1241742" y="3614886"/>
            <a:ext cx="6503822" cy="177450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</a:ln>
          <a:effectLst>
            <a:outerShdw blurRad="2032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/>
          </a:p>
        </p:txBody>
      </p:sp>
      <p:pic>
        <p:nvPicPr>
          <p:cNvPr id="89" name="Content Placeholder 4" descr="D:\UMD\Document\Prod\HLS paper\figures\CDF_revisit.p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1137" y="4129427"/>
            <a:ext cx="2311329" cy="118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541147" y="5129850"/>
            <a:ext cx="707245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dirty="0">
                <a:latin typeface="Arial" panose="020B0604020202020204" pitchFamily="34" charset="0"/>
                <a:cs typeface="Arial" panose="020B0604020202020204" pitchFamily="34" charset="0"/>
              </a:rPr>
              <a:t>Cloud free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0668" y="3656422"/>
            <a:ext cx="3546158" cy="16484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042194" y="3685712"/>
            <a:ext cx="243515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/>
              <a:t>Potential Revisit using</a:t>
            </a:r>
            <a:br>
              <a:rPr lang="en-US" sz="1050" b="1" dirty="0"/>
            </a:br>
            <a:r>
              <a:rPr lang="en-US" sz="1050" b="1" dirty="0"/>
              <a:t>different Virtual Constellations</a:t>
            </a: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7011" y="4319445"/>
            <a:ext cx="315755" cy="9609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8303" y="5080875"/>
            <a:ext cx="25314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S2A+S2B+L8 Mean Revisit period (in days)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E316F4-3F35-DB49-8693-14F67F14AEEC}"/>
              </a:ext>
            </a:extLst>
          </p:cNvPr>
          <p:cNvSpPr/>
          <p:nvPr/>
        </p:nvSpPr>
        <p:spPr>
          <a:xfrm>
            <a:off x="606732" y="5675691"/>
            <a:ext cx="814401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 err="1">
                <a:solidFill>
                  <a:srgbClr val="333333"/>
                </a:solidFill>
                <a:latin typeface="Lato"/>
              </a:rPr>
              <a:t>Claverie</a:t>
            </a:r>
            <a:r>
              <a:rPr lang="en-US" sz="1350" dirty="0">
                <a:solidFill>
                  <a:srgbClr val="333333"/>
                </a:solidFill>
                <a:latin typeface="Lato"/>
              </a:rPr>
              <a:t>, M., Ju, J., Masek, J. G., Dungan, J. L., </a:t>
            </a:r>
            <a:r>
              <a:rPr lang="en-US" sz="1350" dirty="0" err="1">
                <a:solidFill>
                  <a:srgbClr val="333333"/>
                </a:solidFill>
                <a:latin typeface="Lato"/>
              </a:rPr>
              <a:t>Vermote</a:t>
            </a:r>
            <a:r>
              <a:rPr lang="en-US" sz="1350" dirty="0">
                <a:solidFill>
                  <a:srgbClr val="333333"/>
                </a:solidFill>
                <a:latin typeface="Lato"/>
              </a:rPr>
              <a:t>, E. F., Roger, J.-C., </a:t>
            </a:r>
            <a:r>
              <a:rPr lang="en-US" sz="1350" dirty="0" err="1">
                <a:solidFill>
                  <a:srgbClr val="333333"/>
                </a:solidFill>
                <a:latin typeface="Lato"/>
              </a:rPr>
              <a:t>Skakun</a:t>
            </a:r>
            <a:r>
              <a:rPr lang="en-US" sz="1350" dirty="0">
                <a:solidFill>
                  <a:srgbClr val="333333"/>
                </a:solidFill>
                <a:latin typeface="Lato"/>
              </a:rPr>
              <a:t>, S. V., &amp; Justice, C. (2018). The Harmonized Landsat and Sentinel-2 surface reflectance data set. Remote Sensing of Environment, 219, 145-161.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930858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412623-DB0A-2A4E-BF12-9711F53135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40336"/>
            <a:ext cx="9144000" cy="4739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E118F1-66BE-BA62-041B-69D3B109A93F}"/>
              </a:ext>
            </a:extLst>
          </p:cNvPr>
          <p:cNvSpPr txBox="1"/>
          <p:nvPr/>
        </p:nvSpPr>
        <p:spPr>
          <a:xfrm>
            <a:off x="69669" y="95794"/>
            <a:ext cx="8159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The </a:t>
            </a:r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Helvetica Neue" panose="02000503000000020004" pitchFamily="2" charset="0"/>
              </a:rPr>
              <a:t>Human Landing System (HLS)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is the final mode of transportation that will take astronauts to the lunar surface in the </a:t>
            </a:r>
            <a:r>
              <a:rPr lang="en-US" b="0" i="0" u="none" strike="noStrike" dirty="0">
                <a:solidFill>
                  <a:srgbClr val="317AB9"/>
                </a:solidFill>
                <a:effectLst/>
                <a:latin typeface="Helvetica Neue" panose="02000503000000020004" pitchFamily="2" charset="0"/>
                <a:hlinkClick r:id="rId4"/>
              </a:rPr>
              <a:t>Artemis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lunar exploration program.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3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A6E62-26B4-DF4C-91FA-720B4E15F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28" y="236421"/>
            <a:ext cx="7886700" cy="656958"/>
          </a:xfrm>
        </p:spPr>
        <p:txBody>
          <a:bodyPr/>
          <a:lstStyle/>
          <a:p>
            <a:r>
              <a:rPr lang="en-US" sz="3600" dirty="0">
                <a:solidFill>
                  <a:srgbClr val="0070C0"/>
                </a:solidFill>
              </a:rPr>
              <a:t>HLS Version 1.5 (Global HLS)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E85FE-4A68-704C-8144-BCC2C19EC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62" y="1318393"/>
            <a:ext cx="4761616" cy="4845269"/>
          </a:xfrm>
        </p:spPr>
        <p:txBody>
          <a:bodyPr>
            <a:noAutofit/>
          </a:bodyPr>
          <a:lstStyle/>
          <a:p>
            <a:r>
              <a:rPr lang="en-US" sz="1400" dirty="0"/>
              <a:t>Global processing via NASA MSFC Interagency Implementation and Advanced Concepts Team (IMPACT) cloud computing project</a:t>
            </a:r>
          </a:p>
          <a:p>
            <a:pPr lvl="1"/>
            <a:r>
              <a:rPr lang="en-US" sz="1400" dirty="0"/>
              <a:t>Forward processing started October 2020</a:t>
            </a:r>
          </a:p>
          <a:p>
            <a:pPr lvl="1"/>
            <a:r>
              <a:rPr lang="en-US" sz="1400" dirty="0"/>
              <a:t>Back-processing to the beginning of the Landsat 8 and Sentinel-2 data records (2013 and 2015 soon, respectively); Plans to complete in 2023</a:t>
            </a:r>
          </a:p>
          <a:p>
            <a:pPr lvl="1"/>
            <a:r>
              <a:rPr lang="en-US" sz="1400" dirty="0"/>
              <a:t>ESDIS compliant metadata, user guide, &amp; ATBD</a:t>
            </a:r>
          </a:p>
          <a:p>
            <a:pPr lvl="1"/>
            <a:r>
              <a:rPr lang="en-US" sz="1400" dirty="0"/>
              <a:t>Cloud Optimized </a:t>
            </a:r>
            <a:r>
              <a:rPr lang="en-US" sz="1400" dirty="0" err="1"/>
              <a:t>Geotiff</a:t>
            </a:r>
            <a:r>
              <a:rPr lang="en-US" sz="1400" dirty="0"/>
              <a:t> (COG) distribution format </a:t>
            </a:r>
          </a:p>
          <a:p>
            <a:pPr lvl="1"/>
            <a:r>
              <a:rPr lang="en-US" sz="1400" dirty="0"/>
              <a:t>Earth Data interface for search/order </a:t>
            </a:r>
          </a:p>
          <a:p>
            <a:pPr lvl="1"/>
            <a:r>
              <a:rPr lang="en-US" sz="1400" dirty="0"/>
              <a:t>GIBS interface for browse</a:t>
            </a:r>
          </a:p>
          <a:p>
            <a:pPr lvl="1"/>
            <a:r>
              <a:rPr lang="en-US" sz="1400" dirty="0"/>
              <a:t>Unique aspect of HLS: processed, archived, and distributed on Amazon Web Services (AWS) commercial cloud</a:t>
            </a:r>
          </a:p>
          <a:p>
            <a:pPr lvl="1"/>
            <a:r>
              <a:rPr lang="en-US" sz="1400" dirty="0"/>
              <a:t>Reducing from 2-week processing to 2 days</a:t>
            </a:r>
          </a:p>
          <a:p>
            <a:pPr lvl="2"/>
            <a:endParaRPr lang="en-US" sz="1800" dirty="0"/>
          </a:p>
          <a:p>
            <a:r>
              <a:rPr lang="en-US" sz="1400" dirty="0"/>
              <a:t>LP DAAC landing page: </a:t>
            </a:r>
            <a:r>
              <a:rPr lang="en-US" sz="1400" u="sng" dirty="0">
                <a:hlinkClick r:id="rId2" tooltip="https://urldefense.proofpoint.com/v2/url?u=https-3A__lpdaac.usgs.gov_products_hlss30v015_&amp;d=DwMFAg&amp;c=ApwzowJNAKKw3xye91w7BE1XMRKi2LN9kiMk5Csz9Zk&amp;r=oo5XGc_AoiVH5Fq66sTUC3S-N-tCcdHam5Y97m9hmYU&amp;m=rJ3sedmFP4W-q6DAMtfQ7rxdGPVL08YTKvRzyq6AYSQ&amp;s=iRitfOFk7q_N9rf55iXJQ-9qc1TDSKKc6bH0pBD3lJo&amp;e="/>
              </a:rPr>
              <a:t>https://lpdaac.usgs.gov/products/hlss30v015/</a:t>
            </a:r>
            <a:endParaRPr lang="en-US" sz="1400" u="sng" dirty="0"/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EDSC: </a:t>
            </a:r>
            <a:r>
              <a:rPr lang="en-US" sz="1400" u="sng" dirty="0">
                <a:hlinkClick r:id="rId3" tooltip="https://search.earthdata.nasa.gov/search?q=HLS"/>
              </a:rPr>
              <a:t>https://search.earthdata.nasa.gov/search?q=HLS</a:t>
            </a:r>
            <a:endParaRPr lang="en-US" sz="1400" dirty="0"/>
          </a:p>
          <a:p>
            <a:pPr marL="0" indent="0">
              <a:buNone/>
            </a:pPr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80AD9C-4EDA-3D42-A10C-C375175D05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123" y="4567786"/>
            <a:ext cx="3785754" cy="2053793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87EACA3C-3D80-3741-DC54-48A0DB938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3038" y="1131840"/>
            <a:ext cx="3209925" cy="24860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D3A38D-87B1-A3EA-B3DE-F4FDEFD4D8BC}"/>
              </a:ext>
            </a:extLst>
          </p:cNvPr>
          <p:cNvSpPr/>
          <p:nvPr/>
        </p:nvSpPr>
        <p:spPr>
          <a:xfrm>
            <a:off x="5215163" y="3617865"/>
            <a:ext cx="35356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</a:rPr>
              <a:t>Processing workflow including atmospheric correction of the data, geographic registration, and adjustment for bidirectional reflectance differences. Image credit: NASA </a:t>
            </a:r>
            <a:r>
              <a:rPr lang="en-US" sz="1200" i="1" dirty="0" err="1">
                <a:latin typeface="Arial" panose="020B0604020202020204" pitchFamily="34" charset="0"/>
              </a:rPr>
              <a:t>Earthdata</a:t>
            </a:r>
            <a:r>
              <a:rPr lang="en-US" sz="1200" i="1" dirty="0">
                <a:latin typeface="Arial" panose="020B0604020202020204" pitchFamily="34" charset="0"/>
              </a:rPr>
              <a:t>; HLS Science Team.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9157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6E11B33A-BFFE-2C4F-9656-700B6E189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38" y="303621"/>
            <a:ext cx="6172200" cy="681235"/>
          </a:xfr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2018-2020 </a:t>
            </a:r>
            <a:r>
              <a:rPr lang="en-US" sz="3200" dirty="0" err="1">
                <a:solidFill>
                  <a:schemeClr val="accent1"/>
                </a:solidFill>
              </a:rPr>
              <a:t>MuSLI</a:t>
            </a:r>
            <a:r>
              <a:rPr lang="en-US" sz="3200" dirty="0">
                <a:solidFill>
                  <a:schemeClr val="accent1"/>
                </a:solidFill>
              </a:rPr>
              <a:t>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E78AC-83D7-F14E-A453-BE2AF429C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B465-19AF-AD42-A723-9197DBC9AFA8}" type="slidenum">
              <a:rPr lang="en-US" smtClean="0"/>
              <a:t>9</a:t>
            </a:fld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624CB26-421F-9D41-9F68-E03A2F50DDB3}"/>
              </a:ext>
            </a:extLst>
          </p:cNvPr>
          <p:cNvSpPr txBox="1">
            <a:spLocks/>
          </p:cNvSpPr>
          <p:nvPr/>
        </p:nvSpPr>
        <p:spPr>
          <a:xfrm>
            <a:off x="6211903" y="5624514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F6B465-19AF-AD42-A723-9197DBC9AFA8}" type="slidenum">
              <a:rPr lang="en-US" sz="900"/>
              <a:pPr/>
              <a:t>9</a:t>
            </a:fld>
            <a:endParaRPr lang="en-US" sz="90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7B7F55-D28B-C84E-ABBC-EC473FC53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112238"/>
              </p:ext>
            </p:extLst>
          </p:nvPr>
        </p:nvGraphicFramePr>
        <p:xfrm>
          <a:off x="493268" y="1593949"/>
          <a:ext cx="6618237" cy="41808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6270">
                  <a:extLst>
                    <a:ext uri="{9D8B030D-6E8A-4147-A177-3AD203B41FA5}">
                      <a16:colId xmlns:a16="http://schemas.microsoft.com/office/drawing/2014/main" val="1935817440"/>
                    </a:ext>
                  </a:extLst>
                </a:gridCol>
                <a:gridCol w="3801967">
                  <a:extLst>
                    <a:ext uri="{9D8B030D-6E8A-4147-A177-3AD203B41FA5}">
                      <a16:colId xmlns:a16="http://schemas.microsoft.com/office/drawing/2014/main" val="2033696450"/>
                    </a:ext>
                  </a:extLst>
                </a:gridCol>
              </a:tblGrid>
              <a:tr h="4752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Mark </a:t>
                      </a:r>
                      <a:r>
                        <a:rPr lang="en-US" sz="1300" u="none" strike="noStrike" dirty="0" err="1">
                          <a:effectLst/>
                        </a:rPr>
                        <a:t>Friedl</a:t>
                      </a:r>
                      <a:r>
                        <a:rPr lang="en-US" sz="1300" u="none" strike="noStrike" dirty="0">
                          <a:effectLst/>
                        </a:rPr>
                        <a:t> (Boston U)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9" marR="7179" marT="71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An Operational Multisource Land Surface Phenology Product from Landsat and Sentinel 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9" marR="7179" marT="71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982009"/>
                  </a:ext>
                </a:extLst>
              </a:tr>
              <a:tr h="7992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David Roy (South Dakota State U.)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9" marR="7179" marT="71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Africa Burned Area Product Generation, Quality Assessment and Validation - Demonstrating a Multi-Source Land Imaging (</a:t>
                      </a:r>
                      <a:r>
                        <a:rPr lang="en-US" sz="1300" u="none" strike="noStrike" dirty="0" err="1">
                          <a:effectLst/>
                        </a:rPr>
                        <a:t>MuSLI</a:t>
                      </a:r>
                      <a:r>
                        <a:rPr lang="en-US" sz="1300" u="none" strike="noStrike" dirty="0">
                          <a:effectLst/>
                        </a:rPr>
                        <a:t>) Landsat-8 Sentinel-2 Capability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9" marR="7179" marT="71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203981"/>
                  </a:ext>
                </a:extLst>
              </a:tr>
              <a:tr h="4032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Crystal Schaaf (U. Mass - Boston)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9" marR="7179" marT="71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Circumpolar Albedo of Northern Lands from Landsat-8 and Sentinel-2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9" marR="7179" marT="71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909004"/>
                  </a:ext>
                </a:extLst>
              </a:tr>
              <a:tr h="6012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Martha Anderson (USDA)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9" marR="7179" marT="717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Characterizing Field-Scale Water Use, Phenology and Productivity in Agricultural Landscapes Using Multi-Sensor Data Fusion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7179" marR="7179" marT="717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472524"/>
                  </a:ext>
                </a:extLst>
              </a:tr>
              <a:tr h="4752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err="1">
                          <a:effectLst/>
                        </a:rPr>
                        <a:t>Petya</a:t>
                      </a:r>
                      <a:r>
                        <a:rPr lang="en-US" sz="1300" u="none" strike="noStrike" dirty="0">
                          <a:effectLst/>
                        </a:rPr>
                        <a:t> Campbell (U. Maryland - Baltimore County)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9" marR="7179" marT="717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Prototyping MuSLI canopy Chlorophyll Content for Assessment of Vegetation Function and Productivity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9" marR="7179" marT="717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362968"/>
                  </a:ext>
                </a:extLst>
              </a:tr>
              <a:tr h="4752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Glynn Hulley (JPL)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9" marR="7179" marT="717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A High </a:t>
                      </a:r>
                      <a:r>
                        <a:rPr lang="en-US" sz="1300" u="none" strike="noStrike" dirty="0" err="1">
                          <a:effectLst/>
                        </a:rPr>
                        <a:t>Spatio</a:t>
                      </a:r>
                      <a:r>
                        <a:rPr lang="en-US" sz="1300" u="none" strike="noStrike" dirty="0">
                          <a:effectLst/>
                        </a:rPr>
                        <a:t>-Temporal Resolution Land Surface Temperature (LST) Product for Urban Environments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9" marR="7179" marT="717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136118"/>
                  </a:ext>
                </a:extLst>
              </a:tr>
              <a:tr h="4752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Volker Radeloff (U. Wisconsin)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9" marR="7179" marT="717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Monitoring Abandoned Agriculture, Fallow Fields, and Grasslands with Landsat and Sentinel-2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9" marR="7179" marT="717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874913"/>
                  </a:ext>
                </a:extLst>
              </a:tr>
              <a:tr h="4752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Sergii Skakun (U. Maryland - College Park)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9" marR="7179" marT="717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Crop Yield Assessment and Mapping by a Combined use of Landsat-8, Sentinel-2 and Sentinel-1 Images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9" marR="7179" marT="717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771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8559568-6BF7-9242-A560-B9121C52AD4B}"/>
              </a:ext>
            </a:extLst>
          </p:cNvPr>
          <p:cNvSpPr txBox="1"/>
          <p:nvPr/>
        </p:nvSpPr>
        <p:spPr>
          <a:xfrm>
            <a:off x="7292340" y="2222484"/>
            <a:ext cx="139446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Type 1:  Continental-scale products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AA160C-1777-AA49-B2BC-ACC68B3C84ED}"/>
              </a:ext>
            </a:extLst>
          </p:cNvPr>
          <p:cNvSpPr txBox="1"/>
          <p:nvPr/>
        </p:nvSpPr>
        <p:spPr>
          <a:xfrm>
            <a:off x="7292340" y="3860786"/>
            <a:ext cx="139446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Type 2:  Regional-scale prototypes</a:t>
            </a:r>
          </a:p>
        </p:txBody>
      </p:sp>
    </p:spTree>
    <p:extLst>
      <p:ext uri="{BB962C8B-B14F-4D97-AF65-F5344CB8AC3E}">
        <p14:creationId xmlns:p14="http://schemas.microsoft.com/office/powerpoint/2010/main" val="2916829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14176</TotalTime>
  <Words>1893</Words>
  <Application>Microsoft Macintosh PowerPoint</Application>
  <PresentationFormat>On-screen Show (4:3)</PresentationFormat>
  <Paragraphs>225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Helvetica Neue</vt:lpstr>
      <vt:lpstr>Lato</vt:lpstr>
      <vt:lpstr>Times</vt:lpstr>
      <vt:lpstr>Office Theme</vt:lpstr>
      <vt:lpstr>PowerPoint Presentation</vt:lpstr>
      <vt:lpstr>NASA MuSLI Program</vt:lpstr>
      <vt:lpstr>MuSLI Evolution</vt:lpstr>
      <vt:lpstr>2015-17 NASA MuSLI Teams </vt:lpstr>
      <vt:lpstr>Roy/SDSU – Africa Annual Burned Area</vt:lpstr>
      <vt:lpstr>Harmonized Landsat-Sentinel (HLS) Project</vt:lpstr>
      <vt:lpstr>PowerPoint Presentation</vt:lpstr>
      <vt:lpstr>HLS Version 1.5 (Global HLS)</vt:lpstr>
      <vt:lpstr>2018-2020 MuSLI Projects</vt:lpstr>
      <vt:lpstr>North American Phenology (Friedl, BU)</vt:lpstr>
      <vt:lpstr>2021-2023 MuSLI Projects</vt:lpstr>
      <vt:lpstr>2021-2023 MuSLI Projects (cont.)</vt:lpstr>
      <vt:lpstr>MuSLI Accomplishments</vt:lpstr>
      <vt:lpstr>HLS Features</vt:lpstr>
      <vt:lpstr>Collaborative Effort</vt:lpstr>
      <vt:lpstr>Status and Future Plans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Masek</dc:creator>
  <cp:lastModifiedBy>Gutman, Garik (HQ-DK000)</cp:lastModifiedBy>
  <cp:revision>724</cp:revision>
  <cp:lastPrinted>2015-04-21T21:16:58Z</cp:lastPrinted>
  <dcterms:created xsi:type="dcterms:W3CDTF">2014-09-01T14:32:30Z</dcterms:created>
  <dcterms:modified xsi:type="dcterms:W3CDTF">2022-10-18T20:19:27Z</dcterms:modified>
</cp:coreProperties>
</file>