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7FE02-A2FD-44C2-A21B-79C72CD20E7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CBF4F-7233-44E5-9F6E-04931788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B6F25-6D31-45B6-A64B-C9D40B6FE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7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39EE7-A09A-714F-BDC8-22F4FFC074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6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39EE7-A09A-714F-BDC8-22F4FFC074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92F2-BB03-5FD5-7A53-078C5A8B3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E96B6-7E31-C51C-288E-C46557D3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193B-A5B5-E41A-66D2-54B017C0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04B4-9D4B-1177-368B-CEBD9454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D14B3-B959-806C-ECBC-E6EC00D7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D9DA-242A-73B8-4975-5F6FB1A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21E96-6325-F92D-44DD-6FED7E83C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F6404-F8EA-6A27-1771-7230B094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0D0E-F1DA-7A9B-DB93-631DD39D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5B90-4DCD-0302-43AF-F883B4E6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515FF-1BFD-BBC8-6E02-1EF011412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943EF-B6F3-5872-F72B-1DEFE6C3E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5578-341E-3B6A-BAFF-313DE04D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6A6BB-2995-6F5A-2F55-C0586591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D816-BD8E-885C-B8BE-D853CF86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FCB1-74C2-D111-0177-3D6A1DF7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A61A-A472-60A0-E15B-1AFF567B2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2194-B129-B29C-99BE-5EDB617D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41970-DC04-24A8-07A6-DBC44F52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0C9B4-EC48-7C83-9799-4E946470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1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CE60-1ACF-4836-1E27-C3D84E29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D4CB9-28FA-5096-BB5F-22F15C0DD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38984-66AE-8F69-6518-A26C7FDF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45AC-9F53-D68B-9777-5E300447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E6656-63D7-911A-4048-78DF8B20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1A3B-BF05-70E1-FF5D-B2A4B41A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40AD-EF3A-0D39-D8D5-4C26BF88D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0B425-59F2-F0AE-5558-76FE99F88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9B0FC-8C87-2001-89D2-74544799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4A9C2-7FAF-E692-7BFB-E5A7D5E2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17C39-DC2D-9C0B-DE95-1E5F2183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33FA-5123-6345-502A-E1CEB1C8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C2733-21DF-3A74-4CAA-E94DA3AD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75B98-A6AD-38F8-E47A-ADC1D7ECF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A012E-D30C-BA7A-F9A6-46BF07814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7EDCA-6625-633C-AC46-93A6082B8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5748E-A857-60B4-24ED-EBB7B957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E3992-45D3-7DA6-B7E3-C3B5959D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2D770-1033-8DCE-876C-FBD9DA6A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9E90-7740-4533-22E0-A070768A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27B3D-700F-B077-3833-7DC16FE9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9841-0EBD-80F3-DA2D-EF9F3B8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5513F-A5FE-31F8-B2CC-4022C8D9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2A80E-F129-42BF-759C-556E8252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9A5AC-4D68-3321-7516-1D83DC42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6D38-02CD-8DE2-38A3-76AE146E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65C6-6E4E-8301-25AC-E25B6092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5AA9-A88A-4CF5-683C-CF671660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C8715-0E2B-DA25-C6C3-F6C87B75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41038-0E13-30BC-8741-B949EB0A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62787-8E4C-791A-6D09-18581DEF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C6901-5179-C1E9-FCDC-A43852B4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8EED-2218-4DE6-334A-0A1CBC82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2BD68-6005-51FE-A65D-F8212A5FA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52D75-0814-A5F3-294D-442AF194C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A2647-6858-04DE-D948-4E18C80D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D119-16C1-9DE6-7BB9-3537A531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603AD-6497-63F7-B450-C7B0E610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958DD-3D2E-CA86-5393-34C7CA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B5AA9-D18B-865F-5393-74E6E4D2E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32F80-1502-7163-B467-419149E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D07D-FA22-4C43-8947-1237A307882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DECE0-90FD-649D-07C8-97D643354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96B7B-1E18-9FFC-3B24-C5670E62A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A215-9D07-4E91-A3C4-474AC332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rn.org.au/AusPlots-pg26979.html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F9D66-9771-E73D-F66E-17907D47015E}"/>
              </a:ext>
            </a:extLst>
          </p:cNvPr>
          <p:cNvSpPr/>
          <p:nvPr/>
        </p:nvSpPr>
        <p:spPr>
          <a:xfrm>
            <a:off x="-9236" y="-27709"/>
            <a:ext cx="12201236" cy="789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CF50E-BCD9-F927-A465-F5A91953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46"/>
            <a:ext cx="1819564" cy="1314603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5E54A-08A7-5B43-CD46-68477FA00E57}"/>
              </a:ext>
            </a:extLst>
          </p:cNvPr>
          <p:cNvSpPr txBox="1"/>
          <p:nvPr/>
        </p:nvSpPr>
        <p:spPr>
          <a:xfrm>
            <a:off x="2032530" y="187567"/>
            <a:ext cx="13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Sean Healey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96B6E-847A-C141-0210-25AA77164648}"/>
              </a:ext>
            </a:extLst>
          </p:cNvPr>
          <p:cNvSpPr txBox="1"/>
          <p:nvPr/>
        </p:nvSpPr>
        <p:spPr>
          <a:xfrm>
            <a:off x="6541724" y="187567"/>
            <a:ext cx="38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Challenges for Forests in LCLUC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29B35-76D5-42E5-9CAE-3323E5BA106F}"/>
              </a:ext>
            </a:extLst>
          </p:cNvPr>
          <p:cNvSpPr txBox="1"/>
          <p:nvPr/>
        </p:nvSpPr>
        <p:spPr>
          <a:xfrm>
            <a:off x="1819564" y="790910"/>
            <a:ext cx="822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Challenge: Understand the climate effects of albedo in forests vs. alternative land uses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3E6B63-5B24-4DA1-A305-E555B4EA7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6" t="2818" r="8276" b="6973"/>
          <a:stretch/>
        </p:blipFill>
        <p:spPr>
          <a:xfrm>
            <a:off x="295623" y="2769285"/>
            <a:ext cx="6179299" cy="355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8AFE90-7AF1-4F8F-AAB6-58DBF62C4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75" r="19856" b="2445"/>
          <a:stretch/>
        </p:blipFill>
        <p:spPr>
          <a:xfrm>
            <a:off x="6832994" y="1386948"/>
            <a:ext cx="5318687" cy="4875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38F74-8C0E-43C0-828F-300327EFD1D8}"/>
              </a:ext>
            </a:extLst>
          </p:cNvPr>
          <p:cNvSpPr txBox="1"/>
          <p:nvPr/>
        </p:nvSpPr>
        <p:spPr>
          <a:xfrm>
            <a:off x="0" y="2059004"/>
            <a:ext cx="647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data: Landsat albedo from UMASS Boston  +  designed sample of 355,000 field plots measured by the Forest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1ABB1E-1344-40FB-9858-B4D5B5D9AA7E}"/>
              </a:ext>
            </a:extLst>
          </p:cNvPr>
          <p:cNvSpPr txBox="1"/>
          <p:nvPr/>
        </p:nvSpPr>
        <p:spPr>
          <a:xfrm>
            <a:off x="7739737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Albedo in some forest types largely offsets effects of carbon storage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5D9BE-4F2E-4541-89A5-84F045B7F42B}"/>
              </a:ext>
            </a:extLst>
          </p:cNvPr>
          <p:cNvSpPr txBox="1"/>
          <p:nvPr/>
        </p:nvSpPr>
        <p:spPr>
          <a:xfrm>
            <a:off x="6832994" y="1312616"/>
            <a:ext cx="2940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Lodgepole Pine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63D24-C7A6-4AB2-A528-D6BCF3B7CC77}"/>
              </a:ext>
            </a:extLst>
          </p:cNvPr>
          <p:cNvSpPr txBox="1"/>
          <p:nvPr/>
        </p:nvSpPr>
        <p:spPr>
          <a:xfrm>
            <a:off x="9583777" y="1312616"/>
            <a:ext cx="2570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Oak/Hickory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EB3F-A6A6-47ED-BDB6-2F8FE8E2E5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4800" r="3953" b="7200"/>
          <a:stretch/>
        </p:blipFill>
        <p:spPr bwMode="auto">
          <a:xfrm>
            <a:off x="909782" y="1774281"/>
            <a:ext cx="10319546" cy="5142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United States Department of Agriculture Forest Service.">
            <a:extLst>
              <a:ext uri="{FF2B5EF4-FFF2-40B4-BE49-F238E27FC236}">
                <a16:creationId xmlns:a16="http://schemas.microsoft.com/office/drawing/2014/main" id="{096DF060-6328-4E50-8D15-EB3211DF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55" y="67001"/>
            <a:ext cx="1744002" cy="6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F9D66-9771-E73D-F66E-17907D47015E}"/>
              </a:ext>
            </a:extLst>
          </p:cNvPr>
          <p:cNvSpPr/>
          <p:nvPr/>
        </p:nvSpPr>
        <p:spPr>
          <a:xfrm>
            <a:off x="-9236" y="-27709"/>
            <a:ext cx="12201236" cy="789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CF50E-BCD9-F927-A465-F5A91953C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46"/>
            <a:ext cx="1819564" cy="1314603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5E54A-08A7-5B43-CD46-68477FA00E57}"/>
              </a:ext>
            </a:extLst>
          </p:cNvPr>
          <p:cNvSpPr txBox="1"/>
          <p:nvPr/>
        </p:nvSpPr>
        <p:spPr>
          <a:xfrm>
            <a:off x="2032530" y="187567"/>
            <a:ext cx="29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Alexandra (Sasha) Tyukavina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96B6E-847A-C141-0210-25AA77164648}"/>
              </a:ext>
            </a:extLst>
          </p:cNvPr>
          <p:cNvSpPr txBox="1"/>
          <p:nvPr/>
        </p:nvSpPr>
        <p:spPr>
          <a:xfrm>
            <a:off x="6541724" y="187567"/>
            <a:ext cx="390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for Forests in LCLUC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5E54A-08A7-5B43-CD46-68477FA00E57}"/>
              </a:ext>
            </a:extLst>
          </p:cNvPr>
          <p:cNvSpPr txBox="1"/>
          <p:nvPr/>
        </p:nvSpPr>
        <p:spPr>
          <a:xfrm>
            <a:off x="543894" y="1397189"/>
            <a:ext cx="7236568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Definitions of forest: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Binary forest definition/boundary, challenges to define/detect, multiple definitions co-exist, forest vs. tree cover;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Trees outside the forest and minimum mapping unit;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Presence of trees detected with RS (land cover-based forest definition) vs. land use-based national forest definitions;</a:t>
            </a:r>
          </a:p>
          <a:p>
            <a:pPr marL="0" marR="0" lvl="1" indent="287338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integration between RS products and national forest reporting;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 data for RS model calibration and validation: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forest inventory (NFI) data largely unavailable or absent;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 data needs to be systematically acquired globally and available for researchers: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Airborne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- to calibrate and validate woody vegetation structure models (tree canopy cover, height and biomass);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Optical high resolution imagery – to validate forest extent and change maps, and provide thematic value-added information (drivers of forest loss, forest type, etc.);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targeted funding for validation efforts.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3525" y="3603942"/>
            <a:ext cx="88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63" y="781676"/>
            <a:ext cx="3779341" cy="2834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63" y="3973274"/>
            <a:ext cx="3827058" cy="25503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37962" y="6542187"/>
            <a:ext cx="3842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92B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292B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coolabah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92B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(Eucalyptus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292B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victrix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92B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forest in the Pilbara region of Western Australia.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92B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and caption by 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5AA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TERN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5AA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Ausplots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5AA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Mongabay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5762" y="3419276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from www.cserc.org</a:t>
            </a:r>
          </a:p>
        </p:txBody>
      </p:sp>
    </p:spTree>
    <p:extLst>
      <p:ext uri="{BB962C8B-B14F-4D97-AF65-F5344CB8AC3E}">
        <p14:creationId xmlns:p14="http://schemas.microsoft.com/office/powerpoint/2010/main" val="142457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F9D66-9771-E73D-F66E-17907D47015E}"/>
              </a:ext>
            </a:extLst>
          </p:cNvPr>
          <p:cNvSpPr/>
          <p:nvPr/>
        </p:nvSpPr>
        <p:spPr>
          <a:xfrm>
            <a:off x="-9236" y="-27709"/>
            <a:ext cx="12201236" cy="789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CF50E-BCD9-F927-A465-F5A91953C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46"/>
            <a:ext cx="1819564" cy="1314603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5E54A-08A7-5B43-CD46-68477FA00E57}"/>
              </a:ext>
            </a:extLst>
          </p:cNvPr>
          <p:cNvSpPr txBox="1"/>
          <p:nvPr/>
        </p:nvSpPr>
        <p:spPr>
          <a:xfrm>
            <a:off x="2032530" y="187567"/>
            <a:ext cx="16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Christoph Nolte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96B6E-847A-C141-0210-25AA77164648}"/>
              </a:ext>
            </a:extLst>
          </p:cNvPr>
          <p:cNvSpPr txBox="1"/>
          <p:nvPr/>
        </p:nvSpPr>
        <p:spPr>
          <a:xfrm>
            <a:off x="5538219" y="182302"/>
            <a:ext cx="617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and opportunities in forest change remote sensing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B1C25-A316-2C78-E18B-9142D9B4E183}"/>
              </a:ext>
            </a:extLst>
          </p:cNvPr>
          <p:cNvSpPr txBox="1"/>
          <p:nvPr/>
        </p:nvSpPr>
        <p:spPr>
          <a:xfrm>
            <a:off x="309045" y="1649693"/>
            <a:ext cx="591590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learned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Landsat-based forests change detection in cloudy and mountainous landscapes: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single change detection algorithm (CCDC,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LandTrendr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CODED, Hansen) was sufficient for detailed classes needed in our analysis.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Ensemble model appears to improve spatial and temporal accuracy in detecting forest loss and gain considerably.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date of forest regrowth remains difficult to define / detect.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Seasonality features help with the detection of change in the extent of a critically endangered ecosystem (dry forest).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next for us: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a wider suite of topographic correction methods or include topographic or illumination conditions in the classification.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Filling in data gaps with radar (Sentinel-1, PALSAR 1 and 2).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accuracy assessment (maps) and area estimation (changes in classes through time).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to full Andes; include forest height, biomass, biodiversity.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88DAB-4DC8-8D58-E9D5-CDA9B1567DD8}"/>
              </a:ext>
            </a:extLst>
          </p:cNvPr>
          <p:cNvSpPr txBox="1"/>
          <p:nvPr/>
        </p:nvSpPr>
        <p:spPr>
          <a:xfrm>
            <a:off x="6617155" y="1487004"/>
            <a:ext cx="51427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the future brings: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become easier to detect change in the forest attributes that people care about, and to attribute it to different proximate causes of change.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stocks, storage potential, forest height: GEDI (Lidar, available now), NISAR (L &amp; S-band radar, future mission), BIOMASS (P-band radar)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 habitat types: fine granularity may be possible with new high-res sensors (Sentinel-2, Planet)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compute environments offer analytical flexibility while using cloud storage and computing (e.g. Microsoft Planetary Computer)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Open-access training datasets (Radiant Earth,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MLHub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 integration and harmonization, e.g. Harmonized Landsat-Sentinel (HLS)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Open-source tools and government policies on open access data availability – much easier to share datasets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5F313-AC10-3127-E49D-3EE7C41187E5}"/>
              </a:ext>
            </a:extLst>
          </p:cNvPr>
          <p:cNvSpPr txBox="1"/>
          <p:nvPr/>
        </p:nvSpPr>
        <p:spPr>
          <a:xfrm>
            <a:off x="2032530" y="801271"/>
            <a:ext cx="7278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acknowledgments to Paulo Arévalo, Eric Bullock, Ana Reboredo Segovia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errors my own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F9D66-9771-E73D-F66E-17907D47015E}"/>
              </a:ext>
            </a:extLst>
          </p:cNvPr>
          <p:cNvSpPr/>
          <p:nvPr/>
        </p:nvSpPr>
        <p:spPr>
          <a:xfrm>
            <a:off x="-9236" y="-27709"/>
            <a:ext cx="12201236" cy="789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CF50E-BCD9-F927-A465-F5A91953C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46"/>
            <a:ext cx="1819564" cy="1314603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5E54A-08A7-5B43-CD46-68477FA00E57}"/>
              </a:ext>
            </a:extLst>
          </p:cNvPr>
          <p:cNvSpPr txBox="1"/>
          <p:nvPr/>
        </p:nvSpPr>
        <p:spPr>
          <a:xfrm>
            <a:off x="2032530" y="187567"/>
            <a:ext cx="18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Randolph Wynne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96B6E-847A-C141-0210-25AA77164648}"/>
              </a:ext>
            </a:extLst>
          </p:cNvPr>
          <p:cNvSpPr txBox="1"/>
          <p:nvPr/>
        </p:nvSpPr>
        <p:spPr>
          <a:xfrm>
            <a:off x="5538219" y="182302"/>
            <a:ext cx="617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and opportunities in forest change remote sensing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66805-697C-5A77-540D-F580384C9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277" y="1272808"/>
            <a:ext cx="8903541" cy="53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6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594</Words>
  <Application>Microsoft Office PowerPoint</Application>
  <PresentationFormat>Widescreen</PresentationFormat>
  <Paragraphs>51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meghavi@umd.edu</dc:creator>
  <cp:lastModifiedBy>meghavi@umd.edu</cp:lastModifiedBy>
  <cp:revision>2</cp:revision>
  <dcterms:created xsi:type="dcterms:W3CDTF">2022-10-19T07:28:46Z</dcterms:created>
  <dcterms:modified xsi:type="dcterms:W3CDTF">2022-10-19T07:31:39Z</dcterms:modified>
</cp:coreProperties>
</file>