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91" r:id="rId3"/>
  </p:sldMasterIdLst>
  <p:notesMasterIdLst>
    <p:notesMasterId r:id="rId25"/>
  </p:notesMasterIdLst>
  <p:handoutMasterIdLst>
    <p:handoutMasterId r:id="rId26"/>
  </p:handoutMasterIdLst>
  <p:sldIdLst>
    <p:sldId id="293" r:id="rId4"/>
    <p:sldId id="902" r:id="rId5"/>
    <p:sldId id="291" r:id="rId6"/>
    <p:sldId id="888" r:id="rId7"/>
    <p:sldId id="348" r:id="rId8"/>
    <p:sldId id="448" r:id="rId9"/>
    <p:sldId id="903" r:id="rId10"/>
    <p:sldId id="896" r:id="rId11"/>
    <p:sldId id="290" r:id="rId12"/>
    <p:sldId id="310" r:id="rId13"/>
    <p:sldId id="786" r:id="rId14"/>
    <p:sldId id="908" r:id="rId15"/>
    <p:sldId id="899" r:id="rId16"/>
    <p:sldId id="912" r:id="rId17"/>
    <p:sldId id="913" r:id="rId18"/>
    <p:sldId id="909" r:id="rId19"/>
    <p:sldId id="915" r:id="rId20"/>
    <p:sldId id="782" r:id="rId21"/>
    <p:sldId id="885" r:id="rId22"/>
    <p:sldId id="914" r:id="rId23"/>
    <p:sldId id="864" r:id="rId24"/>
  </p:sldIdLst>
  <p:sldSz cx="12192000" cy="6858000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 userDrawn="1">
          <p15:clr>
            <a:srgbClr val="A4A3A4"/>
          </p15:clr>
        </p15:guide>
        <p15:guide id="2" orient="horz" pos="147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orient="horz" pos="3756" userDrawn="1">
          <p15:clr>
            <a:srgbClr val="A4A3A4"/>
          </p15:clr>
        </p15:guide>
        <p15:guide id="5" orient="horz" pos="4085" userDrawn="1">
          <p15:clr>
            <a:srgbClr val="A4A3A4"/>
          </p15:clr>
        </p15:guide>
        <p15:guide id="6" pos="452" userDrawn="1">
          <p15:clr>
            <a:srgbClr val="A4A3A4"/>
          </p15:clr>
        </p15:guide>
        <p15:guide id="7" pos="75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63" autoAdjust="0"/>
  </p:normalViewPr>
  <p:slideViewPr>
    <p:cSldViewPr snapToGrid="0" showGuides="1">
      <p:cViewPr varScale="1">
        <p:scale>
          <a:sx n="64" d="100"/>
          <a:sy n="64" d="100"/>
        </p:scale>
        <p:origin x="656" y="56"/>
      </p:cViewPr>
      <p:guideLst>
        <p:guide orient="horz" pos="1219"/>
        <p:guide orient="horz" pos="147"/>
        <p:guide orient="horz"/>
        <p:guide orient="horz" pos="3756"/>
        <p:guide orient="horz" pos="4085"/>
        <p:guide pos="452"/>
        <p:guide pos="7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A1A14-B35E-47A3-9B6A-F1035E65F313}" type="datetimeFigureOut">
              <a:rPr lang="en-GB" smtClean="0"/>
              <a:t>19/10/2022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53EE0-345F-4708-81A2-A48271B6F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51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19-10-2022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ED6BE5-5C47-B942-8836-8E2095954C20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52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98169-FD1E-40E5-8666-CFAA58F31E0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4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7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# The numbers in the pie charts refer to the number of indicators for which this</a:t>
            </a:r>
            <a:r>
              <a:rPr lang="en-GB" baseline="0" dirty="0"/>
              <a:t> type of data is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45D2F-C69D-4D90-B22B-9B2DC58DBD5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32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98169-FD1E-40E5-8666-CFAA58F31E0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45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4F8F8-E8D7-461E-B1F5-C5529F93C46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1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give an indication on the map quality, we checked the accuracy level at macro region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4F8F8-E8D7-461E-B1F5-C5529F93C46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26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98169-FD1E-40E5-8666-CFAA58F31E0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2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98169-FD1E-40E5-8666-CFAA58F31E0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8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98169-FD1E-40E5-8666-CFAA58F31E0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3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4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38178" y="2262387"/>
            <a:ext cx="11262783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17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200008" y="226800"/>
            <a:ext cx="672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3" y="1840012"/>
            <a:ext cx="43688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6825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557616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398407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654051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4488227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8322403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654051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4487567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8322403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199" y="1929601"/>
            <a:ext cx="5472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200" y="1402557"/>
            <a:ext cx="112032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715200" y="233362"/>
            <a:ext cx="5348469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6436353" y="233363"/>
            <a:ext cx="5472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655523" y="230189"/>
            <a:ext cx="11257061" cy="791650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583095" y="1752601"/>
            <a:ext cx="11469204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7"/>
            <a:ext cx="11257061" cy="7916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717551" y="1933575"/>
            <a:ext cx="11197452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2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kgrd grid"/>
          <p:cNvPicPr>
            <a:picLocks noChangeAspect="1" noChangeArrowheads="1"/>
          </p:cNvPicPr>
          <p:nvPr userDrawn="1"/>
        </p:nvPicPr>
        <p:blipFill>
          <a:blip r:embed="rId2" cstate="print"/>
          <a:srcRect r="12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map ba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600" y="76201"/>
            <a:ext cx="12344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GOFC 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4" y="203200"/>
            <a:ext cx="4828732" cy="10922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6" name="Text Box 15"/>
          <p:cNvSpPr txBox="1">
            <a:spLocks noChangeArrowheads="1"/>
          </p:cNvSpPr>
          <p:nvPr userDrawn="1"/>
        </p:nvSpPr>
        <p:spPr bwMode="auto">
          <a:xfrm>
            <a:off x="203200" y="1143000"/>
            <a:ext cx="751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baseline="30000" dirty="0">
                <a:solidFill>
                  <a:srgbClr val="FFFFFF"/>
                </a:solidFill>
                <a:latin typeface="Arial" charset="0"/>
              </a:rPr>
              <a:t>Global Observation of Forest and Land-use Dynamics</a:t>
            </a:r>
          </a:p>
        </p:txBody>
      </p:sp>
      <p:pic>
        <p:nvPicPr>
          <p:cNvPr id="7" name="Picture 10" descr="Grids for 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45600" y="381001"/>
            <a:ext cx="27432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2130426"/>
            <a:ext cx="7112000" cy="1304611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5654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text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DA0D5F-BBEE-45D6-85A8-46253E318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15" y="0"/>
            <a:ext cx="1490821" cy="1490821"/>
          </a:xfrm>
          <a:prstGeom prst="rect">
            <a:avLst/>
          </a:prstGeom>
          <a:ln>
            <a:noFill/>
          </a:ln>
        </p:spPr>
      </p:pic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433096" y="-12591"/>
            <a:ext cx="7886667" cy="79575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Insert TITLE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87488" y="1796819"/>
            <a:ext cx="7975299" cy="4128459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 i="0">
                <a:effectLst/>
                <a:latin typeface="+mn-lt"/>
              </a:defRPr>
            </a:lvl2pPr>
            <a:lvl3pPr marL="1523962" indent="-304792">
              <a:buFont typeface="Arial" panose="020B0604020202020204" pitchFamily="34" charset="0"/>
              <a:buChar char="•"/>
              <a:defRPr sz="1867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828754" indent="0">
              <a:buFont typeface="Arial" panose="020B0604020202020204" pitchFamily="34" charset="0"/>
              <a:buNone/>
              <a:defRPr sz="1867" i="1">
                <a:solidFill>
                  <a:srgbClr val="67AF3E"/>
                </a:solidFill>
                <a:effectLst/>
                <a:latin typeface="+mn-lt"/>
              </a:defRPr>
            </a:lvl4pPr>
            <a:lvl5pPr marL="2743131" indent="-3047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514469" y="6344550"/>
            <a:ext cx="25341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67" b="0" baseline="0" dirty="0">
                <a:solidFill>
                  <a:schemeClr val="accent3"/>
                </a:solidFill>
                <a:latin typeface="Century Gothic" panose="020B0502020202020204" pitchFamily="34" charset="0"/>
              </a:rPr>
              <a:t>esa-worldcover.org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99DCFA-A78B-4B23-810F-B6596ECB81FF}"/>
              </a:ext>
            </a:extLst>
          </p:cNvPr>
          <p:cNvGrpSpPr/>
          <p:nvPr userDrawn="1"/>
        </p:nvGrpSpPr>
        <p:grpSpPr>
          <a:xfrm>
            <a:off x="6728" y="6021288"/>
            <a:ext cx="9257624" cy="765608"/>
            <a:chOff x="5046" y="5280480"/>
            <a:chExt cx="6943218" cy="574206"/>
          </a:xfrm>
        </p:grpSpPr>
        <p:pic>
          <p:nvPicPr>
            <p:cNvPr id="36" name="Picture 35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91DEF3A-2802-4055-8C9E-099067CE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" y="5376181"/>
              <a:ext cx="1131272" cy="382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 descr="Afbeeldingsresultaat voor brockmann consult gmbh">
              <a:extLst>
                <a:ext uri="{FF2B5EF4-FFF2-40B4-BE49-F238E27FC236}">
                  <a16:creationId xmlns:a16="http://schemas.microsoft.com/office/drawing/2014/main" id="{6F5C8A22-B65A-4342-B67D-F9626D91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315583"/>
              <a:ext cx="726946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 descr="CS fr">
              <a:extLst>
                <a:ext uri="{FF2B5EF4-FFF2-40B4-BE49-F238E27FC236}">
                  <a16:creationId xmlns:a16="http://schemas.microsoft.com/office/drawing/2014/main" id="{EBA7689E-A89B-485E-8751-6E9C05D54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71535" y="5280480"/>
              <a:ext cx="1132313" cy="574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AC674F-9C84-4C3B-9884-6A0DB0BF9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955" y="5424032"/>
              <a:ext cx="1607069" cy="287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462588D-AED0-47BA-B0BD-745A877EC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427" y="5424032"/>
              <a:ext cx="1512837" cy="287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 descr="Afbeeldingsresultaat voor iiasa">
              <a:extLst>
                <a:ext uri="{FF2B5EF4-FFF2-40B4-BE49-F238E27FC236}">
                  <a16:creationId xmlns:a16="http://schemas.microsoft.com/office/drawing/2014/main" id="{2A15CF08-EB19-496F-9D1A-4F2C27C4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5280480"/>
              <a:ext cx="574206" cy="5742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69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791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FAB0-56D9-4ECA-8115-2CF59304D3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A325-B774-4D80-AFEC-27B9A84FA4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10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2117"/>
            <a:ext cx="12192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 sz="3200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>
            <a:off x="-48682" y="6117167"/>
            <a:ext cx="1238461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2400"/>
          </a:p>
        </p:txBody>
      </p:sp>
      <p:pic>
        <p:nvPicPr>
          <p:cNvPr id="6" name="Bild 10" descr="GFZ-LogoNeu_dt_neg_1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6212417"/>
            <a:ext cx="863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 descr="Helmholtz_Logo_single_weiss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285" y="6529919"/>
            <a:ext cx="1405467" cy="18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304800"/>
            <a:ext cx="11785600" cy="2057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200" y="2362200"/>
            <a:ext cx="11785600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2633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>
              <a:defRPr>
                <a:latin typeface="+mn-lt"/>
                <a:ea typeface="Arial Unicode MS" pitchFamily="34" charset="-128"/>
                <a:cs typeface="Arial Unicode MS" pitchFamily="34" charset="-128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A98AD-BCEA-421E-AB44-D2AA3C3B0037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64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3200" y="1676400"/>
            <a:ext cx="5791200" cy="4038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791200" cy="4038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F42A1-A696-4F80-B964-990A46FE1F68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97DFC-D915-4A37-BC5B-877D0B093AA0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92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70F61-DA4C-43D0-8BA4-F284CF6582E4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7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391143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5A4D7-F087-4F8B-80B0-C10CC0C16705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53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2ADB4-9A34-4382-9FE0-2425911FDE3F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86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160925" y="275168"/>
            <a:ext cx="10695715" cy="636123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627" y="6356351"/>
            <a:ext cx="576064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837995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8026-1C0C-4654-877A-14FCCE324E40}" type="datetimeFigureOut">
              <a:rPr lang="en-GB" noProof="0" smtClean="0"/>
              <a:t>19/10/2022</a:t>
            </a:fld>
            <a:endParaRPr lang="en-GB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83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97F1-4508-4F8A-9BC1-4FFDFBBFB5A8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6122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_no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9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23419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737567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612016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486465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674475" y="1646495"/>
            <a:ext cx="11180975" cy="440827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674475" y="2197581"/>
            <a:ext cx="11180975" cy="440827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803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111984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73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54720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381067" y="1824000"/>
            <a:ext cx="54720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651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54720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7869" y="1966385"/>
            <a:ext cx="5401988" cy="398144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3978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388100" y="1819774"/>
            <a:ext cx="5469467" cy="4130177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54720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108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388100" y="1964267"/>
            <a:ext cx="5469467" cy="398568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54720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99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657600" y="1824000"/>
            <a:ext cx="11198400" cy="41232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3373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008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3057932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4857501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7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6657071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8456640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23419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737567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6612016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486465" y="2827833"/>
            <a:ext cx="3120000" cy="31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10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10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674475" y="1646495"/>
            <a:ext cx="11180975" cy="440827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674475" y="2197581"/>
            <a:ext cx="11180975" cy="440827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409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72000" y="1824001"/>
            <a:ext cx="5165381" cy="412263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48800" y="225614"/>
            <a:ext cx="5088000" cy="1257146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43451" y="226800"/>
            <a:ext cx="5712000" cy="5712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6951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827617" y="1964268"/>
            <a:ext cx="3408000" cy="264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638592" y="1964268"/>
            <a:ext cx="3408000" cy="264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449567" y="1964268"/>
            <a:ext cx="3408000" cy="264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674475" y="4676023"/>
            <a:ext cx="3564176" cy="1273928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8287452" y="4677139"/>
            <a:ext cx="3564176" cy="1273928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4485939" y="4677139"/>
            <a:ext cx="3564176" cy="1273928"/>
          </a:xfrm>
        </p:spPr>
        <p:txBody>
          <a:bodyPr/>
          <a:lstStyle>
            <a:lvl1pPr marL="0" indent="0">
              <a:lnSpc>
                <a:spcPts val="2667"/>
              </a:lnSpc>
              <a:buNone/>
              <a:defRPr sz="2133"/>
            </a:lvl1pPr>
            <a:lvl2pPr marL="929194" indent="0">
              <a:lnSpc>
                <a:spcPts val="2667"/>
              </a:lnSpc>
              <a:buNone/>
              <a:defRPr sz="2133"/>
            </a:lvl2pPr>
            <a:lvl3pPr marL="2080631" indent="0">
              <a:lnSpc>
                <a:spcPts val="2667"/>
              </a:lnSpc>
              <a:buNone/>
              <a:defRPr sz="2133"/>
            </a:lvl3pPr>
            <a:lvl4pPr marL="3109305" indent="0">
              <a:lnSpc>
                <a:spcPts val="2667"/>
              </a:lnSpc>
              <a:buNone/>
              <a:defRPr sz="2133"/>
            </a:lvl4pPr>
            <a:lvl5pPr marL="4070249" indent="0">
              <a:lnSpc>
                <a:spcPts val="2667"/>
              </a:lnSpc>
              <a:buNone/>
              <a:defRPr sz="2133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105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827618" y="1964268"/>
            <a:ext cx="5412805" cy="398381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65951"/>
            <a:ext cx="5414400" cy="39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945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824994" y="1476949"/>
            <a:ext cx="11032573" cy="446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4783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821267" y="222251"/>
            <a:ext cx="5376000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79451" y="222251"/>
            <a:ext cx="5376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164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2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white">
          <a:xfrm>
            <a:off x="748800" y="230188"/>
            <a:ext cx="11107200" cy="705713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736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9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388100" y="1752601"/>
            <a:ext cx="552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64318" y="1820641"/>
            <a:ext cx="11193249" cy="41232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827618" y="1964267"/>
            <a:ext cx="11029949" cy="398568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274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31167" y="224477"/>
            <a:ext cx="5726400" cy="572547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8800" y="225614"/>
            <a:ext cx="5088000" cy="1257146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/>
          </p:cNvSpPr>
          <p:nvPr>
            <p:ph type="pic" sz="quarter" idx="19" hasCustomPrompt="1"/>
          </p:nvPr>
        </p:nvSpPr>
        <p:spPr>
          <a:xfrm>
            <a:off x="3057932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9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4857501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0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6657071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8456640" y="6126566"/>
            <a:ext cx="1488000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333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72000" y="1824001"/>
            <a:ext cx="5165381" cy="412263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873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48800" y="225614"/>
            <a:ext cx="5088000" cy="1257146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31167" y="224477"/>
            <a:ext cx="5726400" cy="572547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72000" y="1824001"/>
            <a:ext cx="5165381" cy="412263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436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fld id="{3D636C07-7E76-46D3-B86B-6AF7C60E533E}" type="datetimeFigureOut">
              <a:rPr lang="nl-NL" sz="1800" smtClean="0">
                <a:solidFill>
                  <a:srgbClr val="005172"/>
                </a:solidFill>
                <a:latin typeface="Calibri" pitchFamily="34" charset="0"/>
              </a:rPr>
              <a:pPr algn="l" eaLnBrk="1" hangingPunct="1">
                <a:spcBef>
                  <a:spcPct val="0"/>
                </a:spcBef>
              </a:pPr>
              <a:t>19-10-2022</a:t>
            </a:fld>
            <a:endParaRPr lang="nl-NL" sz="1800">
              <a:solidFill>
                <a:srgbClr val="005172"/>
              </a:solidFill>
              <a:latin typeface="Calibri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nl-NL" sz="1800">
              <a:solidFill>
                <a:srgbClr val="005172"/>
              </a:solidFill>
              <a:latin typeface="Calibri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fld id="{A9096D49-DAE3-40DE-93E0-41688E0A5016}" type="slidenum">
              <a:rPr lang="nl-NL" sz="1800" smtClean="0">
                <a:solidFill>
                  <a:srgbClr val="005172"/>
                </a:solidFill>
                <a:latin typeface="Calibri" pitchFamily="34" charset="0"/>
              </a:rPr>
              <a:pPr algn="l" eaLnBrk="1" hangingPunct="1">
                <a:spcBef>
                  <a:spcPct val="0"/>
                </a:spcBef>
              </a:pPr>
              <a:t>‹#›</a:t>
            </a:fld>
            <a:endParaRPr lang="nl-NL" sz="1800">
              <a:solidFill>
                <a:srgbClr val="00517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5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70571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D636C07-7E76-46D3-B86B-6AF7C60E533E}" type="datetimeFigureOut">
              <a:rPr lang="nl-NL" sz="2400">
                <a:solidFill>
                  <a:srgbClr val="005172"/>
                </a:solidFill>
                <a:latin typeface="Calibri" pitchFamily="34" charset="0"/>
                <a:ea typeface="ＭＳ Ｐゴシック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19-10-2022</a:t>
            </a:fld>
            <a:endParaRPr lang="nl-NL" sz="2400">
              <a:solidFill>
                <a:srgbClr val="005172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5172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algn="ctr"/>
            <a:fld id="{A9096D49-DAE3-40DE-93E0-41688E0A5016}" type="slidenum">
              <a:rPr sz="2400">
                <a:solidFill>
                  <a:srgbClr val="005172"/>
                </a:solidFill>
                <a:ea typeface="ＭＳ Ｐゴシック" pitchFamily="34" charset="-128"/>
              </a:rPr>
              <a:pPr algn="ctr"/>
              <a:t>‹#›</a:t>
            </a:fld>
            <a:endParaRPr sz="2400">
              <a:solidFill>
                <a:srgbClr val="00517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674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text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DA0D5F-BBEE-45D6-85A8-46253E318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15" y="0"/>
            <a:ext cx="1490821" cy="1490821"/>
          </a:xfrm>
          <a:prstGeom prst="rect">
            <a:avLst/>
          </a:prstGeom>
          <a:ln>
            <a:noFill/>
          </a:ln>
        </p:spPr>
      </p:pic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433096" y="-12591"/>
            <a:ext cx="7886667" cy="710394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Insert TITLE</a:t>
            </a:r>
            <a:endParaRPr lang="nl-BE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87488" y="1796819"/>
            <a:ext cx="7975299" cy="4128459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 i="0">
                <a:effectLst/>
                <a:latin typeface="+mn-lt"/>
              </a:defRPr>
            </a:lvl2pPr>
            <a:lvl3pPr marL="1523962" indent="-304792">
              <a:buFont typeface="Arial" panose="020B0604020202020204" pitchFamily="34" charset="0"/>
              <a:buChar char="•"/>
              <a:defRPr sz="1867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828754" indent="0">
              <a:buFont typeface="Arial" panose="020B0604020202020204" pitchFamily="34" charset="0"/>
              <a:buNone/>
              <a:defRPr sz="1867" i="1">
                <a:solidFill>
                  <a:srgbClr val="67AF3E"/>
                </a:solidFill>
                <a:effectLst/>
                <a:latin typeface="+mn-lt"/>
              </a:defRPr>
            </a:lvl4pPr>
            <a:lvl5pPr marL="2743131" indent="-3047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514469" y="6344550"/>
            <a:ext cx="25341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67" b="0" baseline="0" dirty="0">
                <a:solidFill>
                  <a:schemeClr val="accent3"/>
                </a:solidFill>
                <a:latin typeface="Century Gothic" panose="020B0502020202020204" pitchFamily="34" charset="0"/>
              </a:rPr>
              <a:t>esa-worldcover.org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99DCFA-A78B-4B23-810F-B6596ECB81FF}"/>
              </a:ext>
            </a:extLst>
          </p:cNvPr>
          <p:cNvGrpSpPr/>
          <p:nvPr userDrawn="1"/>
        </p:nvGrpSpPr>
        <p:grpSpPr>
          <a:xfrm>
            <a:off x="6728" y="6021288"/>
            <a:ext cx="9257624" cy="765608"/>
            <a:chOff x="5046" y="5280480"/>
            <a:chExt cx="6943218" cy="574206"/>
          </a:xfrm>
        </p:grpSpPr>
        <p:pic>
          <p:nvPicPr>
            <p:cNvPr id="36" name="Picture 35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91DEF3A-2802-4055-8C9E-099067CE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" y="5376181"/>
              <a:ext cx="1131272" cy="382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 descr="Afbeeldingsresultaat voor brockmann consult gmbh">
              <a:extLst>
                <a:ext uri="{FF2B5EF4-FFF2-40B4-BE49-F238E27FC236}">
                  <a16:creationId xmlns:a16="http://schemas.microsoft.com/office/drawing/2014/main" id="{6F5C8A22-B65A-4342-B67D-F9626D91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315583"/>
              <a:ext cx="726946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 descr="CS fr">
              <a:extLst>
                <a:ext uri="{FF2B5EF4-FFF2-40B4-BE49-F238E27FC236}">
                  <a16:creationId xmlns:a16="http://schemas.microsoft.com/office/drawing/2014/main" id="{EBA7689E-A89B-485E-8751-6E9C05D54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71535" y="5280480"/>
              <a:ext cx="1132313" cy="574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AC674F-9C84-4C3B-9884-6A0DB0BF9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955" y="5424032"/>
              <a:ext cx="1607069" cy="287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462588D-AED0-47BA-B0BD-745A877EC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427" y="5424032"/>
              <a:ext cx="1512837" cy="287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9" descr="Afbeeldingsresultaat voor iiasa">
              <a:extLst>
                <a:ext uri="{FF2B5EF4-FFF2-40B4-BE49-F238E27FC236}">
                  <a16:creationId xmlns:a16="http://schemas.microsoft.com/office/drawing/2014/main" id="{2A15CF08-EB19-496F-9D1A-4F2C27C4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5280480"/>
              <a:ext cx="574206" cy="5742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5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388100" y="1933575"/>
            <a:ext cx="552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717552" y="1828800"/>
            <a:ext cx="11205633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35002" y="2262387"/>
            <a:ext cx="11262783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55523" y="230189"/>
            <a:ext cx="11257061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61600" y="1843200"/>
            <a:ext cx="11361584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11360576" y="6370465"/>
            <a:ext cx="624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CE15B-819A-4E63-969E-78A670E11D88}"/>
              </a:ext>
            </a:extLst>
          </p:cNvPr>
          <p:cNvSpPr/>
          <p:nvPr userDrawn="1"/>
        </p:nvSpPr>
        <p:spPr>
          <a:xfrm>
            <a:off x="87547" y="5643712"/>
            <a:ext cx="3992842" cy="116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77" r:id="rId21"/>
    <p:sldLayoutId id="2147483678" r:id="rId22"/>
    <p:sldLayoutId id="2147483690" r:id="rId23"/>
    <p:sldLayoutId id="2147483715" r:id="rId24"/>
  </p:sldLayoutIdLst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304800"/>
            <a:ext cx="1178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1676400"/>
            <a:ext cx="11785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17219"/>
            <a:ext cx="7213600" cy="3407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867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17219"/>
            <a:ext cx="1117600" cy="3407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>
                <a:solidFill>
                  <a:schemeClr val="bg2"/>
                </a:solidFill>
                <a:latin typeface="Verdana" panose="020B0604030504040204" pitchFamily="34" charset="0"/>
              </a:defRPr>
            </a:lvl1pPr>
          </a:lstStyle>
          <a:p>
            <a:fld id="{85D54C1B-C7AE-4BA0-84ED-04E9295D42C2}" type="slidenum">
              <a:rPr lang="de-DE" altLang="de-DE"/>
              <a:pPr/>
              <a:t>‹#›</a:t>
            </a:fld>
            <a:endParaRPr lang="de-DE" altLang="de-DE">
              <a:solidFill>
                <a:schemeClr val="tx1"/>
              </a:solidFill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>
            <a:off x="0" y="6085417"/>
            <a:ext cx="12192000" cy="0"/>
          </a:xfrm>
          <a:prstGeom prst="line">
            <a:avLst/>
          </a:prstGeom>
          <a:noFill/>
          <a:ln w="6350">
            <a:solidFill>
              <a:srgbClr val="004D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pic>
        <p:nvPicPr>
          <p:cNvPr id="1031" name="Bild 3" descr="GFZ-LogoNeu_dt_4c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6212417"/>
            <a:ext cx="876300" cy="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Bild 5" descr="Helmholtz_Logo_CMYK_DE.eps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52588"/>
          <a:stretch>
            <a:fillRect/>
          </a:stretch>
        </p:blipFill>
        <p:spPr bwMode="auto">
          <a:xfrm>
            <a:off x="10320867" y="6360584"/>
            <a:ext cx="1712384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62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5pPr>
      <a:lvl6pPr marL="609570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1219140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1828709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2438278"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457178" indent="-457178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990550" indent="-380981" algn="l" rtl="0" eaLnBrk="0" fontAlgn="base" hangingPunct="0">
        <a:spcBef>
          <a:spcPct val="20000"/>
        </a:spcBef>
        <a:spcAft>
          <a:spcPct val="0"/>
        </a:spcAft>
        <a:buChar char="–"/>
        <a:defRPr sz="1867">
          <a:solidFill>
            <a:srgbClr val="00589C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523925" indent="-304784" algn="l" rtl="0" eaLnBrk="0" fontAlgn="base" hangingPunct="0">
        <a:spcBef>
          <a:spcPct val="20000"/>
        </a:spcBef>
        <a:spcAft>
          <a:spcPct val="0"/>
        </a:spcAft>
        <a:buChar char="•"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2133493" indent="-30478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743062" indent="-304784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3352632" indent="-304784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6pPr>
      <a:lvl7pPr marL="3962202" indent="-304784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7pPr>
      <a:lvl8pPr marL="4571772" indent="-304784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8pPr>
      <a:lvl9pPr marL="5181341" indent="-304784" algn="l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48800" y="225613"/>
            <a:ext cx="11107200" cy="705713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668757" y="1824000"/>
            <a:ext cx="11188809" cy="41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11284800" y="6364800"/>
            <a:ext cx="624000" cy="164251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1200"/>
              </a:lnSpc>
              <a:defRPr lang="nl-NL" sz="1067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24DCC6-8F72-44E2-B4A4-553608B1657C}"/>
              </a:ext>
            </a:extLst>
          </p:cNvPr>
          <p:cNvSpPr/>
          <p:nvPr userDrawn="1"/>
        </p:nvSpPr>
        <p:spPr>
          <a:xfrm>
            <a:off x="247806" y="6011862"/>
            <a:ext cx="4282068" cy="445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DE" sz="18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3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</p:sldLayoutIdLst>
  <p:hf hdr="0" ftr="0" dt="0"/>
  <p:txStyles>
    <p:titleStyle>
      <a:lvl1pPr algn="l" rtl="0" fontAlgn="base">
        <a:lnSpc>
          <a:spcPts val="4267"/>
        </a:lnSpc>
        <a:spcBef>
          <a:spcPct val="0"/>
        </a:spcBef>
        <a:spcAft>
          <a:spcPct val="0"/>
        </a:spcAft>
        <a:defRPr sz="3467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5pPr>
      <a:lvl6pPr marL="609585"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6pPr>
      <a:lvl7pPr marL="1219170"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7pPr>
      <a:lvl8pPr marL="1828754"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8pPr>
      <a:lvl9pPr marL="2438339" algn="l" rtl="0" fontAlgn="base">
        <a:lnSpc>
          <a:spcPts val="5333"/>
        </a:lnSpc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Verdana" pitchFamily="34" charset="0"/>
        </a:defRPr>
      </a:lvl9pPr>
    </p:titleStyle>
    <p:bodyStyle>
      <a:lvl1pPr marL="336542" indent="-336542" algn="l" rtl="0" fontAlgn="base">
        <a:lnSpc>
          <a:spcPts val="3200"/>
        </a:lnSpc>
        <a:spcBef>
          <a:spcPts val="1467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4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1310185" indent="-380990" algn="l" rtl="0" fontAlgn="base">
        <a:lnSpc>
          <a:spcPts val="3200"/>
        </a:lnSpc>
        <a:spcBef>
          <a:spcPts val="12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4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2506071" indent="-425440" algn="l" rtl="0" fontAlgn="base">
        <a:lnSpc>
          <a:spcPts val="3200"/>
        </a:lnSpc>
        <a:spcBef>
          <a:spcPts val="1200"/>
        </a:spcBef>
        <a:spcAft>
          <a:spcPct val="0"/>
        </a:spcAft>
        <a:buSzPct val="115000"/>
        <a:buFont typeface="Verdana" pitchFamily="34" charset="0"/>
        <a:buChar char="●"/>
        <a:defRPr sz="24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3589777" indent="-480472" algn="l" rtl="0" fontAlgn="base">
        <a:lnSpc>
          <a:spcPts val="3200"/>
        </a:lnSpc>
        <a:spcBef>
          <a:spcPts val="1200"/>
        </a:spcBef>
        <a:spcAft>
          <a:spcPct val="0"/>
        </a:spcAft>
        <a:buSzPct val="115000"/>
        <a:buFont typeface="Verdana" pitchFamily="34" charset="0"/>
        <a:buChar char="●"/>
        <a:defRPr sz="24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4540137" indent="-469888" algn="l" rtl="0" fontAlgn="base">
        <a:lnSpc>
          <a:spcPts val="3200"/>
        </a:lnSpc>
        <a:spcBef>
          <a:spcPts val="1200"/>
        </a:spcBef>
        <a:spcAft>
          <a:spcPct val="0"/>
        </a:spcAft>
        <a:buSzPct val="115000"/>
        <a:buFont typeface="Verdana" pitchFamily="34" charset="0"/>
        <a:buChar char="●"/>
        <a:defRPr sz="24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er.esa-worldcover.org/worldcove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hyperlink" Target="https://docs.google.com/document/d/1QnyhCGHIf0cgjH6y9D_9Lq7qMdaHZHCDM7gIPu2ua7c/edit?usp=sharing" TargetMode="External"/><Relationship Id="rId4" Type="http://schemas.openxmlformats.org/officeDocument/2006/relationships/hyperlink" Target="https://lpvs.gsfc.nasa.gov/LandCover/LC_hom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gfw.global/315sv5h" TargetMode="Externa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nature.com/ncomms" TargetMode="Externa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doi.org/10.1126/science.abm9267" TargetMode="Externa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add-alert.wur.nl/" TargetMode="External"/><Relationship Id="rId7" Type="http://schemas.openxmlformats.org/officeDocument/2006/relationships/image" Target="../media/image39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gena.users.earthengine.app/view/raddalert" TargetMode="External"/><Relationship Id="rId5" Type="http://schemas.openxmlformats.org/officeDocument/2006/relationships/hyperlink" Target="https://eur03.safelinks.protection.outlook.com/?url=https%3A%2F%2Fiopscience.iop.org%2Farticle%2F10.1088%2F1748-9326%2Fabd0a8&amp;data=04%7C01%7Cmartin.herold%40wur.nl%7C19576dc09f9f4ac8966a08d8bc6169a9%7C27d137e5761f4dc1af88d26430abb18f%7C0%7C0%7C637466473915417358%7CUnknown%7CTWFpbGZsb3d8eyJWIjoiMC4wLjAwMDAiLCJQIjoiV2luMzIiLCJBTiI6Ik1haWwiLCJXVCI6Mn0%3D%7C1000&amp;sdata=kWA1htJoFpMYmm2JTNULsMgpvxOS6qYnNJsOFg%2BOivk%3D&amp;reserved=0" TargetMode="External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3247-022-00383-z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hyperlink" Target="https://gena.users.earthengine.app/view/raddaler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gfz-potsdam.de/en/section/remote-sensing-and-geoinformatic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hyperlink" Target="https://www.youtube.com/watch?v=wrCXXPRiIhg" TargetMode="Externa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9.jpeg"/><Relationship Id="rId5" Type="http://schemas.openxmlformats.org/officeDocument/2006/relationships/hyperlink" Target="https://www.gfz-potsdam.de/sektion/fernerkundung-und-geoinformatik/projekte/enmap" TargetMode="External"/><Relationship Id="rId4" Type="http://schemas.openxmlformats.org/officeDocument/2006/relationships/hyperlink" Target="https://www.dlr.de/rd/desktopdefault.aspx/tabid-2440/3586_read-2891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and.copernicus.eu/global/products/lc" TargetMode="External"/><Relationship Id="rId13" Type="http://schemas.openxmlformats.org/officeDocument/2006/relationships/image" Target="../media/image34.png"/><Relationship Id="rId18" Type="http://schemas.openxmlformats.org/officeDocument/2006/relationships/hyperlink" Target="https://www.mdpi.com/2072-4292/12/6/1044/htm" TargetMode="External"/><Relationship Id="rId3" Type="http://schemas.openxmlformats.org/officeDocument/2006/relationships/image" Target="../media/image25.png"/><Relationship Id="rId21" Type="http://schemas.openxmlformats.org/officeDocument/2006/relationships/hyperlink" Target="https://blog.vito.be/remotesensing/annual-global-land-cover-maps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hyperlink" Target="https://www.sciencedirect.com/science/article/pii/S0034425721004065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hyperlink" Target="https://www.sciencedirect.com/science/article/pii/S0034425721001279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gif"/><Relationship Id="rId3" Type="http://schemas.openxmlformats.org/officeDocument/2006/relationships/image" Target="../media/image40.jpeg"/><Relationship Id="rId7" Type="http://schemas.openxmlformats.org/officeDocument/2006/relationships/image" Target="cid:ii_1567f4117630c90f" TargetMode="External"/><Relationship Id="rId12" Type="http://schemas.openxmlformats.org/officeDocument/2006/relationships/image" Target="../media/image4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hyperlink" Target="https://www.forestcarbonpartnership.org/redd-training-material-forest-monitoring" TargetMode="External"/><Relationship Id="rId5" Type="http://schemas.openxmlformats.org/officeDocument/2006/relationships/image" Target="../media/image42.jpeg"/><Relationship Id="rId15" Type="http://schemas.openxmlformats.org/officeDocument/2006/relationships/image" Target="../media/image47.png"/><Relationship Id="rId10" Type="http://schemas.openxmlformats.org/officeDocument/2006/relationships/hyperlink" Target="http://www.gofcgold.wur.nl/redd/training-materials/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5.gi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9326/abd81b/meta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fcgold.wur.nl/documents/newsletter/Sustainable_Development_Goals-infobrief.pdf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7792-DDD1-8F42-8F86-DABF7D66A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835" y="2355153"/>
            <a:ext cx="8681987" cy="5376367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GOFC-GOLD land cover team activities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Martin Herold (with contributions by many)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Land Cover Implementation Team </a:t>
            </a:r>
            <a:br>
              <a:rPr lang="en-GB" sz="2000" dirty="0">
                <a:solidFill>
                  <a:schemeClr val="bg1"/>
                </a:solidFill>
              </a:rPr>
            </a:br>
            <a:br>
              <a:rPr lang="en-GB" sz="1800" dirty="0">
                <a:solidFill>
                  <a:schemeClr val="bg1"/>
                </a:solidFill>
              </a:rPr>
            </a:br>
            <a:br>
              <a:rPr lang="en-GB" sz="1800" dirty="0">
                <a:solidFill>
                  <a:schemeClr val="bg1"/>
                </a:solidFill>
              </a:rPr>
            </a:b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www.gofcgold.org </a:t>
            </a:r>
            <a:br>
              <a:rPr lang="en-GB" sz="2000" dirty="0">
                <a:solidFill>
                  <a:schemeClr val="bg1"/>
                </a:solidFill>
              </a:rPr>
            </a:b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46309-989B-458E-9422-0701C5C11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37" y="2535936"/>
            <a:ext cx="1865376" cy="17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0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8574024" y="2742698"/>
            <a:ext cx="1982301" cy="1284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R&amp;D experts addressing priorities in their ongoing work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743147" y="1070127"/>
            <a:ext cx="302617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Advocacy role for novel data and approaches: potential and limitations (i.e. CALM)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29856" y="2776185"/>
            <a:ext cx="1458299" cy="8753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Country needs / capacities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755871" y="1938703"/>
            <a:ext cx="1188132" cy="43204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Data access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00087" y="2982819"/>
            <a:ext cx="1188132" cy="43204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Funding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64283" y="2982819"/>
            <a:ext cx="1188132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55871" y="4026935"/>
            <a:ext cx="1206000" cy="576064"/>
          </a:xfrm>
          <a:prstGeom prst="roundRect">
            <a:avLst/>
          </a:prstGeom>
          <a:solidFill>
            <a:srgbClr val="00B050"/>
          </a:solidFill>
          <a:ln>
            <a:solidFill>
              <a:srgbClr val="00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Capacity building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91085" y="4978377"/>
            <a:ext cx="1456475" cy="704743"/>
          </a:xfrm>
          <a:prstGeom prst="roundRect">
            <a:avLst/>
          </a:prstGeom>
          <a:solidFill>
            <a:srgbClr val="0070C0"/>
          </a:solidFill>
          <a:ln>
            <a:solidFill>
              <a:srgbClr val="00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Methods &amp; Guidance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26300" y="4026935"/>
            <a:ext cx="864096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23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R&amp;D</a:t>
            </a:r>
          </a:p>
        </p:txBody>
      </p:sp>
      <p:cxnSp>
        <p:nvCxnSpPr>
          <p:cNvPr id="13" name="Curved Connector 12"/>
          <p:cNvCxnSpPr>
            <a:stCxn id="5" idx="3"/>
            <a:endCxn id="7" idx="0"/>
          </p:cNvCxnSpPr>
          <p:nvPr/>
        </p:nvCxnSpPr>
        <p:spPr>
          <a:xfrm>
            <a:off x="4944003" y="2154727"/>
            <a:ext cx="3114347" cy="828092"/>
          </a:xfrm>
          <a:prstGeom prst="curved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7" idx="2"/>
          </p:cNvCxnSpPr>
          <p:nvPr/>
        </p:nvCxnSpPr>
        <p:spPr>
          <a:xfrm rot="16200000" flipH="1">
            <a:off x="7752849" y="3720377"/>
            <a:ext cx="611009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4" idx="2"/>
          </p:cNvCxnSpPr>
          <p:nvPr/>
        </p:nvCxnSpPr>
        <p:spPr>
          <a:xfrm rot="5400000">
            <a:off x="4166784" y="3834715"/>
            <a:ext cx="375381" cy="90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rot="5400000">
            <a:off x="4061904" y="2622785"/>
            <a:ext cx="504056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endCxn id="6" idx="1"/>
          </p:cNvCxnSpPr>
          <p:nvPr/>
        </p:nvCxnSpPr>
        <p:spPr>
          <a:xfrm flipV="1">
            <a:off x="5062584" y="3198843"/>
            <a:ext cx="637504" cy="7856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/>
          <p:nvPr/>
        </p:nvCxnSpPr>
        <p:spPr>
          <a:xfrm flipV="1">
            <a:off x="6896061" y="3208935"/>
            <a:ext cx="576064" cy="3052"/>
          </a:xfrm>
          <a:prstGeom prst="curvedConnector3">
            <a:avLst>
              <a:gd name="adj1" fmla="val 48236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endCxn id="4" idx="1"/>
          </p:cNvCxnSpPr>
          <p:nvPr/>
        </p:nvCxnSpPr>
        <p:spPr>
          <a:xfrm>
            <a:off x="3035792" y="3203557"/>
            <a:ext cx="594065" cy="1031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2171695" y="2946813"/>
            <a:ext cx="986979" cy="576000"/>
          </a:xfrm>
          <a:prstGeom prst="roundRect">
            <a:avLst/>
          </a:prstGeom>
          <a:solidFill>
            <a:srgbClr val="C00000"/>
          </a:solidFill>
          <a:ln>
            <a:solidFill>
              <a:srgbClr val="5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Space Data</a:t>
            </a:r>
          </a:p>
        </p:txBody>
      </p:sp>
      <p:cxnSp>
        <p:nvCxnSpPr>
          <p:cNvPr id="71" name="Curved Connector 70"/>
          <p:cNvCxnSpPr>
            <a:cxnSpLocks/>
            <a:stCxn id="11" idx="2"/>
            <a:endCxn id="10" idx="3"/>
          </p:cNvCxnSpPr>
          <p:nvPr/>
        </p:nvCxnSpPr>
        <p:spPr>
          <a:xfrm rot="5400000">
            <a:off x="7239080" y="4511481"/>
            <a:ext cx="727749" cy="910788"/>
          </a:xfrm>
          <a:prstGeom prst="curved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cxnSpLocks/>
            <a:stCxn id="70" idx="0"/>
            <a:endCxn id="5" idx="1"/>
          </p:cNvCxnSpPr>
          <p:nvPr/>
        </p:nvCxnSpPr>
        <p:spPr>
          <a:xfrm rot="5400000" flipH="1" flipV="1">
            <a:off x="2814485" y="2005429"/>
            <a:ext cx="792087" cy="1090687"/>
          </a:xfrm>
          <a:prstGeom prst="curved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/>
          <p:cNvCxnSpPr>
            <a:cxnSpLocks/>
            <a:stCxn id="70" idx="2"/>
            <a:endCxn id="9" idx="1"/>
          </p:cNvCxnSpPr>
          <p:nvPr/>
        </p:nvCxnSpPr>
        <p:spPr>
          <a:xfrm rot="16200000" flipH="1">
            <a:off x="2814452" y="3373546"/>
            <a:ext cx="792153" cy="1090687"/>
          </a:xfrm>
          <a:prstGeom prst="curvedConnector2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stCxn id="9" idx="3"/>
            <a:endCxn id="11" idx="1"/>
          </p:cNvCxnSpPr>
          <p:nvPr/>
        </p:nvCxnSpPr>
        <p:spPr>
          <a:xfrm>
            <a:off x="4961871" y="4314967"/>
            <a:ext cx="2664431" cy="1270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9" idx="3"/>
            <a:endCxn id="6" idx="2"/>
          </p:cNvCxnSpPr>
          <p:nvPr/>
        </p:nvCxnSpPr>
        <p:spPr>
          <a:xfrm flipV="1">
            <a:off x="4961869" y="3414867"/>
            <a:ext cx="1332283" cy="900100"/>
          </a:xfrm>
          <a:prstGeom prst="curvedConnector2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11" idx="1"/>
            <a:endCxn id="6" idx="2"/>
          </p:cNvCxnSpPr>
          <p:nvPr/>
        </p:nvCxnSpPr>
        <p:spPr>
          <a:xfrm rot="10800000">
            <a:off x="6294154" y="3414867"/>
            <a:ext cx="1332148" cy="900100"/>
          </a:xfrm>
          <a:prstGeom prst="curvedConnector2">
            <a:avLst/>
          </a:prstGeom>
          <a:ln w="190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urved Connector 104"/>
          <p:cNvCxnSpPr>
            <a:cxnSpLocks/>
            <a:stCxn id="9" idx="2"/>
            <a:endCxn id="10" idx="1"/>
          </p:cNvCxnSpPr>
          <p:nvPr/>
        </p:nvCxnSpPr>
        <p:spPr>
          <a:xfrm rot="16200000" flipH="1">
            <a:off x="4661103" y="4300766"/>
            <a:ext cx="727749" cy="1332215"/>
          </a:xfrm>
          <a:prstGeom prst="curvedConnector2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1797277" y="-152248"/>
            <a:ext cx="8442796" cy="1299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sz="3200" dirty="0"/>
          </a:p>
        </p:txBody>
      </p:sp>
      <p:sp>
        <p:nvSpPr>
          <p:cNvPr id="14" name="Rectangle 13"/>
          <p:cNvSpPr/>
          <p:nvPr/>
        </p:nvSpPr>
        <p:spPr>
          <a:xfrm>
            <a:off x="5640042" y="1440584"/>
            <a:ext cx="3244199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Assessing country needs to define R&amp;D priorities and stimulate research and funding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64252" y="5125973"/>
            <a:ext cx="3208445" cy="15901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Research synthesis (expert workshops) on key issues (countries, donors) and regular updates of guidance documents (GFOI MGD)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3561" y="5091709"/>
            <a:ext cx="302617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Development of training materials and joint capacity building activities 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73C6C0D0-A0E6-4908-AB8F-5C18F6C4E964}"/>
              </a:ext>
            </a:extLst>
          </p:cNvPr>
          <p:cNvSpPr txBox="1">
            <a:spLocks/>
          </p:cNvSpPr>
          <p:nvPr/>
        </p:nvSpPr>
        <p:spPr bwMode="auto">
          <a:xfrm>
            <a:off x="347114" y="182136"/>
            <a:ext cx="11180388" cy="67694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24000" tIns="24000" rIns="121920" bIns="24000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200" dirty="0"/>
              <a:t>R&amp;D component as part of the GFOI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03ACF456-0A5A-48D2-976A-7A2F7623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4" y="6006109"/>
            <a:ext cx="1449121" cy="7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29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 animBg="1"/>
      <p:bldP spid="14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160C-219C-4756-A365-08373283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120" y="146815"/>
            <a:ext cx="7886667" cy="795754"/>
          </a:xfrm>
        </p:spPr>
        <p:txBody>
          <a:bodyPr/>
          <a:lstStyle/>
          <a:p>
            <a:r>
              <a:rPr lang="en-US" dirty="0"/>
              <a:t>ESA </a:t>
            </a:r>
            <a:r>
              <a:rPr lang="en-US" dirty="0" err="1"/>
              <a:t>WorldCover</a:t>
            </a:r>
            <a:r>
              <a:rPr lang="en-US" dirty="0"/>
              <a:t> 2020/2021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3ABD4-EFB9-41DD-AD1C-9031989469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401" y="1605000"/>
            <a:ext cx="4207532" cy="41284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67" b="1" dirty="0"/>
              <a:t>2020 Global Land Cover </a:t>
            </a:r>
            <a:r>
              <a:rPr lang="en-US" sz="1467" dirty="0"/>
              <a:t>map at </a:t>
            </a:r>
            <a:r>
              <a:rPr lang="en-US" sz="1467" b="1" dirty="0"/>
              <a:t>10x10 m</a:t>
            </a:r>
            <a:r>
              <a:rPr lang="en-US" sz="1467" dirty="0"/>
              <a:t> resolution based on </a:t>
            </a:r>
            <a:r>
              <a:rPr lang="en-US" sz="1467" b="1" dirty="0"/>
              <a:t>Sentinel 1/Sentinel 2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67" b="1" dirty="0"/>
              <a:t>10 classes </a:t>
            </a:r>
            <a:r>
              <a:rPr lang="en-US" sz="1467" dirty="0"/>
              <a:t>&amp; ~</a:t>
            </a:r>
            <a:r>
              <a:rPr lang="en-US" sz="1467" b="1" dirty="0"/>
              <a:t>75%</a:t>
            </a:r>
            <a:r>
              <a:rPr lang="en-US" sz="1467" dirty="0"/>
              <a:t> overall accuracy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67" dirty="0"/>
              <a:t>Released Oct. 2020, 2021 upcoming in Oct’22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67" dirty="0"/>
              <a:t>Data viewer and access: </a:t>
            </a:r>
            <a:r>
              <a:rPr lang="en-US" sz="1467" b="1" u="sng" dirty="0">
                <a:hlinkClick r:id="rId3"/>
              </a:rPr>
              <a:t>https://viewer.esa-worldcover.org/worldcover/</a:t>
            </a:r>
            <a:endParaRPr lang="en-US" sz="1467" b="1" u="sng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67" dirty="0"/>
              <a:t>Expansion to next phase Copernicus global land cover service</a:t>
            </a:r>
            <a:r>
              <a:rPr lang="en-US" sz="1467" b="1" u="sng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BE" sz="1467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0C50F55-FE53-49D3-9087-EE98A292E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45" y="1208601"/>
            <a:ext cx="6611863" cy="46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3046-1298-4336-871F-1FD35802A0CB}"/>
              </a:ext>
            </a:extLst>
          </p:cNvPr>
          <p:cNvSpPr txBox="1">
            <a:spLocks/>
          </p:cNvSpPr>
          <p:nvPr/>
        </p:nvSpPr>
        <p:spPr bwMode="auto">
          <a:xfrm>
            <a:off x="631333" y="1"/>
            <a:ext cx="10720001" cy="861775"/>
          </a:xfrm>
          <a:prstGeom prst="rect">
            <a:avLst/>
          </a:prstGeom>
        </p:spPr>
        <p:txBody>
          <a:bodyPr vert="horz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lvl="1"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Verdana"/>
                <a:ea typeface="ＭＳ Ｐゴシック"/>
              </a:rPr>
              <a:t>Global land cover comparison/validation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0BA35-D25C-463B-8425-2C35FE13FBC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-530" b="38476"/>
          <a:stretch/>
        </p:blipFill>
        <p:spPr>
          <a:xfrm>
            <a:off x="1575912" y="942018"/>
            <a:ext cx="10393481" cy="2535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83B2E3-9165-44D4-85B0-DB2DAE797C2B}"/>
              </a:ext>
            </a:extLst>
          </p:cNvPr>
          <p:cNvSpPr/>
          <p:nvPr/>
        </p:nvSpPr>
        <p:spPr>
          <a:xfrm>
            <a:off x="163887" y="2213905"/>
            <a:ext cx="2400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New York</a:t>
            </a:r>
            <a:endParaRPr lang="en-GB" sz="2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26F2E-F2DD-47C5-87BB-6ABA2988E348}"/>
              </a:ext>
            </a:extLst>
          </p:cNvPr>
          <p:cNvSpPr/>
          <p:nvPr/>
        </p:nvSpPr>
        <p:spPr>
          <a:xfrm>
            <a:off x="1185614" y="791612"/>
            <a:ext cx="26896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219170"/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Esri 2020 landcover </a:t>
            </a:r>
            <a:endParaRPr lang="en-GB" sz="2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632DB-B870-4FEC-9BF7-5ABB9F296671}"/>
              </a:ext>
            </a:extLst>
          </p:cNvPr>
          <p:cNvSpPr/>
          <p:nvPr/>
        </p:nvSpPr>
        <p:spPr>
          <a:xfrm>
            <a:off x="4484814" y="794696"/>
            <a:ext cx="184544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219170"/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FROM-GLC10</a:t>
            </a:r>
            <a:endParaRPr lang="en-GB" sz="2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2CDB04-1DB4-4D7A-97AC-D0877B59C436}"/>
              </a:ext>
            </a:extLst>
          </p:cNvPr>
          <p:cNvSpPr/>
          <p:nvPr/>
        </p:nvSpPr>
        <p:spPr>
          <a:xfrm>
            <a:off x="6932639" y="786751"/>
            <a:ext cx="16693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219170"/>
            <a:r>
              <a:rPr lang="en-GB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WorldCover</a:t>
            </a:r>
            <a:endParaRPr lang="en-GB" sz="2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853461-F96C-4E20-983A-1B6746BE1872}"/>
              </a:ext>
            </a:extLst>
          </p:cNvPr>
          <p:cNvSpPr/>
          <p:nvPr/>
        </p:nvSpPr>
        <p:spPr>
          <a:xfrm>
            <a:off x="9431606" y="794696"/>
            <a:ext cx="18739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219170"/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Google Earth </a:t>
            </a:r>
            <a:endParaRPr lang="en-GB" sz="2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0A440-F1AE-4859-B339-D060B96ADDAE}"/>
              </a:ext>
            </a:extLst>
          </p:cNvPr>
          <p:cNvSpPr txBox="1"/>
          <p:nvPr/>
        </p:nvSpPr>
        <p:spPr>
          <a:xfrm>
            <a:off x="246580" y="3657772"/>
            <a:ext cx="7777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CEOS WGCV land cover team activity: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Revise land cover validation protocol - leadership: Sasha </a:t>
            </a:r>
            <a:r>
              <a:rPr lang="en-DE" sz="2000" dirty="0"/>
              <a:t>Tyukavina</a:t>
            </a:r>
            <a:r>
              <a:rPr lang="en-US" sz="2000" dirty="0"/>
              <a:t> (UMD) and Sophie Bontemps (UCL)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Update and amend: high-resolution land cover and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https://lpvs.gsfc.nasa.gov/LandCover/LC_home.html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https://docs.google.com/document/d/1QnyhCGHIf0cgjH6y9D_9Lq7qMdaHZHCDM7gIPu2ua7c/edit?usp=sharing</a:t>
            </a:r>
            <a:r>
              <a:rPr lang="en-US" sz="2000" dirty="0"/>
              <a:t> </a:t>
            </a:r>
            <a:endParaRPr lang="en-DE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E8186-1603-4285-AC6D-E12EC9A66A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05" y="3884657"/>
            <a:ext cx="2995111" cy="17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20" y="1"/>
            <a:ext cx="11493361" cy="749409"/>
          </a:xfrm>
        </p:spPr>
        <p:txBody>
          <a:bodyPr/>
          <a:lstStyle/>
          <a:p>
            <a:r>
              <a:rPr lang="nl-NL" sz="2133" dirty="0"/>
              <a:t>Towards Earth Observation data-driven, spatial GHG inventories</a:t>
            </a:r>
          </a:p>
        </p:txBody>
      </p:sp>
      <p:pic>
        <p:nvPicPr>
          <p:cNvPr id="6" name="Picture 2" descr="GlobalMap">
            <a:extLst>
              <a:ext uri="{FF2B5EF4-FFF2-40B4-BE49-F238E27FC236}">
                <a16:creationId xmlns:a16="http://schemas.microsoft.com/office/drawing/2014/main" id="{B293EF13-C123-4785-9513-AC0C963CE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2" b="15461"/>
          <a:stretch/>
        </p:blipFill>
        <p:spPr bwMode="auto">
          <a:xfrm>
            <a:off x="510457" y="951572"/>
            <a:ext cx="11102171" cy="50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lobalMap">
            <a:extLst>
              <a:ext uri="{FF2B5EF4-FFF2-40B4-BE49-F238E27FC236}">
                <a16:creationId xmlns:a16="http://schemas.microsoft.com/office/drawing/2014/main" id="{713A4CC1-4937-4CCF-91B5-091E65076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4" t="85637" r="-1" b="2847"/>
          <a:stretch/>
        </p:blipFill>
        <p:spPr bwMode="auto">
          <a:xfrm>
            <a:off x="8083284" y="6129320"/>
            <a:ext cx="3989043" cy="7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95A233-1D3B-41E2-BC04-BDFA11FA8B5F}"/>
              </a:ext>
            </a:extLst>
          </p:cNvPr>
          <p:cNvSpPr txBox="1"/>
          <p:nvPr/>
        </p:nvSpPr>
        <p:spPr>
          <a:xfrm>
            <a:off x="3127949" y="6133769"/>
            <a:ext cx="458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nl-NL" sz="1600" dirty="0">
                <a:solidFill>
                  <a:srgbClr val="000000"/>
                </a:solidFill>
                <a:ea typeface="ＭＳ Ｐゴシック"/>
              </a:rPr>
              <a:t>Paper: Harris et al., 2021, Nature Climate Change</a:t>
            </a:r>
          </a:p>
          <a:p>
            <a:pPr defTabSz="1219170">
              <a:defRPr/>
            </a:pPr>
            <a:r>
              <a:rPr lang="nl-NL" sz="1600" dirty="0">
                <a:solidFill>
                  <a:srgbClr val="000000"/>
                </a:solidFill>
                <a:ea typeface="ＭＳ Ｐゴシック"/>
              </a:rPr>
              <a:t>Data on GFW: </a:t>
            </a:r>
            <a:r>
              <a:rPr lang="nl-NL" sz="1600" dirty="0">
                <a:solidFill>
                  <a:srgbClr val="000000"/>
                </a:solidFill>
                <a:ea typeface="ＭＳ Ｐゴシック"/>
                <a:hlinkClick r:id="rId5"/>
              </a:rPr>
              <a:t>https://gfw.global/315sv5h</a:t>
            </a:r>
            <a:r>
              <a:rPr lang="nl-NL" sz="1600" dirty="0">
                <a:solidFill>
                  <a:srgbClr val="000000"/>
                </a:solidFill>
                <a:ea typeface="ＭＳ Ｐゴシック"/>
              </a:rPr>
              <a:t> </a:t>
            </a:r>
          </a:p>
          <a:p>
            <a:pPr defTabSz="1219170">
              <a:defRPr/>
            </a:pPr>
            <a:endParaRPr lang="nl-NL" sz="1600" dirty="0">
              <a:solidFill>
                <a:srgbClr val="000000"/>
              </a:solidFill>
              <a:ea typeface="ＭＳ Ｐゴシック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7B0D4D-D67E-4C5F-A4B7-479E0357F1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08823" y="5098458"/>
          <a:ext cx="4784682" cy="921681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2106749">
                  <a:extLst>
                    <a:ext uri="{9D8B030D-6E8A-4147-A177-3AD203B41FA5}">
                      <a16:colId xmlns:a16="http://schemas.microsoft.com/office/drawing/2014/main" val="3898437294"/>
                    </a:ext>
                  </a:extLst>
                </a:gridCol>
                <a:gridCol w="1003564">
                  <a:extLst>
                    <a:ext uri="{9D8B030D-6E8A-4147-A177-3AD203B41FA5}">
                      <a16:colId xmlns:a16="http://schemas.microsoft.com/office/drawing/2014/main" val="1226985166"/>
                    </a:ext>
                  </a:extLst>
                </a:gridCol>
                <a:gridCol w="1674369">
                  <a:extLst>
                    <a:ext uri="{9D8B030D-6E8A-4147-A177-3AD203B41FA5}">
                      <a16:colId xmlns:a16="http://schemas.microsoft.com/office/drawing/2014/main" val="96416257"/>
                    </a:ext>
                  </a:extLst>
                </a:gridCol>
              </a:tblGrid>
              <a:tr h="282237">
                <a:tc gridSpan="3">
                  <a:txBody>
                    <a:bodyPr/>
                    <a:lstStyle/>
                    <a:p>
                      <a:r>
                        <a:rPr lang="nl-NL" sz="1500" dirty="0">
                          <a:effectLst/>
                        </a:rPr>
                        <a:t>Updated global forest flux budget for 2020</a:t>
                      </a:r>
                      <a:endParaRPr lang="nl-NL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 hMerge="1">
                  <a:txBody>
                    <a:bodyPr/>
                    <a:lstStyle/>
                    <a:p>
                      <a:pPr algn="r"/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2780134"/>
                  </a:ext>
                </a:extLst>
              </a:tr>
              <a:tr h="213148">
                <a:tc>
                  <a:txBody>
                    <a:bodyPr/>
                    <a:lstStyle/>
                    <a:p>
                      <a:r>
                        <a:rPr lang="nl-NL" sz="1200" dirty="0" err="1">
                          <a:effectLst/>
                        </a:rPr>
                        <a:t>Annual</a:t>
                      </a:r>
                      <a:r>
                        <a:rPr lang="nl-NL" sz="1200" dirty="0">
                          <a:effectLst/>
                        </a:rPr>
                        <a:t> </a:t>
                      </a:r>
                      <a:r>
                        <a:rPr lang="nl-NL" sz="1200" dirty="0" err="1">
                          <a:effectLst/>
                        </a:rPr>
                        <a:t>gross</a:t>
                      </a:r>
                      <a:r>
                        <a:rPr lang="nl-NL" sz="1200" dirty="0">
                          <a:effectLst/>
                        </a:rPr>
                        <a:t> </a:t>
                      </a:r>
                      <a:r>
                        <a:rPr lang="nl-NL" sz="1200" dirty="0" err="1">
                          <a:effectLst/>
                        </a:rPr>
                        <a:t>emissions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>
                          <a:effectLst/>
                        </a:rPr>
                        <a:t>8.3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effectLst/>
                        </a:rPr>
                        <a:t>Gt</a:t>
                      </a:r>
                      <a:r>
                        <a:rPr lang="nl-NL" sz="1200" dirty="0">
                          <a:effectLst/>
                        </a:rPr>
                        <a:t> CO2e/</a:t>
                      </a:r>
                      <a:r>
                        <a:rPr lang="nl-NL" sz="1200" dirty="0" err="1">
                          <a:effectLst/>
                        </a:rPr>
                        <a:t>yr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extLst>
                  <a:ext uri="{0D108BD9-81ED-4DB2-BD59-A6C34878D82A}">
                    <a16:rowId xmlns:a16="http://schemas.microsoft.com/office/drawing/2014/main" val="3222467609"/>
                  </a:ext>
                </a:extLst>
              </a:tr>
              <a:tr h="213148">
                <a:tc>
                  <a:txBody>
                    <a:bodyPr/>
                    <a:lstStyle/>
                    <a:p>
                      <a:r>
                        <a:rPr lang="nl-NL" sz="1200" dirty="0" err="1">
                          <a:effectLst/>
                        </a:rPr>
                        <a:t>Annual</a:t>
                      </a:r>
                      <a:r>
                        <a:rPr lang="nl-NL" sz="1200" dirty="0">
                          <a:effectLst/>
                        </a:rPr>
                        <a:t> </a:t>
                      </a:r>
                      <a:r>
                        <a:rPr lang="nl-NL" sz="1200" dirty="0" err="1">
                          <a:effectLst/>
                        </a:rPr>
                        <a:t>gross</a:t>
                      </a:r>
                      <a:r>
                        <a:rPr lang="nl-NL" sz="1200" dirty="0">
                          <a:effectLst/>
                        </a:rPr>
                        <a:t> </a:t>
                      </a:r>
                      <a:r>
                        <a:rPr lang="nl-NL" sz="1200" dirty="0" err="1">
                          <a:effectLst/>
                        </a:rPr>
                        <a:t>removals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>
                          <a:effectLst/>
                        </a:rPr>
                        <a:t>-15.6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effectLst/>
                        </a:rPr>
                        <a:t>Gt</a:t>
                      </a:r>
                      <a:r>
                        <a:rPr lang="nl-NL" sz="1200" dirty="0">
                          <a:effectLst/>
                        </a:rPr>
                        <a:t> CO2e/</a:t>
                      </a:r>
                      <a:r>
                        <a:rPr lang="nl-NL" sz="1200" dirty="0" err="1">
                          <a:effectLst/>
                        </a:rPr>
                        <a:t>yr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extLst>
                  <a:ext uri="{0D108BD9-81ED-4DB2-BD59-A6C34878D82A}">
                    <a16:rowId xmlns:a16="http://schemas.microsoft.com/office/drawing/2014/main" val="1017231843"/>
                  </a:ext>
                </a:extLst>
              </a:tr>
              <a:tr h="213148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Annual net flux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>
                          <a:effectLst/>
                        </a:rPr>
                        <a:t>-7.3</a:t>
                      </a:r>
                      <a:endParaRPr lang="nl-N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effectLst/>
                        </a:rPr>
                        <a:t>Gt</a:t>
                      </a:r>
                      <a:r>
                        <a:rPr lang="nl-NL" sz="1200" dirty="0">
                          <a:effectLst/>
                        </a:rPr>
                        <a:t> CO2e/</a:t>
                      </a:r>
                      <a:r>
                        <a:rPr lang="nl-NL" sz="1200" dirty="0" err="1">
                          <a:effectLst/>
                        </a:rPr>
                        <a:t>yr</a:t>
                      </a:r>
                      <a:endParaRPr lang="nl-N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/>
                </a:tc>
                <a:extLst>
                  <a:ext uri="{0D108BD9-81ED-4DB2-BD59-A6C34878D82A}">
                    <a16:rowId xmlns:a16="http://schemas.microsoft.com/office/drawing/2014/main" val="578726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26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20" y="1"/>
            <a:ext cx="11493361" cy="749409"/>
          </a:xfrm>
        </p:spPr>
        <p:txBody>
          <a:bodyPr/>
          <a:lstStyle/>
          <a:p>
            <a:r>
              <a:rPr lang="nl-NL" sz="2133" dirty="0"/>
              <a:t>Towards Earth Observation data-driven, spatial GHG inventories</a:t>
            </a:r>
          </a:p>
        </p:txBody>
      </p:sp>
      <p:pic>
        <p:nvPicPr>
          <p:cNvPr id="6" name="Picture 2" descr="GlobalMap">
            <a:extLst>
              <a:ext uri="{FF2B5EF4-FFF2-40B4-BE49-F238E27FC236}">
                <a16:creationId xmlns:a16="http://schemas.microsoft.com/office/drawing/2014/main" id="{B293EF13-C123-4785-9513-AC0C963CE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2" b="15461"/>
          <a:stretch/>
        </p:blipFill>
        <p:spPr bwMode="auto">
          <a:xfrm>
            <a:off x="510457" y="951572"/>
            <a:ext cx="11102171" cy="50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lobalMap">
            <a:extLst>
              <a:ext uri="{FF2B5EF4-FFF2-40B4-BE49-F238E27FC236}">
                <a16:creationId xmlns:a16="http://schemas.microsoft.com/office/drawing/2014/main" id="{713A4CC1-4937-4CCF-91B5-091E65076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4" t="85637" r="-1" b="2847"/>
          <a:stretch/>
        </p:blipFill>
        <p:spPr bwMode="auto">
          <a:xfrm>
            <a:off x="8102400" y="6098267"/>
            <a:ext cx="3989043" cy="7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F5F66D-1419-4766-9155-AA5BCEA8C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01" y="2243400"/>
            <a:ext cx="5730401" cy="3804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D7766F-0B5B-4C5C-8AD1-C40C4459BD9F}"/>
              </a:ext>
            </a:extLst>
          </p:cNvPr>
          <p:cNvSpPr/>
          <p:nvPr/>
        </p:nvSpPr>
        <p:spPr>
          <a:xfrm>
            <a:off x="2721600" y="6129320"/>
            <a:ext cx="528960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Global net CO2 flux due to LULUCF or forest only related fluxes IPCC AR6 - Nabuurs et al. (2022)</a:t>
            </a:r>
            <a:endParaRPr lang="en-DE" sz="1867" dirty="0"/>
          </a:p>
        </p:txBody>
      </p:sp>
    </p:spTree>
    <p:extLst>
      <p:ext uri="{BB962C8B-B14F-4D97-AF65-F5344CB8AC3E}">
        <p14:creationId xmlns:p14="http://schemas.microsoft.com/office/powerpoint/2010/main" val="211268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20" y="1"/>
            <a:ext cx="11493361" cy="749409"/>
          </a:xfrm>
        </p:spPr>
        <p:txBody>
          <a:bodyPr/>
          <a:lstStyle/>
          <a:p>
            <a:r>
              <a:rPr lang="nl-NL" sz="2133" dirty="0"/>
              <a:t>Towards Earth Observation data-driven, spatial forest carbon stock changes</a:t>
            </a:r>
          </a:p>
        </p:txBody>
      </p:sp>
      <p:pic>
        <p:nvPicPr>
          <p:cNvPr id="6" name="Picture 2" descr="GlobalMap">
            <a:extLst>
              <a:ext uri="{FF2B5EF4-FFF2-40B4-BE49-F238E27FC236}">
                <a16:creationId xmlns:a16="http://schemas.microsoft.com/office/drawing/2014/main" id="{B293EF13-C123-4785-9513-AC0C963CE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2" b="15461"/>
          <a:stretch/>
        </p:blipFill>
        <p:spPr bwMode="auto">
          <a:xfrm>
            <a:off x="510457" y="951572"/>
            <a:ext cx="11102171" cy="50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552D88-2A8E-4A77-BC79-9BB0AEDC9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1" t="26092" r="7049" b="16502"/>
          <a:stretch/>
        </p:blipFill>
        <p:spPr>
          <a:xfrm>
            <a:off x="5349853" y="3637614"/>
            <a:ext cx="6652521" cy="2981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0253F6-7360-4EA5-A611-F05BCFBE82FC}"/>
              </a:ext>
            </a:extLst>
          </p:cNvPr>
          <p:cNvSpPr/>
          <p:nvPr/>
        </p:nvSpPr>
        <p:spPr>
          <a:xfrm>
            <a:off x="5431684" y="443717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hlinkClick r:id="rId5"/>
              </a:rPr>
              <a:t>Nature Communications</a:t>
            </a:r>
            <a:r>
              <a:rPr lang="fr-FR" sz="1600" dirty="0"/>
              <a:t> 2021, </a:t>
            </a:r>
            <a:r>
              <a:rPr lang="fr-FR" sz="1600" b="1" dirty="0"/>
              <a:t>12</a:t>
            </a:r>
            <a:r>
              <a:rPr lang="fr-FR" sz="1600" dirty="0"/>
              <a:t>,  2501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29081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20" y="1"/>
            <a:ext cx="11493361" cy="749409"/>
          </a:xfrm>
        </p:spPr>
        <p:txBody>
          <a:bodyPr/>
          <a:lstStyle/>
          <a:p>
            <a:r>
              <a:rPr lang="nl-NL" sz="2133" dirty="0"/>
              <a:t>Towards Earth Observation data-driven, spatial forest carbon stock changes</a:t>
            </a:r>
          </a:p>
        </p:txBody>
      </p:sp>
      <p:pic>
        <p:nvPicPr>
          <p:cNvPr id="6" name="Picture 2" descr="GlobalMap">
            <a:extLst>
              <a:ext uri="{FF2B5EF4-FFF2-40B4-BE49-F238E27FC236}">
                <a16:creationId xmlns:a16="http://schemas.microsoft.com/office/drawing/2014/main" id="{B293EF13-C123-4785-9513-AC0C963CE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2" b="15461"/>
          <a:stretch/>
        </p:blipFill>
        <p:spPr bwMode="auto">
          <a:xfrm>
            <a:off x="510457" y="951572"/>
            <a:ext cx="11102171" cy="50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94E40-BB50-43C5-8E1D-885C2A620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9" t="20984" r="26229" b="18670"/>
          <a:stretch/>
        </p:blipFill>
        <p:spPr>
          <a:xfrm>
            <a:off x="5912448" y="3476322"/>
            <a:ext cx="6096000" cy="3191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0253F6-7360-4EA5-A611-F05BCFBE82FC}"/>
              </a:ext>
            </a:extLst>
          </p:cNvPr>
          <p:cNvSpPr/>
          <p:nvPr/>
        </p:nvSpPr>
        <p:spPr>
          <a:xfrm>
            <a:off x="7378151" y="342900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5"/>
              </a:rPr>
              <a:t>SCIENCE, 2022, DOI: 10.1126/science.abm9267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446874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0794" y="226300"/>
            <a:ext cx="11229004" cy="7580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>
                <a:ea typeface="ＭＳ Ｐゴシック" pitchFamily="34" charset="-128"/>
              </a:rPr>
              <a:t>Need for increasing frequency and speed of reporting</a:t>
            </a:r>
          </a:p>
        </p:txBody>
      </p:sp>
      <p:pic>
        <p:nvPicPr>
          <p:cNvPr id="1025" name="image5.png" descr="Chart, bar chart&#10;&#10;Description automatically generated">
            <a:extLst>
              <a:ext uri="{FF2B5EF4-FFF2-40B4-BE49-F238E27FC236}">
                <a16:creationId xmlns:a16="http://schemas.microsoft.com/office/drawing/2014/main" id="{F15B6793-9746-4348-ABE3-C09D40AF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62" y="1039408"/>
            <a:ext cx="8672493" cy="51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5B250D8-0C9C-4E51-A2BD-7C4CC3AE0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15" y="6148784"/>
            <a:ext cx="113323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1" u="none" strike="noStrike" cap="none" normalizeH="0" baseline="0" dirty="0">
                <a:ln>
                  <a:noFill/>
                </a:ln>
                <a:solidFill>
                  <a:srgbClr val="44546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Average reporting interval of BURs (for countries with more than one report submitted) and the average time lag between assessment and reporting periods of Non-Annex I countries (n=64). Least Developed Countries (LDC), Landlocked Developing Countries (LLDC), Developing Regions (DINGR), Small Island Developing States (SIDS), and Developed Regions (DR).</a:t>
            </a:r>
            <a:endParaRPr kumimoji="0" lang="en-US" altLang="en-D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9170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6785D-756E-44A1-8DA5-B79DDDAF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0" y="455809"/>
            <a:ext cx="8007007" cy="5738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BD1A5-8D46-460D-B7EF-885DF8CA1E8E}"/>
              </a:ext>
            </a:extLst>
          </p:cNvPr>
          <p:cNvSpPr txBox="1"/>
          <p:nvPr/>
        </p:nvSpPr>
        <p:spPr>
          <a:xfrm>
            <a:off x="6804410" y="6194165"/>
            <a:ext cx="6958036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600" dirty="0">
                <a:solidFill>
                  <a:srgbClr val="005172"/>
                </a:solidFill>
              </a:rPr>
              <a:t>Sentinel-1-based weekly alerts, period Jan. 2019 – Dec. 2020</a:t>
            </a:r>
          </a:p>
          <a:p>
            <a:pPr defTabSz="1219170"/>
            <a:r>
              <a:rPr lang="en-GB" sz="1867" dirty="0">
                <a:solidFill>
                  <a:srgbClr val="005172"/>
                </a:solidFill>
                <a:hlinkClick r:id="rId3"/>
              </a:rPr>
              <a:t>http://radd-alert.wur.nl</a:t>
            </a:r>
            <a:r>
              <a:rPr lang="en-GB" sz="1867" dirty="0">
                <a:solidFill>
                  <a:srgbClr val="005172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644AC-BA52-4714-A2F8-19AECFDB5E5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75"/>
          <a:stretch/>
        </p:blipFill>
        <p:spPr bwMode="auto">
          <a:xfrm>
            <a:off x="144682" y="332594"/>
            <a:ext cx="3624173" cy="26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74DAD8-FB52-4201-94C4-CD59C9501FD0}"/>
              </a:ext>
            </a:extLst>
          </p:cNvPr>
          <p:cNvSpPr/>
          <p:nvPr/>
        </p:nvSpPr>
        <p:spPr>
          <a:xfrm>
            <a:off x="4066784" y="479170"/>
            <a:ext cx="779953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GB" sz="2133">
                <a:solidFill>
                  <a:srgbClr val="FFFFFF"/>
                </a:solidFill>
                <a:latin typeface="Verdana" panose="020B0604030504040204" pitchFamily="34" charset="0"/>
              </a:rPr>
              <a:t>Selective logging pattern in Central African Republic</a:t>
            </a:r>
            <a:endParaRPr lang="en-GB" sz="2133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80FBFA-7AB5-4B34-B702-04F4C1936781}"/>
              </a:ext>
            </a:extLst>
          </p:cNvPr>
          <p:cNvSpPr/>
          <p:nvPr/>
        </p:nvSpPr>
        <p:spPr>
          <a:xfrm>
            <a:off x="1394411" y="975426"/>
            <a:ext cx="126164" cy="1033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9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endParaRPr lang="en-GB" sz="1867" dirty="0">
              <a:solidFill>
                <a:srgbClr val="005172"/>
              </a:solidFill>
              <a:latin typeface="Verdan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5C7444-E3F0-47D2-AE7A-3D0358978043}"/>
              </a:ext>
            </a:extLst>
          </p:cNvPr>
          <p:cNvSpPr/>
          <p:nvPr/>
        </p:nvSpPr>
        <p:spPr>
          <a:xfrm>
            <a:off x="144683" y="3110869"/>
            <a:ext cx="3624172" cy="271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GB" sz="2133" dirty="0">
                <a:solidFill>
                  <a:srgbClr val="34B233"/>
                </a:solidFill>
                <a:latin typeface="Verdana" panose="020B0604030504040204" pitchFamily="34" charset="0"/>
              </a:rPr>
              <a:t>Sentinel-1-based weekly forest disturbance alerts at 10 m resolution for humid tropics in 46 countries (RADD alerts)  </a:t>
            </a:r>
          </a:p>
          <a:p>
            <a:pPr defTabSz="1219170"/>
            <a:endParaRPr lang="en-GB" sz="1067" dirty="0">
              <a:solidFill>
                <a:srgbClr val="005172"/>
              </a:solidFill>
            </a:endParaRPr>
          </a:p>
          <a:p>
            <a:pPr defTabSz="1219170"/>
            <a:r>
              <a:rPr lang="en-GB" sz="1067" dirty="0">
                <a:solidFill>
                  <a:srgbClr val="005172"/>
                </a:solidFill>
              </a:rPr>
              <a:t>Paper: Reiche et al., 2021. ERL, </a:t>
            </a:r>
            <a:r>
              <a:rPr lang="en-GB" sz="1067" u="sng" dirty="0">
                <a:solidFill>
                  <a:srgbClr val="005172"/>
                </a:solidFill>
                <a:hlinkClick r:id="rId5"/>
              </a:rPr>
              <a:t>https://iopscience.iop.org/article/10.1088/1748-9326/abd0a8</a:t>
            </a:r>
            <a:endParaRPr lang="en-GB" sz="1067" dirty="0">
              <a:solidFill>
                <a:srgbClr val="005172"/>
              </a:solidFill>
            </a:endParaRPr>
          </a:p>
          <a:p>
            <a:pPr defTabSz="1219170"/>
            <a:r>
              <a:rPr lang="en-GB" sz="1067" dirty="0">
                <a:solidFill>
                  <a:srgbClr val="005172"/>
                </a:solidFill>
              </a:rPr>
              <a:t>RADD alert app: </a:t>
            </a:r>
            <a:r>
              <a:rPr lang="en-GB" sz="1067" u="sng" dirty="0">
                <a:solidFill>
                  <a:srgbClr val="005172"/>
                </a:solidFill>
                <a:hlinkClick r:id="rId6"/>
              </a:rPr>
              <a:t>https://gena.users.earthengine.app/view/raddalert</a:t>
            </a:r>
            <a:endParaRPr lang="en-GB" sz="1067" u="sng" dirty="0">
              <a:solidFill>
                <a:srgbClr val="005172"/>
              </a:solidFill>
            </a:endParaRPr>
          </a:p>
          <a:p>
            <a:pPr defTabSz="1219170"/>
            <a:r>
              <a:rPr lang="en-GB" sz="1067" dirty="0">
                <a:solidFill>
                  <a:srgbClr val="005172"/>
                </a:solidFill>
              </a:rPr>
              <a:t>(also available on WRI’s Global Forest Watch)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DD4624-B349-45C3-A712-E2471D6D90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5" b="32767"/>
          <a:stretch/>
        </p:blipFill>
        <p:spPr>
          <a:xfrm>
            <a:off x="534699" y="6059916"/>
            <a:ext cx="3223882" cy="7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67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981937-AF79-48F2-8C87-11C303B6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4" y="48645"/>
            <a:ext cx="7119109" cy="1221688"/>
          </a:xfrm>
        </p:spPr>
        <p:txBody>
          <a:bodyPr/>
          <a:lstStyle/>
          <a:p>
            <a:r>
              <a:rPr lang="en-GB" sz="2133" dirty="0"/>
              <a:t>Higher frequency/near-real time monitoring for enforcement and adaptation – Central Africa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9F90A2-E205-4620-9983-9B1BDE1BD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4" y="91395"/>
            <a:ext cx="4402993" cy="3189735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33CA51C-5613-4F45-A5EE-754400906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5245" y="5410056"/>
            <a:ext cx="3040831" cy="619400"/>
          </a:xfrm>
        </p:spPr>
        <p:txBody>
          <a:bodyPr/>
          <a:lstStyle/>
          <a:p>
            <a:pPr marL="0" indent="0">
              <a:lnSpc>
                <a:spcPts val="1867"/>
              </a:lnSpc>
              <a:spcBef>
                <a:spcPts val="0"/>
              </a:spcBef>
              <a:buNone/>
            </a:pPr>
            <a:r>
              <a:rPr lang="en-GB" sz="1200" dirty="0">
                <a:hlinkClick r:id="rId3"/>
              </a:rPr>
              <a:t>Csillik et al. 2022. Nature Coms.EE</a:t>
            </a:r>
            <a:endParaRPr lang="en-GB" sz="1200" dirty="0"/>
          </a:p>
          <a:p>
            <a:pPr marL="0" indent="0">
              <a:lnSpc>
                <a:spcPts val="1867"/>
              </a:lnSpc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lnSpc>
                <a:spcPts val="1867"/>
              </a:lnSpc>
              <a:spcBef>
                <a:spcPts val="0"/>
              </a:spcBef>
              <a:buNone/>
            </a:pPr>
            <a:r>
              <a:rPr lang="en-GB" sz="1200" dirty="0">
                <a:hlinkClick r:id="rId4"/>
              </a:rPr>
              <a:t>https://gena.users.earthengine.app/view/raddalert</a:t>
            </a:r>
            <a:r>
              <a:rPr lang="en-GB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7FE4A-60DD-45C4-B8FF-CF6D7D766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5" y="2619605"/>
            <a:ext cx="8941220" cy="4139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E45C4-198C-49EF-96E0-BADCB5790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082" t="37158" r="3606" b="13828"/>
          <a:stretch/>
        </p:blipFill>
        <p:spPr>
          <a:xfrm>
            <a:off x="8533685" y="3367815"/>
            <a:ext cx="3592391" cy="1758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56683-39B1-4FCF-B411-8938D6896B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92" t="37012" r="2323" b="13829"/>
          <a:stretch/>
        </p:blipFill>
        <p:spPr>
          <a:xfrm>
            <a:off x="1835446" y="1345685"/>
            <a:ext cx="3575373" cy="172886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A5B7BE-BD68-49F0-A8BD-1AA162924D3F}"/>
              </a:ext>
            </a:extLst>
          </p:cNvPr>
          <p:cNvCxnSpPr>
            <a:cxnSpLocks/>
          </p:cNvCxnSpPr>
          <p:nvPr/>
        </p:nvCxnSpPr>
        <p:spPr>
          <a:xfrm flipV="1">
            <a:off x="6545706" y="1648275"/>
            <a:ext cx="2902465" cy="97133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8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7DE6EF-F51D-4E0E-B7EC-774671C25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40" y="963620"/>
            <a:ext cx="7084601" cy="3984589"/>
          </a:xfrm>
          <a:prstGeom prst="rect">
            <a:avLst/>
          </a:prstGeom>
        </p:spPr>
      </p:pic>
      <p:sp>
        <p:nvSpPr>
          <p:cNvPr id="5" name="Eingekerbter Richtungspfeil 12">
            <a:extLst>
              <a:ext uri="{FF2B5EF4-FFF2-40B4-BE49-F238E27FC236}">
                <a16:creationId xmlns:a16="http://schemas.microsoft.com/office/drawing/2014/main" id="{898E1A6D-1A2A-438B-A46D-55BF83BB31C4}"/>
              </a:ext>
            </a:extLst>
          </p:cNvPr>
          <p:cNvSpPr/>
          <p:nvPr/>
        </p:nvSpPr>
        <p:spPr bwMode="auto">
          <a:xfrm>
            <a:off x="0" y="-1"/>
            <a:ext cx="12192000" cy="553252"/>
          </a:xfrm>
          <a:prstGeom prst="chevron">
            <a:avLst>
              <a:gd name="adj" fmla="val 88255"/>
            </a:avLst>
          </a:prstGeom>
          <a:solidFill>
            <a:srgbClr val="0058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defTabSz="1219140" eaLnBrk="0" hangingPunct="0">
              <a:defRPr/>
            </a:pPr>
            <a:r>
              <a:rPr lang="de-DE" sz="2667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Verdana"/>
              </a:rPr>
              <a:t>GFZ </a:t>
            </a:r>
            <a:r>
              <a:rPr lang="de-DE" sz="2667" b="1" dirty="0" err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Verdana"/>
              </a:rPr>
              <a:t>Section</a:t>
            </a:r>
            <a:r>
              <a:rPr lang="de-DE" sz="2667" b="1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Verdana"/>
              </a:rPr>
              <a:t>: Remote Sensing and Geoinformation</a:t>
            </a:r>
            <a:endParaRPr lang="de-DE" sz="2667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96" charset="-128"/>
              <a:cs typeface="Arial" panose="020B0604020202020204" pitchFamily="34" charset="0"/>
              <a:sym typeface="Verdan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7EA29A-87A4-4B38-8028-29F4B5576F13}"/>
              </a:ext>
            </a:extLst>
          </p:cNvPr>
          <p:cNvSpPr/>
          <p:nvPr/>
        </p:nvSpPr>
        <p:spPr bwMode="auto">
          <a:xfrm>
            <a:off x="318448" y="963620"/>
            <a:ext cx="4112525" cy="6468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hangingPunct="0">
              <a:defRPr/>
            </a:pPr>
            <a:endParaRPr lang="de-DE" sz="3200" kern="0">
              <a:solidFill>
                <a:srgbClr val="000000"/>
              </a:solidFill>
              <a:latin typeface="Arial" charset="0"/>
              <a:ea typeface="ＭＳ Ｐゴシック" pitchFamily="96" charset="-128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08DC4-A212-4399-8E42-0DF026DF5BFE}"/>
              </a:ext>
            </a:extLst>
          </p:cNvPr>
          <p:cNvSpPr txBox="1"/>
          <p:nvPr/>
        </p:nvSpPr>
        <p:spPr>
          <a:xfrm>
            <a:off x="190119" y="870868"/>
            <a:ext cx="11575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 hangingPunct="0">
              <a:spcBef>
                <a:spcPts val="800"/>
              </a:spcBef>
              <a:defRPr/>
            </a:pPr>
            <a:r>
              <a:rPr lang="de-DE" sz="1600" dirty="0">
                <a:solidFill>
                  <a:srgbClr val="00589C"/>
                </a:solidFill>
                <a:latin typeface="Verdana"/>
                <a:ea typeface="MS PGothic" panose="020B0600070205080204" pitchFamily="34" charset="-128"/>
                <a:sym typeface="Verdana"/>
              </a:rPr>
              <a:t>Our goal: </a:t>
            </a:r>
            <a:r>
              <a:rPr lang="de-DE" sz="1600" dirty="0" err="1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Establish</a:t>
            </a:r>
            <a:r>
              <a:rPr lang="de-DE" sz="1600" dirty="0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 Earth </a:t>
            </a:r>
            <a:r>
              <a:rPr lang="de-DE" sz="1600" dirty="0" err="1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Observations</a:t>
            </a:r>
            <a:r>
              <a:rPr lang="de-DE" sz="1600" dirty="0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as</a:t>
            </a:r>
            <a:r>
              <a:rPr lang="de-DE" sz="1600" dirty="0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key</a:t>
            </a:r>
            <a:r>
              <a:rPr lang="de-DE" sz="1600" dirty="0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 Method for Earth Science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MS PGothic" panose="020B0600070205080204" pitchFamily="34" charset="-128"/>
                <a:sym typeface="Verdana"/>
              </a:rPr>
              <a:t> and Geo- and Nature-based Solutions</a:t>
            </a:r>
            <a:endParaRPr lang="en-US" sz="1600" kern="0" dirty="0">
              <a:solidFill>
                <a:srgbClr val="FF0000"/>
              </a:solidFill>
              <a:latin typeface="Verdana"/>
              <a:ea typeface="ＭＳ Ｐゴシック"/>
              <a:sym typeface="Verdan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7B23C-7942-4890-9DEE-01DD45867207}"/>
              </a:ext>
            </a:extLst>
          </p:cNvPr>
          <p:cNvSpPr txBox="1">
            <a:spLocks/>
          </p:cNvSpPr>
          <p:nvPr/>
        </p:nvSpPr>
        <p:spPr>
          <a:xfrm>
            <a:off x="1" y="1498405"/>
            <a:ext cx="4831740" cy="403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457178" indent="-457178" defTabSz="1219140">
              <a:spcBef>
                <a:spcPts val="1200"/>
              </a:spcBef>
              <a:defRPr/>
            </a:pPr>
            <a:r>
              <a:rPr lang="en-GB" sz="2133" kern="0" dirty="0">
                <a:solidFill>
                  <a:srgbClr val="000000"/>
                </a:solidFill>
                <a:latin typeface="Verdana"/>
              </a:rPr>
              <a:t>~90 scientists, 6 Profs </a:t>
            </a:r>
          </a:p>
          <a:p>
            <a:pPr marL="457178" indent="-457178" defTabSz="1219140">
              <a:spcBef>
                <a:spcPts val="1200"/>
              </a:spcBef>
              <a:defRPr/>
            </a:pPr>
            <a:r>
              <a:rPr lang="en-US" sz="2133" dirty="0">
                <a:solidFill>
                  <a:srgbClr val="000000"/>
                </a:solidFill>
                <a:latin typeface="Verdana"/>
              </a:rPr>
              <a:t>Research groups: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Hyperspectral remote sensing (ENMAP)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EO mission development/processing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Integration of in-situ and remote sensing data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Remote sensing for geohazards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Earth-Atmosphere Interactions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Big Data Analytics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Technology transfer for remote sensing</a:t>
            </a:r>
          </a:p>
          <a:p>
            <a:pPr marL="480460" lvl="1" indent="-241289" defTabSz="1219140">
              <a:spcBef>
                <a:spcPts val="1200"/>
              </a:spcBef>
              <a:defRPr/>
            </a:pPr>
            <a:r>
              <a:rPr lang="en-US" sz="1600" dirty="0">
                <a:latin typeface="Verdana"/>
              </a:rPr>
              <a:t>Global monitoring (NEW)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F10475-A839-4D74-877A-AD05C197BB7B}"/>
              </a:ext>
            </a:extLst>
          </p:cNvPr>
          <p:cNvSpPr/>
          <p:nvPr/>
        </p:nvSpPr>
        <p:spPr>
          <a:xfrm>
            <a:off x="2619248" y="6347040"/>
            <a:ext cx="1005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DE" sz="1600" dirty="0">
                <a:solidFill>
                  <a:srgbClr val="000000"/>
                </a:solidFill>
                <a:ea typeface="ＭＳ Ｐゴシック"/>
                <a:hlinkClick r:id="rId4"/>
              </a:rPr>
              <a:t>https://www.gfz-potsdam.de/en/section/remote-sensing-and-geoinformatics</a:t>
            </a:r>
            <a:r>
              <a:rPr lang="en-US" sz="1600" dirty="0">
                <a:solidFill>
                  <a:srgbClr val="000000"/>
                </a:solidFill>
                <a:ea typeface="ＭＳ Ｐゴシック"/>
              </a:rPr>
              <a:t> </a:t>
            </a:r>
            <a:endParaRPr lang="en-DE" sz="16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80BBA-7473-461B-87F0-7BB3156C58B4}"/>
              </a:ext>
            </a:extLst>
          </p:cNvPr>
          <p:cNvSpPr txBox="1"/>
          <p:nvPr/>
        </p:nvSpPr>
        <p:spPr>
          <a:xfrm>
            <a:off x="9139799" y="4422771"/>
            <a:ext cx="2841675" cy="167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>
              <a:defRPr/>
            </a:pPr>
            <a:r>
              <a:rPr lang="en-US" sz="1467" b="1" dirty="0">
                <a:solidFill>
                  <a:srgbClr val="000000"/>
                </a:solidFill>
                <a:ea typeface="ＭＳ Ｐゴシック"/>
              </a:rPr>
              <a:t>Starting projects:</a:t>
            </a: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ESA </a:t>
            </a:r>
            <a:r>
              <a:rPr lang="en-US" sz="1467" dirty="0" err="1">
                <a:solidFill>
                  <a:srgbClr val="000000"/>
                </a:solidFill>
                <a:ea typeface="ＭＳ Ｐゴシック"/>
              </a:rPr>
              <a:t>ForestCarbon</a:t>
            </a: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 (2022-23)</a:t>
            </a: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ESA CCI-Biomass (2022-24)</a:t>
            </a: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EC </a:t>
            </a:r>
            <a:r>
              <a:rPr lang="en-US" sz="1467" dirty="0" err="1">
                <a:solidFill>
                  <a:srgbClr val="000000"/>
                </a:solidFill>
                <a:ea typeface="ＭＳ Ｐゴシック"/>
              </a:rPr>
              <a:t>ForestNavigator</a:t>
            </a: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 (2022-25)</a:t>
            </a: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EC </a:t>
            </a:r>
            <a:r>
              <a:rPr lang="en-US" sz="1467" dirty="0" err="1">
                <a:solidFill>
                  <a:srgbClr val="000000"/>
                </a:solidFill>
                <a:ea typeface="ＭＳ Ｐゴシック"/>
              </a:rPr>
              <a:t>OpenEarthMonitor</a:t>
            </a: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 (2022-2026)</a:t>
            </a:r>
            <a:endParaRPr lang="en-DE" sz="1467" dirty="0">
              <a:solidFill>
                <a:srgbClr val="000000"/>
              </a:solidFill>
              <a:ea typeface="ＭＳ Ｐゴシック"/>
            </a:endParaRP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ESA GFOI (2023-2025)</a:t>
            </a:r>
          </a:p>
          <a:p>
            <a:pPr algn="r" defTabSz="1219170">
              <a:defRPr/>
            </a:pPr>
            <a:r>
              <a:rPr lang="en-US" sz="1467" dirty="0">
                <a:solidFill>
                  <a:srgbClr val="000000"/>
                </a:solidFill>
                <a:ea typeface="ＭＳ Ｐゴシック"/>
              </a:rPr>
              <a:t>EC FORWARDS (2023-2027)</a:t>
            </a:r>
          </a:p>
        </p:txBody>
      </p:sp>
    </p:spTree>
    <p:extLst>
      <p:ext uri="{BB962C8B-B14F-4D97-AF65-F5344CB8AC3E}">
        <p14:creationId xmlns:p14="http://schemas.microsoft.com/office/powerpoint/2010/main" val="2060510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0794" y="226300"/>
            <a:ext cx="11229004" cy="7580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>
                <a:ea typeface="ＭＳ Ｐゴシック" pitchFamily="34" charset="-128"/>
              </a:rPr>
              <a:t>What’s next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0794" y="1281870"/>
            <a:ext cx="11229004" cy="48748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Policy drivers: many, strong needs</a:t>
            </a: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Key issues of GOFC-GOLD in the coming years: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Remain engaged (GCOS, GFOI, CEOS GST/AFOLU …)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High-resolution land cover and change at 1-30 m: validation protocols, comparison, user uptake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Agriculture, Forestry and Other Land Uses (AFOLU): Integrating land change and biomass/carbon data streams, national vs. global, increasing detail …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Enhancing transparency and speed -&gt; actionable information 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Important NASA commitment for GOFC-GOLD land cover co-leadership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ESA has committed to support the leadership role for the R&amp;D component in GFOI</a:t>
            </a:r>
          </a:p>
        </p:txBody>
      </p:sp>
    </p:spTree>
    <p:extLst>
      <p:ext uri="{BB962C8B-B14F-4D97-AF65-F5344CB8AC3E}">
        <p14:creationId xmlns:p14="http://schemas.microsoft.com/office/powerpoint/2010/main" val="99889481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Inhaltsplatzhalter 4"/>
          <p:cNvSpPr txBox="1">
            <a:spLocks noGrp="1"/>
          </p:cNvSpPr>
          <p:nvPr>
            <p:ph type="body" sz="quarter" idx="1"/>
          </p:nvPr>
        </p:nvSpPr>
        <p:spPr>
          <a:xfrm>
            <a:off x="4840358" y="841442"/>
            <a:ext cx="7235687" cy="24923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74781" indent="-374781" defTabSz="999694">
              <a:spcBef>
                <a:spcPts val="933"/>
              </a:spcBef>
              <a:buChar char="➢"/>
              <a:defRPr sz="1148">
                <a:latin typeface="Arial"/>
                <a:ea typeface="Arial"/>
                <a:cs typeface="Arial"/>
                <a:sym typeface="Arial"/>
              </a:defRPr>
            </a:pPr>
            <a:r>
              <a:rPr lang="de-DE" sz="1733" dirty="0">
                <a:latin typeface="Verdana" panose="020B0604030504040204" pitchFamily="34" charset="0"/>
                <a:ea typeface="Verdana" panose="020B0604030504040204" pitchFamily="34" charset="0"/>
              </a:rPr>
              <a:t>German </a:t>
            </a:r>
            <a:r>
              <a:rPr lang="en-US" sz="1733" dirty="0">
                <a:latin typeface="Verdana" panose="020B0604030504040204" pitchFamily="34" charset="0"/>
                <a:ea typeface="Verdana" panose="020B0604030504040204" pitchFamily="34" charset="0"/>
              </a:rPr>
              <a:t>spaceborne imaging spectrometer (Hyperspectral)</a:t>
            </a:r>
          </a:p>
          <a:p>
            <a:pPr marL="374781" indent="-374781" defTabSz="999694">
              <a:spcBef>
                <a:spcPts val="933"/>
              </a:spcBef>
              <a:buChar char="➢"/>
              <a:defRPr sz="1148">
                <a:latin typeface="Arial"/>
                <a:ea typeface="Arial"/>
                <a:cs typeface="Arial"/>
                <a:sym typeface="Arial"/>
              </a:defRPr>
            </a:pPr>
            <a:r>
              <a:rPr lang="de-DE" sz="1733" dirty="0">
                <a:latin typeface="Verdana" panose="020B0604030504040204" pitchFamily="34" charset="0"/>
                <a:ea typeface="Verdana" panose="020B0604030504040204" pitchFamily="34" charset="0"/>
              </a:rPr>
              <a:t>GFZ – Science PI:</a:t>
            </a:r>
          </a:p>
          <a:p>
            <a:pPr marL="812033" lvl="1" indent="-312319" defTabSz="999694">
              <a:spcBef>
                <a:spcPts val="933"/>
              </a:spcBef>
              <a:buFontTx/>
              <a:buChar char="■"/>
              <a:defRPr sz="984">
                <a:solidFill>
                  <a:srgbClr val="0058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Science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program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tools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calibration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validation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demos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74781" indent="-374781" defTabSz="999694">
              <a:spcBef>
                <a:spcPts val="933"/>
              </a:spcBef>
              <a:buChar char="➢"/>
              <a:defRPr sz="1148">
                <a:latin typeface="Arial"/>
                <a:ea typeface="Arial"/>
                <a:cs typeface="Arial"/>
                <a:sym typeface="Arial"/>
              </a:defRPr>
            </a:pPr>
            <a:r>
              <a:rPr lang="en-US" sz="1733" dirty="0">
                <a:latin typeface="Verdana" panose="020B0604030504040204" pitchFamily="34" charset="0"/>
                <a:ea typeface="Verdana" panose="020B0604030504040204" pitchFamily="34" charset="0"/>
              </a:rPr>
              <a:t>Helmholtz POF Topic 5 – Landscapes of the Future:</a:t>
            </a:r>
          </a:p>
          <a:p>
            <a:pPr marL="812033" lvl="1" indent="-312319" defTabSz="999694">
              <a:spcBef>
                <a:spcPts val="933"/>
              </a:spcBef>
              <a:buFontTx/>
              <a:buChar char="■"/>
              <a:defRPr sz="984">
                <a:solidFill>
                  <a:srgbClr val="0058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New level of land surface characterization: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vegetation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soils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, environmental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pollution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plastics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) etc. </a:t>
            </a:r>
          </a:p>
          <a:p>
            <a:pPr marL="374781" indent="-374781" defTabSz="999694">
              <a:spcBef>
                <a:spcPts val="933"/>
              </a:spcBef>
              <a:buChar char="➢"/>
              <a:defRPr sz="1148">
                <a:latin typeface="Arial"/>
                <a:ea typeface="Arial"/>
                <a:cs typeface="Arial"/>
                <a:sym typeface="Arial"/>
              </a:defRPr>
            </a:pPr>
            <a:endParaRPr lang="en-US" sz="1733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1" name="Inhaltsplatzhalter 4"/>
          <p:cNvSpPr txBox="1"/>
          <p:nvPr/>
        </p:nvSpPr>
        <p:spPr>
          <a:xfrm>
            <a:off x="440795" y="3865487"/>
            <a:ext cx="4890405" cy="90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2" tIns="45712" rIns="45712" bIns="45712">
            <a:noAutofit/>
          </a:bodyPr>
          <a:lstStyle/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Core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funding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from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BMWi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/ DLR-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RfM</a:t>
            </a:r>
            <a:endParaRPr lang="de-DE" sz="16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5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year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mission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, 6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months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commissioning</a:t>
            </a:r>
            <a:endParaRPr lang="de-DE" sz="16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30x30 m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resolution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, 250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spectral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bands </a:t>
            </a:r>
          </a:p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Nominal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phase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: Data open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to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everyone</a:t>
            </a:r>
            <a:endParaRPr lang="de-DE" sz="16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Data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delivery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will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start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~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Oct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. 2022</a:t>
            </a:r>
          </a:p>
          <a:p>
            <a:pPr marL="316435" indent="-316435" defTabSz="914104" fontAlgn="auto" hangingPunct="0">
              <a:lnSpc>
                <a:spcPct val="120000"/>
              </a:lnSpc>
              <a:spcBef>
                <a:spcPts val="267"/>
              </a:spcBef>
              <a:spcAft>
                <a:spcPts val="0"/>
              </a:spcAft>
              <a:buClr>
                <a:srgbClr val="004D95"/>
              </a:buClr>
              <a:buSzPct val="100000"/>
              <a:buFontTx/>
              <a:buChar char="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More </a:t>
            </a:r>
            <a:r>
              <a:rPr lang="de-DE" sz="16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info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: 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  <a:hlinkClick r:id="rId4"/>
              </a:rPr>
              <a:t>DLR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/ </a:t>
            </a:r>
            <a:r>
              <a:rPr lang="de-DE" sz="16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  <a:hlinkClick r:id="rId5"/>
              </a:rPr>
              <a:t>GFZ</a:t>
            </a:r>
            <a:endParaRPr sz="16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3057" y="16065"/>
            <a:ext cx="11785600" cy="757433"/>
          </a:xfrm>
        </p:spPr>
        <p:txBody>
          <a:bodyPr>
            <a:normAutofit/>
          </a:bodyPr>
          <a:lstStyle/>
          <a:p>
            <a:r>
              <a:rPr lang="en-US" sz="2400" u="sng" dirty="0" err="1"/>
              <a:t>EnMAP</a:t>
            </a:r>
            <a:r>
              <a:rPr lang="en-US" sz="2400" u="sng" dirty="0"/>
              <a:t> – The Environmental Mapping and Analysis Program</a:t>
            </a:r>
            <a:endParaRPr lang="de-DE" sz="24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F794B-7763-4010-B898-1EDC692437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13934"/>
          <a:stretch/>
        </p:blipFill>
        <p:spPr>
          <a:xfrm>
            <a:off x="626164" y="925508"/>
            <a:ext cx="3642579" cy="26053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B23C7C-8D8E-462A-9252-361C8AE601F6}"/>
              </a:ext>
            </a:extLst>
          </p:cNvPr>
          <p:cNvSpPr/>
          <p:nvPr/>
        </p:nvSpPr>
        <p:spPr>
          <a:xfrm>
            <a:off x="6950892" y="6114797"/>
            <a:ext cx="2795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EnMAP</a:t>
            </a:r>
            <a:r>
              <a:rPr lang="en-US" sz="14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Launch 1. April 2022 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  <a:hlinkClick r:id="rId7"/>
              </a:rPr>
              <a:t>Phoenix TV</a:t>
            </a:r>
            <a:endParaRPr lang="en-DE" sz="140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pic>
        <p:nvPicPr>
          <p:cNvPr id="5" name="ENMAP_Launch_60sek_v1 (video-converter.com)(1)">
            <a:hlinkClick r:id="" action="ppaction://media"/>
            <a:extLst>
              <a:ext uri="{FF2B5EF4-FFF2-40B4-BE49-F238E27FC236}">
                <a16:creationId xmlns:a16="http://schemas.microsoft.com/office/drawing/2014/main" id="{556C70DF-F46E-4691-9FBC-D7BE9CDC2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2815" y="3085305"/>
            <a:ext cx="4817491" cy="2720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37930" y="154382"/>
            <a:ext cx="11390244" cy="9180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200" dirty="0">
                <a:ea typeface="ＭＳ Ｐゴシック" pitchFamily="34" charset="-128"/>
              </a:rPr>
              <a:t>GOFC-GOLD land cover: support for UN Conventions, Global Assessment, Users &amp; Monitoring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8A250-A4A7-4F3B-9A07-D1F2CC428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" y="1460208"/>
            <a:ext cx="8865703" cy="40896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and promote community consensus guidance/standards (i.e. harmonization, validation, REDD+, SDGs)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Land Cover input to the WMO GCOS (ECV’s)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the R&amp;D component of Global Forest Observations Initiative (GFOI)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and support capacity development (i.e. GOFC-GOLD regional networks, World Bank training materials)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of national and regional user access to the various international EO programs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to space agencies and global land monitoring programs (user needs, standards, validation)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Promote transparency and free &amp; open source data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GCOS_new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63" y="2462276"/>
            <a:ext cx="2120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397" y="3285869"/>
            <a:ext cx="1466602" cy="7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1" descr="logo_WB FCP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35575" y="4286437"/>
            <a:ext cx="972687" cy="710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3F725-B149-4B1C-8F5B-88BF6271C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634" y="1201681"/>
            <a:ext cx="1099062" cy="1099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E4FD0A-2E22-425D-8E70-210E21F43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36" y="5195082"/>
            <a:ext cx="1637408" cy="14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2610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53DF10-F595-4A31-B898-70ACDA0B2CA7}"/>
              </a:ext>
            </a:extLst>
          </p:cNvPr>
          <p:cNvSpPr/>
          <p:nvPr/>
        </p:nvSpPr>
        <p:spPr>
          <a:xfrm>
            <a:off x="3285446" y="298587"/>
            <a:ext cx="2591025" cy="20384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E125F2-AA78-45AF-9B49-2CB8AC9E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85" y="3429000"/>
            <a:ext cx="4986012" cy="19346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0EC4F8-9749-4651-BACA-D193103930B8}"/>
              </a:ext>
            </a:extLst>
          </p:cNvPr>
          <p:cNvSpPr txBox="1"/>
          <p:nvPr/>
        </p:nvSpPr>
        <p:spPr>
          <a:xfrm>
            <a:off x="6511557" y="5388737"/>
            <a:ext cx="2688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/>
              </a:rPr>
              <a:t>10 Continuous Cover Fractions (0-100%)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35C941-9D55-4FA2-ADC5-417679F501E6}"/>
              </a:ext>
            </a:extLst>
          </p:cNvPr>
          <p:cNvSpPr txBox="1"/>
          <p:nvPr/>
        </p:nvSpPr>
        <p:spPr>
          <a:xfrm>
            <a:off x="4073173" y="5386195"/>
            <a:ext cx="1770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/>
              </a:rPr>
              <a:t>Discrete Map (21 classes)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98E9B2-EBC6-42D7-8A8F-174AAF53CBB8}"/>
              </a:ext>
            </a:extLst>
          </p:cNvPr>
          <p:cNvSpPr txBox="1"/>
          <p:nvPr/>
        </p:nvSpPr>
        <p:spPr>
          <a:xfrm>
            <a:off x="9723986" y="5372362"/>
            <a:ext cx="128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/>
              </a:rPr>
              <a:t>Quality Indicators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7D6D8F-8247-4D27-B1A1-19D8874CE991}"/>
              </a:ext>
            </a:extLst>
          </p:cNvPr>
          <p:cNvSpPr txBox="1"/>
          <p:nvPr/>
        </p:nvSpPr>
        <p:spPr>
          <a:xfrm>
            <a:off x="4858572" y="3120710"/>
            <a:ext cx="5694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i="1" dirty="0">
                <a:solidFill>
                  <a:prstClr val="black"/>
                </a:solidFill>
                <a:latin typeface="Calibri"/>
                <a:ea typeface="ＭＳ Ｐゴシック"/>
              </a:rPr>
              <a:t>A systematic </a:t>
            </a:r>
            <a:r>
              <a:rPr lang="en-GB" sz="1100" b="1" i="1" dirty="0">
                <a:solidFill>
                  <a:prstClr val="black"/>
                </a:solidFill>
                <a:latin typeface="Calibri"/>
                <a:ea typeface="ＭＳ Ｐゴシック"/>
              </a:rPr>
              <a:t>service</a:t>
            </a:r>
            <a:r>
              <a:rPr lang="en-GB" sz="1100" i="1" dirty="0">
                <a:solidFill>
                  <a:prstClr val="black"/>
                </a:solidFill>
                <a:latin typeface="Calibri"/>
                <a:ea typeface="ＭＳ Ｐゴシック"/>
              </a:rPr>
              <a:t> providing dynamic, </a:t>
            </a:r>
            <a:r>
              <a:rPr lang="en-GB" sz="1100" b="1" i="1" dirty="0">
                <a:solidFill>
                  <a:prstClr val="black"/>
                </a:solidFill>
                <a:latin typeface="Calibri"/>
                <a:ea typeface="ＭＳ Ｐゴシック"/>
              </a:rPr>
              <a:t>yearly,</a:t>
            </a:r>
            <a:r>
              <a:rPr lang="en-GB" sz="1100" i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GB" sz="1100" b="1" i="1" dirty="0">
                <a:solidFill>
                  <a:prstClr val="black"/>
                </a:solidFill>
                <a:latin typeface="Calibri"/>
                <a:ea typeface="ＭＳ Ｐゴシック"/>
              </a:rPr>
              <a:t>user-oriented</a:t>
            </a:r>
            <a:r>
              <a:rPr lang="en-GB" sz="1100" i="1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GB" sz="1100" b="1" i="1" dirty="0">
                <a:solidFill>
                  <a:prstClr val="black"/>
                </a:solidFill>
                <a:latin typeface="Calibri"/>
                <a:ea typeface="ＭＳ Ｐゴシック"/>
              </a:rPr>
              <a:t>global</a:t>
            </a:r>
            <a:r>
              <a:rPr lang="en-GB" sz="1100" i="1" dirty="0">
                <a:solidFill>
                  <a:prstClr val="black"/>
                </a:solidFill>
                <a:latin typeface="Calibri"/>
                <a:ea typeface="ＭＳ Ｐゴシック"/>
              </a:rPr>
              <a:t> land cover maps from 2015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61D85-9836-41B8-A2F8-582F25EAFD2A}"/>
              </a:ext>
            </a:extLst>
          </p:cNvPr>
          <p:cNvSpPr txBox="1"/>
          <p:nvPr/>
        </p:nvSpPr>
        <p:spPr>
          <a:xfrm>
            <a:off x="5910709" y="5622222"/>
            <a:ext cx="1523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Permanent water is derived from GSW (</a:t>
            </a:r>
            <a:r>
              <a:rPr lang="en-GB" sz="500" i="1" dirty="0" err="1">
                <a:solidFill>
                  <a:prstClr val="black"/>
                </a:solidFill>
                <a:latin typeface="Calibri"/>
                <a:ea typeface="ＭＳ Ｐゴシック"/>
              </a:rPr>
              <a:t>Pekel</a:t>
            </a: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 et al.)</a:t>
            </a:r>
          </a:p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Built-up is derived from WSF (</a:t>
            </a:r>
            <a:r>
              <a:rPr lang="en-GB" sz="500" i="1" dirty="0" err="1">
                <a:solidFill>
                  <a:prstClr val="black"/>
                </a:solidFill>
                <a:latin typeface="Calibri"/>
                <a:ea typeface="ＭＳ Ｐゴシック"/>
              </a:rPr>
              <a:t>Marconcini</a:t>
            </a: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 et al.)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76C598-2F2D-4A1F-92F2-5A9218258365}"/>
              </a:ext>
            </a:extLst>
          </p:cNvPr>
          <p:cNvSpPr txBox="1"/>
          <p:nvPr/>
        </p:nvSpPr>
        <p:spPr>
          <a:xfrm>
            <a:off x="9497883" y="5549298"/>
            <a:ext cx="177965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en-GB" sz="500" i="1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*</a:t>
            </a:r>
            <a:r>
              <a:rPr lang="en-GB" sz="500" i="1" dirty="0">
                <a:solidFill>
                  <a:prstClr val="black"/>
                </a:solidFill>
                <a:latin typeface="Calibri"/>
                <a:ea typeface="ＭＳ Ｐゴシック"/>
              </a:rPr>
              <a:t>) demonstration over Africa, global maps under release test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66CE91-0408-4201-A0B1-856207EDA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635" y="3425458"/>
            <a:ext cx="2365159" cy="9112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7DEA90E-529D-4413-AD38-00A69BBE6FC9}"/>
              </a:ext>
            </a:extLst>
          </p:cNvPr>
          <p:cNvSpPr txBox="1"/>
          <p:nvPr/>
        </p:nvSpPr>
        <p:spPr>
          <a:xfrm>
            <a:off x="9838461" y="4160248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solidFill>
                  <a:prstClr val="white"/>
                </a:solidFill>
                <a:latin typeface="Calibri"/>
                <a:ea typeface="ＭＳ Ｐゴシック"/>
              </a:rPr>
              <a:t>Input data QI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B0BD54-CC68-422A-9749-475452911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635" y="4448725"/>
            <a:ext cx="2365159" cy="906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B8AE3F-1930-476C-9B0A-2655375C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47" y="3983817"/>
            <a:ext cx="1024820" cy="906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02B28FD-82DD-4B62-A10D-65AD69DB001A}"/>
              </a:ext>
            </a:extLst>
          </p:cNvPr>
          <p:cNvSpPr txBox="1"/>
          <p:nvPr/>
        </p:nvSpPr>
        <p:spPr>
          <a:xfrm>
            <a:off x="9864009" y="5174400"/>
            <a:ext cx="8531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solidFill>
                  <a:prstClr val="white"/>
                </a:solidFill>
                <a:latin typeface="Calibri"/>
                <a:ea typeface="ＭＳ Ｐゴシック"/>
              </a:rPr>
              <a:t>Algorithm QI (7)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CD39C98-6D83-4240-B57B-B76A23CACA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7779" y="3946375"/>
            <a:ext cx="187117" cy="316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958ACD-24B1-46DB-AA9B-9F2EC19A06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8207" y="4934193"/>
            <a:ext cx="187117" cy="3161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A720DBB-493D-4A7B-81B8-DDF412970D45}"/>
              </a:ext>
            </a:extLst>
          </p:cNvPr>
          <p:cNvSpPr txBox="1"/>
          <p:nvPr/>
        </p:nvSpPr>
        <p:spPr>
          <a:xfrm>
            <a:off x="10717127" y="4731469"/>
            <a:ext cx="1120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solidFill>
                  <a:prstClr val="black"/>
                </a:solidFill>
                <a:latin typeface="Calibri"/>
                <a:ea typeface="ＭＳ Ｐゴシック"/>
              </a:rPr>
              <a:t>Spatial Accuracy Map</a:t>
            </a:r>
            <a:r>
              <a:rPr lang="en-GB" sz="800" i="1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*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E732F7-1510-4459-B2DD-327C25AD6014}"/>
              </a:ext>
            </a:extLst>
          </p:cNvPr>
          <p:cNvSpPr/>
          <p:nvPr/>
        </p:nvSpPr>
        <p:spPr>
          <a:xfrm>
            <a:off x="8327115" y="2835480"/>
            <a:ext cx="4615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GB" sz="1200" dirty="0">
                <a:solidFill>
                  <a:prstClr val="black"/>
                </a:solidFill>
                <a:latin typeface="Verdana"/>
                <a:ea typeface="ＭＳ Ｐゴシック"/>
                <a:hlinkClick r:id="rId8"/>
              </a:rPr>
              <a:t>https://land.copernicus.eu/global/products/lc</a:t>
            </a:r>
            <a:r>
              <a:rPr lang="en-GB" sz="1200" dirty="0">
                <a:solidFill>
                  <a:prstClr val="black"/>
                </a:solidFill>
                <a:latin typeface="Verdana"/>
                <a:ea typeface="ＭＳ Ｐゴシック"/>
              </a:rPr>
              <a:t> </a:t>
            </a:r>
          </a:p>
        </p:txBody>
      </p:sp>
      <p:pic>
        <p:nvPicPr>
          <p:cNvPr id="44" name="Content Placeholder 5">
            <a:extLst>
              <a:ext uri="{FF2B5EF4-FFF2-40B4-BE49-F238E27FC236}">
                <a16:creationId xmlns:a16="http://schemas.microsoft.com/office/drawing/2014/main" id="{5ECDBC6A-EC29-4863-B0C9-807D084EBA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93" y="721657"/>
            <a:ext cx="2172928" cy="1073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C9090A-ABA3-43A0-AE57-C52BECF3B5A7}"/>
              </a:ext>
            </a:extLst>
          </p:cNvPr>
          <p:cNvSpPr txBox="1"/>
          <p:nvPr/>
        </p:nvSpPr>
        <p:spPr>
          <a:xfrm>
            <a:off x="3270438" y="342023"/>
            <a:ext cx="2576283" cy="297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ts val="1800"/>
              </a:lnSpc>
            </a:pPr>
            <a:r>
              <a:rPr lang="en-GB" sz="1200" dirty="0">
                <a:solidFill>
                  <a:srgbClr val="000000"/>
                </a:solidFill>
                <a:latin typeface="Verdana" pitchFamily="34" charset="0"/>
                <a:ea typeface="ＭＳ Ｐゴシック"/>
              </a:rPr>
              <a:t>Training data collection system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BBDBBEB-4B7F-4E7F-909C-6B71B6B74247}"/>
              </a:ext>
            </a:extLst>
          </p:cNvPr>
          <p:cNvSpPr/>
          <p:nvPr/>
        </p:nvSpPr>
        <p:spPr>
          <a:xfrm>
            <a:off x="6409818" y="310880"/>
            <a:ext cx="2591025" cy="20384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F193CF-E837-449B-9C64-3CA6CFF9560D}"/>
              </a:ext>
            </a:extLst>
          </p:cNvPr>
          <p:cNvSpPr txBox="1"/>
          <p:nvPr/>
        </p:nvSpPr>
        <p:spPr>
          <a:xfrm>
            <a:off x="6662145" y="360539"/>
            <a:ext cx="2035237" cy="297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ts val="1800"/>
              </a:lnSpc>
            </a:pPr>
            <a:r>
              <a:rPr lang="en-GB" sz="1200" dirty="0">
                <a:solidFill>
                  <a:srgbClr val="000000"/>
                </a:solidFill>
                <a:latin typeface="Verdana" pitchFamily="34" charset="0"/>
                <a:ea typeface="ＭＳ Ｐゴシック"/>
              </a:rPr>
              <a:t>Land cover data system</a:t>
            </a:r>
          </a:p>
        </p:txBody>
      </p:sp>
      <p:pic>
        <p:nvPicPr>
          <p:cNvPr id="48" name="Picture 2" descr="geowikilogo">
            <a:extLst>
              <a:ext uri="{FF2B5EF4-FFF2-40B4-BE49-F238E27FC236}">
                <a16:creationId xmlns:a16="http://schemas.microsoft.com/office/drawing/2014/main" id="{4D91CF45-DDAD-4049-8FE0-4FD00529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09" y="1831317"/>
            <a:ext cx="678656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2C3F58-98BF-4101-ABD3-47BA2A805F19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01" y="721897"/>
            <a:ext cx="2238619" cy="1094511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E16A0-74B8-4895-A656-C3388BB699D4}"/>
              </a:ext>
            </a:extLst>
          </p:cNvPr>
          <p:cNvSpPr/>
          <p:nvPr/>
        </p:nvSpPr>
        <p:spPr>
          <a:xfrm>
            <a:off x="9440675" y="297327"/>
            <a:ext cx="2574936" cy="20384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algn="ctr" defTabSz="1219170"/>
            <a:endParaRPr lang="en-GB" sz="140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5E20CB-2D2C-4760-B12B-D31C165C92C0}"/>
              </a:ext>
            </a:extLst>
          </p:cNvPr>
          <p:cNvSpPr txBox="1"/>
          <p:nvPr/>
        </p:nvSpPr>
        <p:spPr>
          <a:xfrm>
            <a:off x="9460317" y="374647"/>
            <a:ext cx="2574936" cy="297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ts val="1800"/>
              </a:lnSpc>
            </a:pPr>
            <a:r>
              <a:rPr lang="en-GB" sz="1200" dirty="0">
                <a:solidFill>
                  <a:srgbClr val="000000"/>
                </a:solidFill>
                <a:latin typeface="Verdana" pitchFamily="34" charset="0"/>
                <a:ea typeface="ＭＳ Ｐゴシック"/>
              </a:rPr>
              <a:t>Independent validation system</a:t>
            </a:r>
          </a:p>
        </p:txBody>
      </p:sp>
      <p:pic>
        <p:nvPicPr>
          <p:cNvPr id="53" name="Picture 2" descr="https://proba-v-mep.esa.int/sites/proba-v-mep.esa.int/files/mep-200.jpg">
            <a:extLst>
              <a:ext uri="{FF2B5EF4-FFF2-40B4-BE49-F238E27FC236}">
                <a16:creationId xmlns:a16="http://schemas.microsoft.com/office/drawing/2014/main" id="{5598957E-7F3E-4C06-959C-65A31561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412" y="1923655"/>
            <a:ext cx="955613" cy="3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BF110E-4C89-4FB6-B209-3205460CD2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591" y="1918537"/>
            <a:ext cx="1019781" cy="339244"/>
          </a:xfrm>
          <a:prstGeom prst="rect">
            <a:avLst/>
          </a:prstGeom>
        </p:spPr>
      </p:pic>
      <p:pic>
        <p:nvPicPr>
          <p:cNvPr id="55" name="Content Placeholder 9">
            <a:extLst>
              <a:ext uri="{FF2B5EF4-FFF2-40B4-BE49-F238E27FC236}">
                <a16:creationId xmlns:a16="http://schemas.microsoft.com/office/drawing/2014/main" id="{8C742BA7-86A7-43F8-B0CB-95CCE8FDF7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6903" r="3335" b="6414"/>
          <a:stretch/>
        </p:blipFill>
        <p:spPr>
          <a:xfrm>
            <a:off x="9602043" y="750565"/>
            <a:ext cx="2304543" cy="988945"/>
          </a:xfrm>
          <a:prstGeom prst="rect">
            <a:avLst/>
          </a:prstGeom>
        </p:spPr>
      </p:pic>
      <p:pic>
        <p:nvPicPr>
          <p:cNvPr id="56" name="Picture 2" descr="http://www.iiasa.ac.at/css/images/logoleft.png">
            <a:extLst>
              <a:ext uri="{FF2B5EF4-FFF2-40B4-BE49-F238E27FC236}">
                <a16:creationId xmlns:a16="http://schemas.microsoft.com/office/drawing/2014/main" id="{34A4B13F-5425-4903-A901-EB111B12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360" y="1877532"/>
            <a:ext cx="319369" cy="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Wageningen University &amp; Research logo">
            <a:extLst>
              <a:ext uri="{FF2B5EF4-FFF2-40B4-BE49-F238E27FC236}">
                <a16:creationId xmlns:a16="http://schemas.microsoft.com/office/drawing/2014/main" id="{D62C4423-09D1-496E-91EA-557270EF4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4526" y="1962697"/>
            <a:ext cx="1168511" cy="2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C:\Users\mora001\Desktop\GOFC-logo.jpg">
            <a:extLst>
              <a:ext uri="{FF2B5EF4-FFF2-40B4-BE49-F238E27FC236}">
                <a16:creationId xmlns:a16="http://schemas.microsoft.com/office/drawing/2014/main" id="{8F3FB33A-E24D-45F5-B7F0-92E06366F892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604" y="1902184"/>
            <a:ext cx="668409" cy="307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7D6FFB5-38C3-4F64-AA8C-6D8E2D9DA3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28883" y="1155215"/>
            <a:ext cx="792171" cy="3155752"/>
          </a:xfrm>
          <a:prstGeom prst="bentConnector3">
            <a:avLst/>
          </a:prstGeom>
          <a:ln w="158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FA8AB5AD-9D0F-45D0-BB3D-6C9441A9D6D5}"/>
              </a:ext>
            </a:extLst>
          </p:cNvPr>
          <p:cNvCxnSpPr>
            <a:cxnSpLocks/>
          </p:cNvCxnSpPr>
          <p:nvPr/>
        </p:nvCxnSpPr>
        <p:spPr>
          <a:xfrm rot="5400000">
            <a:off x="8818611" y="1248097"/>
            <a:ext cx="784963" cy="2991432"/>
          </a:xfrm>
          <a:prstGeom prst="bentConnector3">
            <a:avLst/>
          </a:prstGeom>
          <a:ln w="158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F8F7BE05-9023-48D8-9C5D-C2CB0B19F68F}"/>
              </a:ext>
            </a:extLst>
          </p:cNvPr>
          <p:cNvCxnSpPr>
            <a:cxnSpLocks/>
          </p:cNvCxnSpPr>
          <p:nvPr/>
        </p:nvCxnSpPr>
        <p:spPr>
          <a:xfrm rot="5400000">
            <a:off x="7403272" y="2817248"/>
            <a:ext cx="606920" cy="3"/>
          </a:xfrm>
          <a:prstGeom prst="bentConnector3">
            <a:avLst/>
          </a:prstGeom>
          <a:ln w="158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7E097875-9639-43E1-A484-6BA3B8AA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86" y="-155"/>
            <a:ext cx="3392740" cy="740725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2400" dirty="0"/>
              <a:t>Copernicus Global Land Cover Service</a:t>
            </a:r>
            <a:endParaRPr lang="en-GB" sz="3200" dirty="0">
              <a:solidFill>
                <a:srgbClr val="005172"/>
              </a:solidFill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C3E20713-234F-456C-B1D5-1DD5E0B69B93}"/>
              </a:ext>
            </a:extLst>
          </p:cNvPr>
          <p:cNvSpPr txBox="1">
            <a:spLocks/>
          </p:cNvSpPr>
          <p:nvPr/>
        </p:nvSpPr>
        <p:spPr>
          <a:xfrm>
            <a:off x="69229" y="2279188"/>
            <a:ext cx="3288568" cy="4784035"/>
          </a:xfrm>
          <a:prstGeom prst="rect">
            <a:avLst/>
          </a:prstGeom>
        </p:spPr>
        <p:txBody>
          <a:bodyPr/>
          <a:lstStyle/>
          <a:p>
            <a:pPr marL="241294" indent="-241294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5172"/>
                </a:solidFill>
                <a:latin typeface="Verdana"/>
                <a:ea typeface="ＭＳ Ｐゴシック"/>
              </a:rPr>
              <a:t>Annual and global 100m (2015-2019) </a:t>
            </a:r>
          </a:p>
          <a:p>
            <a:pPr marL="241294" indent="-241294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5172"/>
                </a:solidFill>
                <a:latin typeface="Verdana"/>
                <a:ea typeface="ＭＳ Ｐゴシック"/>
              </a:rPr>
              <a:t>Land cover product: 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  <a:ea typeface="ＭＳ Ｐゴシック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Buchhorn et al., 2020</a:t>
            </a:r>
            <a:r>
              <a:rPr lang="en-GB" sz="1600" dirty="0">
                <a:solidFill>
                  <a:srgbClr val="005172"/>
                </a:solidFill>
                <a:latin typeface="Verdana" pitchFamily="34" charset="0"/>
                <a:ea typeface="ＭＳ Ｐゴシック"/>
              </a:rPr>
              <a:t>,RS</a:t>
            </a:r>
          </a:p>
          <a:p>
            <a:pPr marL="241294" indent="-241294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5172"/>
                </a:solidFill>
                <a:latin typeface="Verdana" pitchFamily="34" charset="0"/>
                <a:ea typeface="ＭＳ Ｐゴシック"/>
              </a:rPr>
              <a:t>Land cover fractions: </a:t>
            </a:r>
            <a:r>
              <a:rPr lang="en-US" sz="1600" dirty="0" err="1">
                <a:solidFill>
                  <a:srgbClr val="005172"/>
                </a:solidFill>
                <a:latin typeface="Verdana" pitchFamily="34" charset="0"/>
                <a:ea typeface="ＭＳ Ｐゴシック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Masiliūnas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  <a:ea typeface="ＭＳ Ｐゴシック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(2021).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  <a:ea typeface="ＭＳ Ｐゴシック"/>
              </a:rPr>
              <a:t>RSE</a:t>
            </a:r>
            <a:endParaRPr lang="en-GB" sz="1600" dirty="0">
              <a:solidFill>
                <a:srgbClr val="005172"/>
              </a:solidFill>
              <a:latin typeface="Verdana" pitchFamily="34" charset="0"/>
              <a:ea typeface="ＭＳ Ｐゴシック"/>
            </a:endParaRPr>
          </a:p>
          <a:p>
            <a:pPr marL="241294" indent="-241294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5172"/>
                </a:solidFill>
                <a:latin typeface="Verdana" pitchFamily="34" charset="0"/>
                <a:ea typeface="ＭＳ Ｐゴシック"/>
              </a:rPr>
              <a:t>Multi-date validation: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  <a:ea typeface="ＭＳ Ｐゴシック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Tsendbazar et al., (2021). </a:t>
            </a:r>
            <a:r>
              <a:rPr lang="en-US" sz="1600" dirty="0">
                <a:solidFill>
                  <a:srgbClr val="005172"/>
                </a:solidFill>
                <a:latin typeface="Verdana" pitchFamily="34" charset="0"/>
                <a:ea typeface="ＭＳ Ｐゴシック"/>
              </a:rPr>
              <a:t>RSE</a:t>
            </a:r>
          </a:p>
          <a:p>
            <a:pPr marL="457189" indent="-457189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5172"/>
              </a:solidFill>
              <a:latin typeface="Verdana" pitchFamily="34" charset="0"/>
              <a:ea typeface="ＭＳ Ｐゴシック"/>
            </a:endParaRPr>
          </a:p>
          <a:p>
            <a:pPr marL="457189" indent="-457189" defTabSz="1219170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5172"/>
              </a:solidFill>
              <a:latin typeface="Verdana"/>
              <a:ea typeface="ＭＳ Ｐゴシック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2F34ADE-DBE6-4F12-A4E4-40B38B5D31A1}"/>
              </a:ext>
            </a:extLst>
          </p:cNvPr>
          <p:cNvSpPr/>
          <p:nvPr/>
        </p:nvSpPr>
        <p:spPr>
          <a:xfrm>
            <a:off x="6887770" y="6063707"/>
            <a:ext cx="5493511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GB" sz="1467" dirty="0">
                <a:solidFill>
                  <a:srgbClr val="000000"/>
                </a:solidFill>
                <a:ea typeface="ＭＳ Ｐゴシック"/>
                <a:hlinkClick r:id="rId21"/>
              </a:rPr>
              <a:t>https://blog.vito.be/remotesensing/annual-global-land-cover-maps</a:t>
            </a:r>
            <a:r>
              <a:rPr lang="en-GB" sz="1467" dirty="0">
                <a:solidFill>
                  <a:srgbClr val="000000"/>
                </a:solidFill>
                <a:ea typeface="ＭＳ Ｐゴシック"/>
              </a:rPr>
              <a:t>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734F7C9-C8B6-4FDC-80E4-94345D472A6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5" b="32767"/>
          <a:stretch/>
        </p:blipFill>
        <p:spPr>
          <a:xfrm>
            <a:off x="1250579" y="6167165"/>
            <a:ext cx="2456065" cy="5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0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11" y="181830"/>
            <a:ext cx="11007420" cy="775685"/>
          </a:xfrm>
        </p:spPr>
        <p:txBody>
          <a:bodyPr/>
          <a:lstStyle/>
          <a:p>
            <a:r>
              <a:rPr lang="en-GB" sz="2400" dirty="0"/>
              <a:t>Training for national REDD+ monitoring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811" y="1176168"/>
            <a:ext cx="115191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Guidance: GOFC-GOLD Sourcebook and GFOI MGD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14 modules: lectures, country examples, exercises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3 languages (English, French, Spanish)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30+ authors, regular updates incl. scientific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Regional workshops (Asia, Africa, Latin America)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5172"/>
                </a:solidFill>
              </a:rPr>
              <a:t>Recorded lectures and E-learning tools and webinars, training the trainers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800" dirty="0">
              <a:solidFill>
                <a:srgbClr val="005172"/>
              </a:solidFill>
            </a:endParaRPr>
          </a:p>
        </p:txBody>
      </p:sp>
      <p:pic>
        <p:nvPicPr>
          <p:cNvPr id="7" name="Afbeelding 11" descr="logo_WB FCP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49" y="5046241"/>
            <a:ext cx="964419" cy="7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GOFC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637" y="5008919"/>
            <a:ext cx="1700939" cy="7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us-gov-logo-stacked-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626" y="5174135"/>
            <a:ext cx="1349484" cy="6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UN REDD LOGO ALL RGB-07 em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30" y="5027534"/>
            <a:ext cx="1574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line image 1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73" y="6136888"/>
            <a:ext cx="1579485" cy="4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9" y="4922662"/>
            <a:ext cx="10001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bu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30" y="6160764"/>
            <a:ext cx="1089571" cy="4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8382" y="3858713"/>
            <a:ext cx="86352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u="sng" dirty="0">
                <a:solidFill>
                  <a:srgbClr val="005172"/>
                </a:solidFill>
                <a:hlinkClick r:id="rId10"/>
              </a:rPr>
              <a:t>http://www.gofcgold.wur.nl/redd/training-materials/</a:t>
            </a:r>
            <a:r>
              <a:rPr lang="en-GB" sz="2600" u="sng" dirty="0">
                <a:solidFill>
                  <a:srgbClr val="005172"/>
                </a:solidFill>
              </a:rPr>
              <a:t> </a:t>
            </a:r>
            <a:br>
              <a:rPr lang="en-GB" dirty="0">
                <a:solidFill>
                  <a:srgbClr val="005172"/>
                </a:solidFill>
              </a:rPr>
            </a:br>
            <a:r>
              <a:rPr lang="en-GB" u="sng" dirty="0">
                <a:solidFill>
                  <a:srgbClr val="005172"/>
                </a:solidFill>
                <a:hlinkClick r:id="rId11"/>
              </a:rPr>
              <a:t>https://www.forestcarbonpartnership.org/redd-training-material-forest-monitoring</a:t>
            </a:r>
            <a:endParaRPr lang="en-GB" u="sng" dirty="0">
              <a:solidFill>
                <a:srgbClr val="005172"/>
              </a:solidFill>
            </a:endParaRPr>
          </a:p>
        </p:txBody>
      </p:sp>
      <p:pic>
        <p:nvPicPr>
          <p:cNvPr id="17" name="Picture 2" descr="untitl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96" y="5960152"/>
            <a:ext cx="1333834" cy="8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C87689-ECC8-4460-941E-AD642687522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5" b="32767"/>
          <a:stretch/>
        </p:blipFill>
        <p:spPr>
          <a:xfrm>
            <a:off x="431957" y="6134452"/>
            <a:ext cx="2456065" cy="54168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8787CDD-F47C-444A-971A-7031879D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96" y="6074535"/>
            <a:ext cx="1466602" cy="7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D7363-64B2-4168-B5C2-4D49CFE681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89" y="5008919"/>
            <a:ext cx="1137486" cy="9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9FCE036-53D7-4973-902B-2E786DC42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48" y="240425"/>
            <a:ext cx="11663704" cy="6271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33" b="1" dirty="0">
                <a:solidFill>
                  <a:schemeClr val="dk1"/>
                </a:solidFill>
              </a:rPr>
              <a:t>National Forest Monitoring/Data Assessment based on FAO’s FRA 2020</a:t>
            </a:r>
            <a:endParaRPr lang="en-GB" sz="2133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C7D834-B222-4B06-A804-00F300F2EBD3}"/>
              </a:ext>
            </a:extLst>
          </p:cNvPr>
          <p:cNvSpPr/>
          <p:nvPr/>
        </p:nvSpPr>
        <p:spPr>
          <a:xfrm>
            <a:off x="7270311" y="996775"/>
            <a:ext cx="48174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Continuous improvement in the use of RS for area &amp; change estimation based on free and open satellite data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National forest inventory (NFI) data improvements widespread in tropics, mostly one-time NFI’s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Importance of both international support and countries own investments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Key issues for future:</a:t>
            </a:r>
          </a:p>
          <a:p>
            <a:pPr marL="895328" lvl="1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Sustain progress</a:t>
            </a:r>
          </a:p>
          <a:p>
            <a:pPr marL="895328" lvl="1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Fill remaining gaps </a:t>
            </a:r>
          </a:p>
          <a:p>
            <a:pPr marL="895328" lvl="1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Respond to evolving needs</a:t>
            </a:r>
          </a:p>
          <a:p>
            <a:pPr marL="895328" lvl="1" indent="-285744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Space-based biomass estimation and NFI’s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E0F881F-9D3C-4690-B0E7-6D2F5B4F8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7"/>
          <a:stretch/>
        </p:blipFill>
        <p:spPr>
          <a:xfrm>
            <a:off x="264148" y="1823177"/>
            <a:ext cx="6846243" cy="3389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B5CCDE-BEB9-4344-A849-BC4F3FA66EF5}"/>
              </a:ext>
            </a:extLst>
          </p:cNvPr>
          <p:cNvSpPr/>
          <p:nvPr/>
        </p:nvSpPr>
        <p:spPr>
          <a:xfrm>
            <a:off x="394447" y="5260366"/>
            <a:ext cx="6413857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dirty="0"/>
              <a:t>Nesha et al., 2021. </a:t>
            </a:r>
            <a:r>
              <a:rPr lang="en-US" sz="1333" dirty="0">
                <a:hlinkClick r:id="rId3"/>
              </a:rPr>
              <a:t>An assessment of data sources, data quality and changes in national forest monitoring capacities in the Global Forest Resources Assessment 2005–2020</a:t>
            </a:r>
            <a:r>
              <a:rPr lang="en-US" sz="1333" dirty="0"/>
              <a:t>, ERL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272195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97" y="216453"/>
            <a:ext cx="9768175" cy="10448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200" dirty="0"/>
              <a:t>SDG indicator data requirements for land sub-categories</a:t>
            </a:r>
            <a:br>
              <a:rPr lang="en-GB" sz="2400" dirty="0"/>
            </a:br>
            <a:r>
              <a:rPr lang="en-GB" sz="1051" dirty="0"/>
              <a:t>LU / LC monitoring provides important data to monitor 8 goals, 29 targets, and 33 indicators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78671" y="4502030"/>
            <a:ext cx="2739723" cy="64633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rgbClr val="005172"/>
                </a:solidFill>
              </a:rPr>
              <a:t># The numbers in the pie charts refer to the number of indicators for which the spatial data requirements apply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7329" y="1993723"/>
            <a:ext cx="3479771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500" b="1" dirty="0">
                <a:solidFill>
                  <a:srgbClr val="005172"/>
                </a:solidFill>
                <a:latin typeface="Verdana"/>
              </a:rPr>
              <a:t>Land Use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8473" y="1986846"/>
            <a:ext cx="3819507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500" b="1" dirty="0">
                <a:solidFill>
                  <a:srgbClr val="005172"/>
                </a:solidFill>
                <a:latin typeface="Verdana"/>
              </a:rPr>
              <a:t>Land Cover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09630" y="1982537"/>
            <a:ext cx="4177663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500" b="1" dirty="0">
                <a:solidFill>
                  <a:srgbClr val="005172"/>
                </a:solidFill>
                <a:latin typeface="Verdana"/>
              </a:rPr>
              <a:t>Land Cover Change data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71" y="2510055"/>
            <a:ext cx="3033524" cy="15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84" y="2424792"/>
            <a:ext cx="2865357" cy="167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52" y="2398383"/>
            <a:ext cx="3338893" cy="181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7069" y="5061278"/>
            <a:ext cx="633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GB" sz="1200" dirty="0">
                <a:solidFill>
                  <a:schemeClr val="bg2"/>
                </a:solidFill>
              </a:rPr>
              <a:t>GOFC-GOLD SDG land cover assessment: </a:t>
            </a:r>
            <a:r>
              <a:rPr lang="en-GB" sz="1200" u="sng" dirty="0">
                <a:solidFill>
                  <a:schemeClr val="bg2"/>
                </a:solidFill>
                <a:hlinkClick r:id="rId6"/>
              </a:rPr>
              <a:t>http://www.gofcgold.wur.nl/documents/newsletter/Sustainable_Development_Goals-infobrief.pdf</a:t>
            </a:r>
            <a:r>
              <a:rPr lang="en-GB" sz="1200" u="sng" dirty="0">
                <a:solidFill>
                  <a:schemeClr val="bg2"/>
                </a:solidFill>
              </a:rPr>
              <a:t> 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18" name="Picture 17" descr="C:\Users\mora001\Desktop\GOFC-lo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24" y="5810427"/>
            <a:ext cx="1808771" cy="8172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7070" y="4336394"/>
            <a:ext cx="5200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Earth observations contribution to the SDGs with a focus on land cover datasets:</a:t>
            </a:r>
            <a:endParaRPr lang="en-GB" sz="1200" u="sng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  <a:hlinkClick r:id="" action="ppaction://noaction"/>
            </a:endParaRPr>
          </a:p>
          <a:p>
            <a:r>
              <a:rPr lang="en-GB" sz="1200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http://ggim.un.org/documents/Paper_Land_cover_datasets_for_SDGs.pdf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332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19" y="258418"/>
            <a:ext cx="11493361" cy="782802"/>
          </a:xfrm>
        </p:spPr>
        <p:txBody>
          <a:bodyPr/>
          <a:lstStyle/>
          <a:p>
            <a:r>
              <a:rPr lang="en-US" sz="2667" dirty="0"/>
              <a:t>Differentiated user needs along the policy cycle</a:t>
            </a:r>
            <a:endParaRPr lang="en-GB" sz="3733" dirty="0">
              <a:solidFill>
                <a:srgbClr val="005172"/>
              </a:solidFill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326" y="2053138"/>
            <a:ext cx="4076036" cy="36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33362" y="1495093"/>
            <a:ext cx="7986465" cy="4784035"/>
          </a:xfrm>
          <a:prstGeom prst="rect">
            <a:avLst/>
          </a:prstGeom>
        </p:spPr>
        <p:txBody>
          <a:bodyPr/>
          <a:lstStyle/>
          <a:p>
            <a:pPr marL="457189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b="1" dirty="0">
                <a:solidFill>
                  <a:srgbClr val="005172"/>
                </a:solidFill>
                <a:latin typeface="+mn-lt"/>
              </a:rPr>
              <a:t>Awareness/problem definitions: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Global assessments: IPCC, UN-SDG, IPBES etc.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European Green Deal </a:t>
            </a:r>
          </a:p>
          <a:p>
            <a:pPr marL="457189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b="1" dirty="0">
                <a:solidFill>
                  <a:srgbClr val="005172"/>
                </a:solidFill>
                <a:latin typeface="+mn-lt"/>
              </a:rPr>
              <a:t>Policy options/activities: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Paris climate agreement national policies (NDCs)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Identify/define hotspots for action</a:t>
            </a:r>
          </a:p>
          <a:p>
            <a:pPr marL="457189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b="1" dirty="0">
                <a:solidFill>
                  <a:srgbClr val="005172"/>
                </a:solidFill>
                <a:latin typeface="+mn-lt"/>
              </a:rPr>
              <a:t>Implementation: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Local data supporting land management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Regular progress tracking, transparency</a:t>
            </a:r>
          </a:p>
          <a:p>
            <a:pPr marL="457189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b="1" dirty="0">
                <a:solidFill>
                  <a:srgbClr val="005172"/>
                </a:solidFill>
                <a:latin typeface="+mn-lt"/>
              </a:rPr>
              <a:t>Evaluation/performance: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National: GHG inventories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Sustainable development goals &amp; indicators</a:t>
            </a:r>
          </a:p>
          <a:p>
            <a:pPr marL="1066773" lvl="1" indent="-457189">
              <a:spcBef>
                <a:spcPts val="600"/>
              </a:spcBef>
              <a:buClr>
                <a:srgbClr val="00517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1867" dirty="0">
                <a:solidFill>
                  <a:srgbClr val="005172"/>
                </a:solidFill>
                <a:latin typeface="+mn-lt"/>
              </a:rPr>
              <a:t>UNFCCC global stocktake (2023+)</a:t>
            </a:r>
          </a:p>
        </p:txBody>
      </p:sp>
    </p:spTree>
    <p:extLst>
      <p:ext uri="{BB962C8B-B14F-4D97-AF65-F5344CB8AC3E}">
        <p14:creationId xmlns:p14="http://schemas.microsoft.com/office/powerpoint/2010/main" val="197309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0794" y="226300"/>
            <a:ext cx="11229004" cy="7580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>
                <a:ea typeface="ＭＳ Ｐゴシック" pitchFamily="34" charset="-128"/>
              </a:rPr>
              <a:t>Looking ahead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80794" y="1142723"/>
            <a:ext cx="11578325" cy="48748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Policy drivers: Paris Climate Agreement – UNFCCC Global </a:t>
            </a:r>
            <a:r>
              <a:rPr lang="en-US" sz="2000" dirty="0" err="1"/>
              <a:t>Stocktake</a:t>
            </a:r>
            <a:r>
              <a:rPr lang="en-US" sz="2000" dirty="0"/>
              <a:t>, Nature-based solution/restoration agenda, SDGs, refined GCOS implementation plan, country climate policies (adaptation and mitigation), sustainable sourcing (i.e. EU regulation on deforestation-free commodities), …</a:t>
            </a: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Key issues of GOFC-GOLD: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Remain engaged (GCOS, GFOI, CEOS GST/AFOLU, SDGs, …) … after Corona …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High-resolution land cover and change (≤30 m): 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Increasing diversity vs. independent validation and user uptake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Agriculture, Forestry and Other Land Uses (AFOLU): 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Integrating land change and biomass/carbon EO data streams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National estimation versus global assessments (Global stocktake)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Increasing detail (i.e. tree-based monitoring, reference measurements)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Enhancing transparency and speed -&gt; actionable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01423895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GFZ_Praesentation_DE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1795</Words>
  <Application>Microsoft Office PowerPoint</Application>
  <PresentationFormat>Widescreen</PresentationFormat>
  <Paragraphs>220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PGothic</vt:lpstr>
      <vt:lpstr>MS PGothic</vt:lpstr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Wageningen UR</vt:lpstr>
      <vt:lpstr>1_GFZ_Praesentation_DE</vt:lpstr>
      <vt:lpstr>WUR</vt:lpstr>
      <vt:lpstr>GOFC-GOLD land cover team activities  Martin Herold (with contributions by many) Land Cover Implementation Team     www.gofcgold.org    </vt:lpstr>
      <vt:lpstr>PowerPoint Presentation</vt:lpstr>
      <vt:lpstr>GOFC-GOLD land cover: support for UN Conventions, Global Assessment, Users &amp; Monitoring Programs</vt:lpstr>
      <vt:lpstr>Copernicus Global Land Cover Service</vt:lpstr>
      <vt:lpstr>Training for national REDD+ monitoring</vt:lpstr>
      <vt:lpstr>National Forest Monitoring/Data Assessment based on FAO’s FRA 2020</vt:lpstr>
      <vt:lpstr>SDG indicator data requirements for land sub-categories LU / LC monitoring provides important data to monitor 8 goals, 29 targets, and 33 indicators</vt:lpstr>
      <vt:lpstr>Differentiated user needs along the policy cycle</vt:lpstr>
      <vt:lpstr>Looking ahead</vt:lpstr>
      <vt:lpstr>PowerPoint Presentation</vt:lpstr>
      <vt:lpstr>ESA WorldCover 2020/2021</vt:lpstr>
      <vt:lpstr>PowerPoint Presentation</vt:lpstr>
      <vt:lpstr>Towards Earth Observation data-driven, spatial GHG inventories</vt:lpstr>
      <vt:lpstr>Towards Earth Observation data-driven, spatial GHG inventories</vt:lpstr>
      <vt:lpstr>Towards Earth Observation data-driven, spatial forest carbon stock changes</vt:lpstr>
      <vt:lpstr>Towards Earth Observation data-driven, spatial forest carbon stock changes</vt:lpstr>
      <vt:lpstr>Need for increasing frequency and speed of reporting</vt:lpstr>
      <vt:lpstr>PowerPoint Presentation</vt:lpstr>
      <vt:lpstr>Higher frequency/near-real time monitoring for enforcement and adaptation – Central Africa</vt:lpstr>
      <vt:lpstr>What’s next</vt:lpstr>
      <vt:lpstr>EnMAP – The Environmental Mapping and Analysis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Herold, Martin</cp:lastModifiedBy>
  <cp:revision>352</cp:revision>
  <cp:lastPrinted>2017-06-20T07:56:28Z</cp:lastPrinted>
  <dcterms:created xsi:type="dcterms:W3CDTF">2011-09-29T08:30:03Z</dcterms:created>
  <dcterms:modified xsi:type="dcterms:W3CDTF">2022-10-19T07:13:58Z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