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6" r:id="rId4"/>
    <p:sldId id="257" r:id="rId5"/>
    <p:sldId id="260" r:id="rId6"/>
    <p:sldId id="261" r:id="rId7"/>
    <p:sldId id="265" r:id="rId8"/>
    <p:sldId id="262" r:id="rId9"/>
    <p:sldId id="267" r:id="rId10"/>
    <p:sldId id="268" r:id="rId11"/>
    <p:sldId id="269" r:id="rId12"/>
    <p:sldId id="285" r:id="rId13"/>
    <p:sldId id="286" r:id="rId14"/>
    <p:sldId id="270" r:id="rId15"/>
    <p:sldId id="271" r:id="rId16"/>
    <p:sldId id="277" r:id="rId17"/>
    <p:sldId id="276" r:id="rId18"/>
    <p:sldId id="288" r:id="rId19"/>
    <p:sldId id="287" r:id="rId20"/>
    <p:sldId id="272" r:id="rId21"/>
    <p:sldId id="273" r:id="rId22"/>
    <p:sldId id="274" r:id="rId23"/>
    <p:sldId id="275" r:id="rId24"/>
    <p:sldId id="282" r:id="rId25"/>
    <p:sldId id="278" r:id="rId26"/>
    <p:sldId id="280" r:id="rId27"/>
    <p:sldId id="284" r:id="rId28"/>
    <p:sldId id="283" r:id="rId29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8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9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7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3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1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4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5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2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43AF4-F348-46D8-8B3A-89B11E19C14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CC543-6431-4DA6-BD7B-CD9707F16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AEF00-09FF-5C57-08A7-84C205FF34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6862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3666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Sensing and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 Aspects of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AFoLU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2147" y="5462166"/>
            <a:ext cx="3945835" cy="1185310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David L. Skole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Michigan State University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19 October 2022</a:t>
            </a:r>
          </a:p>
        </p:txBody>
      </p:sp>
    </p:spTree>
    <p:extLst>
      <p:ext uri="{BB962C8B-B14F-4D97-AF65-F5344CB8AC3E}">
        <p14:creationId xmlns:p14="http://schemas.microsoft.com/office/powerpoint/2010/main" val="1359577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89C9-E7B5-1102-0F33-E8919FCB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49" y="113127"/>
            <a:ext cx="7886700" cy="10244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National-scale Individual Tree Carbon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72" y="1063527"/>
            <a:ext cx="6591954" cy="51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3449" y="6278400"/>
            <a:ext cx="761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/>
              <a:t>Source</a:t>
            </a:r>
            <a:r>
              <a:rPr lang="en-US" sz="1100" dirty="0"/>
              <a:t>: </a:t>
            </a:r>
            <a:r>
              <a:rPr lang="en-US" sz="1100" dirty="0">
                <a:ea typeface="Arial" panose="020B0604020202020204" pitchFamily="34" charset="0"/>
              </a:rPr>
              <a:t>Skole, D.L., </a:t>
            </a:r>
            <a:r>
              <a:rPr lang="en-US" sz="1100" dirty="0" err="1">
                <a:ea typeface="Arial" panose="020B0604020202020204" pitchFamily="34" charset="0"/>
              </a:rPr>
              <a:t>Mbow</a:t>
            </a:r>
            <a:r>
              <a:rPr lang="en-US" sz="1100" dirty="0">
                <a:ea typeface="Arial" panose="020B0604020202020204" pitchFamily="34" charset="0"/>
              </a:rPr>
              <a:t>, C., </a:t>
            </a:r>
            <a:r>
              <a:rPr lang="en-US" sz="1100" dirty="0" err="1">
                <a:ea typeface="Arial" panose="020B0604020202020204" pitchFamily="34" charset="0"/>
              </a:rPr>
              <a:t>Mugabowindekwe</a:t>
            </a:r>
            <a:r>
              <a:rPr lang="en-US" sz="1100" dirty="0">
                <a:ea typeface="Arial" panose="020B0604020202020204" pitchFamily="34" charset="0"/>
              </a:rPr>
              <a:t>, M., Brandt, M.S., </a:t>
            </a:r>
            <a:r>
              <a:rPr lang="en-US" sz="1100" dirty="0" err="1">
                <a:ea typeface="Arial" panose="020B0604020202020204" pitchFamily="34" charset="0"/>
              </a:rPr>
              <a:t>Samek</a:t>
            </a:r>
            <a:r>
              <a:rPr lang="en-US" sz="1100" dirty="0">
                <a:ea typeface="Arial" panose="020B0604020202020204" pitchFamily="34" charset="0"/>
              </a:rPr>
              <a:t>, J.H. 2021.The importance of trees outside of forests as natural climate solutions. </a:t>
            </a:r>
            <a:r>
              <a:rPr lang="en-US" sz="1100" i="1" dirty="0">
                <a:ea typeface="Arial" panose="020B0604020202020204" pitchFamily="34" charset="0"/>
              </a:rPr>
              <a:t>Nature Climate Change</a:t>
            </a:r>
            <a:r>
              <a:rPr lang="en-US" sz="1100" dirty="0">
                <a:ea typeface="Arial" panose="020B0604020202020204" pitchFamily="34" charset="0"/>
              </a:rPr>
              <a:t>, 11(12): 1013–1016.</a:t>
            </a:r>
          </a:p>
        </p:txBody>
      </p:sp>
    </p:spTree>
    <p:extLst>
      <p:ext uri="{BB962C8B-B14F-4D97-AF65-F5344CB8AC3E}">
        <p14:creationId xmlns:p14="http://schemas.microsoft.com/office/powerpoint/2010/main" val="2446664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200" y="151200"/>
            <a:ext cx="8496000" cy="6408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Sample Frame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" y="1031407"/>
            <a:ext cx="5673600" cy="403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00" y="2614848"/>
            <a:ext cx="2992773" cy="1978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5165"/>
            <a:ext cx="5682302" cy="1355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00" y="757600"/>
            <a:ext cx="2987999" cy="177663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00" y="4617967"/>
            <a:ext cx="3005120" cy="22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D1CA-08E6-5B91-78C0-782BFD3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F616F-1719-3B3A-0561-17FDA2A6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6" y="289075"/>
            <a:ext cx="4552380" cy="6178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C1F18C-E79A-15AC-CA8A-78F3B44C4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08" t="16188" r="28000" b="5055"/>
          <a:stretch/>
        </p:blipFill>
        <p:spPr>
          <a:xfrm>
            <a:off x="4791529" y="2135421"/>
            <a:ext cx="4178105" cy="40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1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66CF-512A-D298-A003-19306530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AE11E4-4EBB-55D3-2EED-C7BFBE1F7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7" t="19421" r="24307" b="4831"/>
          <a:stretch/>
        </p:blipFill>
        <p:spPr>
          <a:xfrm>
            <a:off x="4507496" y="0"/>
            <a:ext cx="4636504" cy="3615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CA95CD-3615-6664-6093-17D6FDB84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9" t="16188" r="21231" b="8065"/>
          <a:stretch/>
        </p:blipFill>
        <p:spPr>
          <a:xfrm>
            <a:off x="277238" y="0"/>
            <a:ext cx="4093698" cy="2966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AF4B0-4EB2-1A32-5FFC-90A4A47F7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9" t="16188" r="13750" b="5055"/>
          <a:stretch/>
        </p:blipFill>
        <p:spPr>
          <a:xfrm>
            <a:off x="0" y="2924639"/>
            <a:ext cx="6907237" cy="39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9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327"/>
            <a:ext cx="7886700" cy="67167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Allometric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Scaling Model Training and Testing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792000"/>
            <a:ext cx="8025588" cy="484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99" y="3875954"/>
            <a:ext cx="3251061" cy="281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83897" y="5661402"/>
            <a:ext cx="5183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Field analysis, B. model validation, estimated DBH from VHR-CPA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8170" y="5999956"/>
            <a:ext cx="5316230" cy="68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/>
              <a:t>Source: </a:t>
            </a:r>
            <a:r>
              <a:rPr lang="en-US" sz="1200" dirty="0">
                <a:ea typeface="Arial" panose="020B0604020202020204" pitchFamily="34" charset="0"/>
                <a:cs typeface="Times New Roman" panose="02020603050405020304" pitchFamily="18" charset="0"/>
              </a:rPr>
              <a:t>Skole, D.L., </a:t>
            </a:r>
            <a:r>
              <a:rPr lang="en-US" sz="1200" dirty="0" err="1">
                <a:ea typeface="Arial" panose="020B0604020202020204" pitchFamily="34" charset="0"/>
                <a:cs typeface="Times New Roman" panose="02020603050405020304" pitchFamily="18" charset="0"/>
              </a:rPr>
              <a:t>Samek</a:t>
            </a:r>
            <a:r>
              <a:rPr lang="en-US" sz="1200" dirty="0">
                <a:ea typeface="Arial" panose="020B0604020202020204" pitchFamily="34" charset="0"/>
                <a:cs typeface="Times New Roman" panose="02020603050405020304" pitchFamily="18" charset="0"/>
              </a:rPr>
              <a:t>, J.H., </a:t>
            </a:r>
            <a:r>
              <a:rPr lang="en-US" sz="1200" dirty="0" err="1">
                <a:ea typeface="Arial" panose="020B0604020202020204" pitchFamily="34" charset="0"/>
                <a:cs typeface="Times New Roman" panose="02020603050405020304" pitchFamily="18" charset="0"/>
              </a:rPr>
              <a:t>Dieng</a:t>
            </a:r>
            <a:r>
              <a:rPr lang="en-US" sz="1200" dirty="0">
                <a:ea typeface="Arial" panose="020B0604020202020204" pitchFamily="34" charset="0"/>
                <a:cs typeface="Times New Roman" panose="02020603050405020304" pitchFamily="18" charset="0"/>
              </a:rPr>
              <a:t>, M., </a:t>
            </a:r>
            <a:r>
              <a:rPr lang="en-US" sz="1200" dirty="0" err="1">
                <a:ea typeface="Arial" panose="020B0604020202020204" pitchFamily="34" charset="0"/>
                <a:cs typeface="Times New Roman" panose="02020603050405020304" pitchFamily="18" charset="0"/>
              </a:rPr>
              <a:t>Mbow</a:t>
            </a:r>
            <a:r>
              <a:rPr lang="en-US" sz="1200" dirty="0">
                <a:ea typeface="Arial" panose="020B0604020202020204" pitchFamily="34" charset="0"/>
                <a:cs typeface="Times New Roman" panose="02020603050405020304" pitchFamily="18" charset="0"/>
              </a:rPr>
              <a:t>, C. 2021. The Contribution of trees outside of forests to landscape carbon and climate change mitigation in West Africa, </a:t>
            </a:r>
            <a:r>
              <a:rPr lang="en-US" sz="1200" i="1" dirty="0">
                <a:ea typeface="Arial" panose="020B0604020202020204" pitchFamily="34" charset="0"/>
                <a:cs typeface="Times New Roman" panose="02020603050405020304" pitchFamily="18" charset="0"/>
              </a:rPr>
              <a:t>Forests</a:t>
            </a:r>
            <a:r>
              <a:rPr lang="en-US" sz="12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a typeface="Arial" panose="020B0604020202020204" pitchFamily="34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ea typeface="Arial" panose="020B0604020202020204" pitchFamily="34" charset="0"/>
                <a:cs typeface="Times New Roman" panose="02020603050405020304" pitchFamily="18" charset="0"/>
              </a:rPr>
              <a:t>(12): 1652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000" y="4005315"/>
            <a:ext cx="415498" cy="584775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000" y="1051200"/>
            <a:ext cx="415498" cy="584775"/>
          </a:xfrm>
          <a:prstGeom prst="rect">
            <a:avLst/>
          </a:prstGeom>
          <a:solidFill>
            <a:schemeClr val="tx2">
              <a:alpha val="56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6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84" y="124686"/>
            <a:ext cx="7886700" cy="7508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 Tree Carbon Mapping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228" y="941426"/>
            <a:ext cx="8647543" cy="497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34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B90D-CE90-4BE6-9A83-B98BD269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37025-C913-C149-8119-0EC4BF0CF1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854"/>
            <a:ext cx="4263072" cy="3101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65459-4F0D-D17F-8857-AFECA25A46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078" y="141414"/>
            <a:ext cx="4263072" cy="3100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26CA2-F0DC-A974-F94E-B37AA62EEF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263072" cy="320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BE1C0-A0F4-E792-86F9-D2F9D2E18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69" y="3408901"/>
            <a:ext cx="4165924" cy="315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349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D66C-727A-2B90-01EB-53847707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9F30F-34FD-0081-1E49-2F1751F42D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430" y="0"/>
            <a:ext cx="6274191" cy="3756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2712A-3B8C-0C60-DA6F-29F9A6FB3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85" y="3830997"/>
            <a:ext cx="4390515" cy="289091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E3D41B5-B765-0666-A3A5-FBFA561B1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7085" y="3914500"/>
            <a:ext cx="4175430" cy="272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568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FCC5-F89D-8EF7-F1D8-83402F60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622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 Carbon India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F4AF0-3FE8-DCF8-F31D-A3B551F5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770"/>
            <a:ext cx="9111355" cy="48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63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95E9-E193-B674-5A7D-7C1899B8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88908-5F00-F550-444F-03374DD3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98" y="78957"/>
            <a:ext cx="6316003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2070425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81408" y="436237"/>
            <a:ext cx="6381184" cy="4948650"/>
            <a:chOff x="828000" y="1555200"/>
            <a:chExt cx="4831200" cy="3981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000" y="1562400"/>
              <a:ext cx="4831200" cy="396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828000" y="1555200"/>
              <a:ext cx="4831200" cy="3981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02400" y="1771200"/>
              <a:ext cx="16272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765" y="1777938"/>
              <a:ext cx="3471331" cy="173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0587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1"/>
          <a:stretch/>
        </p:blipFill>
        <p:spPr>
          <a:xfrm>
            <a:off x="405508" y="2517859"/>
            <a:ext cx="8327820" cy="228612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544"/>
          <a:stretch/>
        </p:blipFill>
        <p:spPr>
          <a:xfrm>
            <a:off x="433644" y="4803980"/>
            <a:ext cx="8294520" cy="202925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40" y="152367"/>
            <a:ext cx="8294520" cy="235142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26098" y="80352"/>
            <a:ext cx="589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This Study: 1 ha Gridded Landscape Carbon, VHR-CPA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8260" y="2529519"/>
            <a:ext cx="297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Baccini</a:t>
            </a:r>
            <a:r>
              <a:rPr lang="en-US" b="1" dirty="0">
                <a:solidFill>
                  <a:schemeClr val="bg1"/>
                </a:solidFill>
              </a:rPr>
              <a:t> et al. 25 km</a:t>
            </a:r>
            <a:r>
              <a:rPr lang="en-US" b="1" baseline="30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 Gridded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1991" y="4789912"/>
            <a:ext cx="397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Zarin</a:t>
            </a:r>
            <a:r>
              <a:rPr lang="en-US" b="1" dirty="0">
                <a:solidFill>
                  <a:schemeClr val="bg1"/>
                </a:solidFill>
              </a:rPr>
              <a:t> et al. re-processed </a:t>
            </a:r>
            <a:r>
              <a:rPr lang="en-US" b="1" dirty="0" err="1">
                <a:solidFill>
                  <a:schemeClr val="bg1"/>
                </a:solidFill>
              </a:rPr>
              <a:t>Baccini</a:t>
            </a:r>
            <a:r>
              <a:rPr lang="en-US" b="1" dirty="0">
                <a:solidFill>
                  <a:schemeClr val="bg1"/>
                </a:solidFill>
              </a:rPr>
              <a:t> at 30 m</a:t>
            </a:r>
          </a:p>
        </p:txBody>
      </p:sp>
    </p:spTree>
    <p:extLst>
      <p:ext uri="{BB962C8B-B14F-4D97-AF65-F5344CB8AC3E}">
        <p14:creationId xmlns:p14="http://schemas.microsoft.com/office/powerpoint/2010/main" val="822954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0" y="540000"/>
            <a:ext cx="8932000" cy="58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9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6BF5-C54B-AEE8-521E-66AF6ECC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97914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Scale Ap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plicatio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n: Rwanda  Carbon Stocks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48A328-6838-07F9-11AF-76665C5E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5" y="814125"/>
            <a:ext cx="8047922" cy="4995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826C0-EE13-0E03-EE0F-AE03438238C4}"/>
              </a:ext>
            </a:extLst>
          </p:cNvPr>
          <p:cNvSpPr txBox="1"/>
          <p:nvPr/>
        </p:nvSpPr>
        <p:spPr>
          <a:xfrm>
            <a:off x="192552" y="5885418"/>
            <a:ext cx="8810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u="none" strike="noStrike" baseline="0" dirty="0">
                <a:latin typeface="Times New Roman" panose="02020603050405020304" pitchFamily="18" charset="0"/>
              </a:rPr>
              <a:t>Nation-wide mapping of tree level carbon stocks in Rwanda, </a:t>
            </a:r>
            <a:r>
              <a:rPr lang="en-US" sz="1400" i="0" u="none" strike="noStrike" baseline="0" dirty="0">
                <a:latin typeface="Times New Roman" panose="02020603050405020304" pitchFamily="18" charset="0"/>
              </a:rPr>
              <a:t>in review. </a:t>
            </a:r>
            <a:r>
              <a:rPr lang="en-US" sz="1400" i="1" u="none" strike="noStrike" baseline="0" dirty="0">
                <a:latin typeface="Times New Roman" panose="02020603050405020304" pitchFamily="18" charset="0"/>
              </a:rPr>
              <a:t>Nature Climate Change</a:t>
            </a:r>
            <a:r>
              <a:rPr lang="en-US" sz="140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US" sz="1400" b="0" i="0" u="none" strike="noStrike" baseline="0" dirty="0">
                <a:latin typeface="TimesNewRoman"/>
              </a:rPr>
              <a:t>M. Mugabowindekwe, M Brandt, J Chave, F Reiner, D Skole, A Kariryaa1, C Igel, P Hiernaux, P Ciais, O Mertz, X Tong, S Li1, G </a:t>
            </a:r>
            <a:r>
              <a:rPr lang="en-US" sz="1400" b="0" i="0" u="none" strike="noStrike" baseline="0" dirty="0" err="1">
                <a:latin typeface="TimesNewRoman"/>
              </a:rPr>
              <a:t>Rwanyiziri</a:t>
            </a:r>
            <a:r>
              <a:rPr lang="en-US" sz="1400" b="0" i="0" u="none" strike="noStrike" baseline="0" dirty="0">
                <a:latin typeface="TimesNewRoman"/>
              </a:rPr>
              <a:t>, T Dushimiyimana1, A </a:t>
            </a:r>
            <a:r>
              <a:rPr lang="en-US" sz="1400" b="0" i="0" u="none" strike="noStrike" baseline="0" dirty="0" err="1">
                <a:latin typeface="TimesNewRoman"/>
              </a:rPr>
              <a:t>Ndoli</a:t>
            </a:r>
            <a:r>
              <a:rPr lang="en-US" sz="1400" b="0" i="0" u="none" strike="noStrike" baseline="0" dirty="0">
                <a:latin typeface="TimesNewRoman"/>
              </a:rPr>
              <a:t>, V </a:t>
            </a:r>
            <a:r>
              <a:rPr lang="en-US" sz="1400" b="0" i="0" u="none" strike="noStrike" baseline="0" dirty="0" err="1">
                <a:latin typeface="TimesNewRoman"/>
              </a:rPr>
              <a:t>Uwizeyimana</a:t>
            </a:r>
            <a:r>
              <a:rPr lang="en-US" sz="1400" b="0" i="0" u="none" strike="noStrike" baseline="0" dirty="0">
                <a:latin typeface="TimesNewRoman"/>
              </a:rPr>
              <a:t>, J </a:t>
            </a:r>
            <a:r>
              <a:rPr lang="en-US" sz="1400" b="0" i="0" u="none" strike="noStrike" baseline="0" dirty="0" err="1">
                <a:latin typeface="TimesNewRoman"/>
              </a:rPr>
              <a:t>Lillesø</a:t>
            </a:r>
            <a:r>
              <a:rPr lang="en-US" sz="1400" b="0" i="0" u="none" strike="noStrike" baseline="0" dirty="0">
                <a:latin typeface="TimesNewRoman"/>
              </a:rPr>
              <a:t>, F Gieseke, C Tucker, S Saatchi, R Fensholt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3415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4E62-6EE9-9FDB-45C7-F2581EA7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510"/>
            <a:ext cx="7886700" cy="8306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Pan-African Tree Cover, Trees Outside of Forests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AD60B-730F-5236-C2FE-D24CB360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711951"/>
            <a:ext cx="7132320" cy="5079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815D7-250E-7765-C948-1481914EAB14}"/>
              </a:ext>
            </a:extLst>
          </p:cNvPr>
          <p:cNvSpPr txBox="1"/>
          <p:nvPr/>
        </p:nvSpPr>
        <p:spPr>
          <a:xfrm>
            <a:off x="127970" y="5725318"/>
            <a:ext cx="8888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50" dirty="0">
                <a:effectLst/>
                <a:latin typeface="Liberation Serif"/>
                <a:ea typeface=""/>
                <a:cs typeface="Liberation Serif"/>
              </a:rPr>
              <a:t>A consistent assessment of trees inside and outside forests improves estimates of total tree cover in Africa. </a:t>
            </a:r>
            <a:r>
              <a:rPr lang="en-US" sz="1400" kern="50" dirty="0">
                <a:effectLst/>
                <a:latin typeface="Liberation Serif"/>
                <a:ea typeface=""/>
                <a:cs typeface="Liberation Serif"/>
              </a:rPr>
              <a:t>In review Nature Communications.</a:t>
            </a:r>
            <a:endParaRPr lang="en-US" sz="1400" kern="50" dirty="0">
              <a:effectLst/>
              <a:latin typeface="Liberation Serif"/>
              <a:ea typeface="Ubuntu" panose="020B0604020202020204" pitchFamily="34" charset="0"/>
              <a:cs typeface="Liberation Serif"/>
            </a:endParaRPr>
          </a:p>
          <a:p>
            <a:r>
              <a:rPr lang="en-US" sz="1400" kern="50" dirty="0">
                <a:effectLst/>
                <a:latin typeface="Liberation Serif"/>
                <a:ea typeface="Ubuntu" panose="020B0604020202020204" pitchFamily="34" charset="0"/>
                <a:cs typeface="Liberation Serif"/>
              </a:rPr>
              <a:t>F Reiner, M Brandt, X Tong, D Skole, A Kariryaa, P Ciais,  A Davies, P Hiernaux, J Chave, M Mugabowindekwe, C Igel, S Oehmcke, F Gieseke, S Li, S Liu, S Saatchi, P Boucher, J Singh, S </a:t>
            </a:r>
            <a:r>
              <a:rPr lang="en-US" sz="1400" kern="50" dirty="0" err="1">
                <a:effectLst/>
                <a:latin typeface="Liberation Serif"/>
                <a:ea typeface="Ubuntu" panose="020B0604020202020204" pitchFamily="34" charset="0"/>
                <a:cs typeface="Liberation Serif"/>
              </a:rPr>
              <a:t>Taugourdeau</a:t>
            </a:r>
            <a:r>
              <a:rPr lang="en-US" sz="1400" kern="50" dirty="0">
                <a:effectLst/>
                <a:latin typeface="Liberation Serif"/>
                <a:ea typeface="Ubuntu" panose="020B0604020202020204" pitchFamily="34" charset="0"/>
                <a:cs typeface="Liberation Serif"/>
              </a:rPr>
              <a:t>, M Dendoncker, X Song, O Mertz, C Tucker, R Fensholt</a:t>
            </a:r>
            <a:endParaRPr lang="en-US" sz="1400" kern="50" dirty="0">
              <a:effectLst/>
              <a:latin typeface="Calibri" panose="020F0502020204030204" pitchFamily="34" charset="0"/>
              <a:ea typeface="Calibri" panose="020F0502020204030204" pitchFamily="34" charset="0"/>
              <a:cs typeface="Basic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1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6901-D82C-0327-45A1-5A702C53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12" y="143509"/>
            <a:ext cx="8481391" cy="87708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AFOLU as More Inclusive Framework</a:t>
            </a:r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705E8B30-FCBC-6F50-D609-7B75954BF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43" y="1214210"/>
            <a:ext cx="8722913" cy="437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5BD3B3-65D5-34AC-A86A-D659737D563D}"/>
              </a:ext>
            </a:extLst>
          </p:cNvPr>
          <p:cNvSpPr/>
          <p:nvPr/>
        </p:nvSpPr>
        <p:spPr>
          <a:xfrm>
            <a:off x="2493816" y="1495401"/>
            <a:ext cx="5671930" cy="459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86EAC-F43B-7F03-B39A-ADE32DC122BE}"/>
              </a:ext>
            </a:extLst>
          </p:cNvPr>
          <p:cNvGrpSpPr/>
          <p:nvPr/>
        </p:nvGrpSpPr>
        <p:grpSpPr>
          <a:xfrm>
            <a:off x="6368602" y="1627921"/>
            <a:ext cx="1424448" cy="374194"/>
            <a:chOff x="6291323" y="2212781"/>
            <a:chExt cx="1424448" cy="374194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9CBE256-E36F-96EC-AE25-C50BA2F29E77}"/>
                </a:ext>
              </a:extLst>
            </p:cNvPr>
            <p:cNvSpPr/>
            <p:nvPr/>
          </p:nvSpPr>
          <p:spPr>
            <a:xfrm>
              <a:off x="6291323" y="2212781"/>
              <a:ext cx="1166084" cy="374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3D218E-ED71-6D6F-7EF2-59C2359D4A7A}"/>
                </a:ext>
              </a:extLst>
            </p:cNvPr>
            <p:cNvSpPr txBox="1"/>
            <p:nvPr/>
          </p:nvSpPr>
          <p:spPr>
            <a:xfrm>
              <a:off x="6297896" y="2216115"/>
              <a:ext cx="141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Regeneration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3A34C1-7036-A534-CB6D-F1947306E573}"/>
              </a:ext>
            </a:extLst>
          </p:cNvPr>
          <p:cNvGrpSpPr/>
          <p:nvPr/>
        </p:nvGrpSpPr>
        <p:grpSpPr>
          <a:xfrm>
            <a:off x="3464250" y="1621695"/>
            <a:ext cx="1417875" cy="374194"/>
            <a:chOff x="3213812" y="2260437"/>
            <a:chExt cx="1417875" cy="374194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59AC668-DC0F-40A7-E779-BF8B63D73824}"/>
                </a:ext>
              </a:extLst>
            </p:cNvPr>
            <p:cNvSpPr/>
            <p:nvPr/>
          </p:nvSpPr>
          <p:spPr>
            <a:xfrm>
              <a:off x="3220386" y="2260437"/>
              <a:ext cx="1166084" cy="374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E4488-969D-8DBF-ACB1-B591B7DDF719}"/>
                </a:ext>
              </a:extLst>
            </p:cNvPr>
            <p:cNvSpPr txBox="1"/>
            <p:nvPr/>
          </p:nvSpPr>
          <p:spPr>
            <a:xfrm>
              <a:off x="3213812" y="2286862"/>
              <a:ext cx="141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Deforestation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7C22AE-7DD1-C9B2-E065-6FAA42542FDF}"/>
              </a:ext>
            </a:extLst>
          </p:cNvPr>
          <p:cNvGrpSpPr/>
          <p:nvPr/>
        </p:nvGrpSpPr>
        <p:grpSpPr>
          <a:xfrm>
            <a:off x="2396345" y="1629434"/>
            <a:ext cx="1417876" cy="374194"/>
            <a:chOff x="1940338" y="5813175"/>
            <a:chExt cx="1417876" cy="374194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4CF61C35-995C-06AB-A2C8-42FF265D1B22}"/>
                </a:ext>
              </a:extLst>
            </p:cNvPr>
            <p:cNvSpPr/>
            <p:nvPr/>
          </p:nvSpPr>
          <p:spPr>
            <a:xfrm>
              <a:off x="2029133" y="5813175"/>
              <a:ext cx="965858" cy="374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6394E4-C3FF-D8E9-8123-EEC96C2DDBA1}"/>
                </a:ext>
              </a:extLst>
            </p:cNvPr>
            <p:cNvSpPr txBox="1"/>
            <p:nvPr/>
          </p:nvSpPr>
          <p:spPr>
            <a:xfrm>
              <a:off x="1940338" y="5827824"/>
              <a:ext cx="1417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Degradation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013353F-A984-69F1-4D82-4B2CB86941BE}"/>
              </a:ext>
            </a:extLst>
          </p:cNvPr>
          <p:cNvSpPr/>
          <p:nvPr/>
        </p:nvSpPr>
        <p:spPr>
          <a:xfrm>
            <a:off x="4080370" y="1935855"/>
            <a:ext cx="226586" cy="96656"/>
          </a:xfrm>
          <a:prstGeom prst="rect">
            <a:avLst/>
          </a:prstGeom>
          <a:solidFill>
            <a:srgbClr val="FFF9E7"/>
          </a:solidFill>
          <a:ln>
            <a:solidFill>
              <a:srgbClr val="FFFFFF">
                <a:alpha val="7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15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0F17A9-AAD7-C257-4B50-B057E66D5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858387-6D7F-DBE2-B6BE-310E2511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05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of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AFoLU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Landscapes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5DAC7-A749-283A-C1E9-8A3AD8F6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35" y="1465605"/>
            <a:ext cx="7886700" cy="5174345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AFOLU landscapes are opportunities for sequestration, not simply reduced and avoided future emissions. They are opportunities for both mitigation and adaptation actions.</a:t>
            </a:r>
          </a:p>
          <a:p>
            <a:r>
              <a:rPr lang="en-US" sz="1900" dirty="0">
                <a:solidFill>
                  <a:schemeClr val="bg1"/>
                </a:solidFill>
              </a:rPr>
              <a:t>A stronger focus on AFOLU with TOF would facilitate meeting net-zero goals by adding landscapes that cover extensive areas in Africa, Asia and Latin America. </a:t>
            </a:r>
          </a:p>
          <a:p>
            <a:r>
              <a:rPr lang="en-US" sz="1900" dirty="0">
                <a:solidFill>
                  <a:schemeClr val="bg1"/>
                </a:solidFill>
              </a:rPr>
              <a:t>These landscapes have the potential for important atmospheric-carbon removal while directly contributing to enhancing adaptation and livelihoods and more stable income generation under climate-stress conditions. </a:t>
            </a:r>
          </a:p>
          <a:p>
            <a:r>
              <a:rPr lang="en-US" sz="1900" dirty="0">
                <a:solidFill>
                  <a:schemeClr val="bg1"/>
                </a:solidFill>
              </a:rPr>
              <a:t>A TOF strategy would ensure participation is not restricted to the countries with high-carbon forests. Many countries already include actions involving TOF removals in their reporting on Nationally Determined Contributions (NDC). </a:t>
            </a:r>
          </a:p>
          <a:p>
            <a:r>
              <a:rPr lang="en-US" sz="1900" dirty="0">
                <a:solidFill>
                  <a:schemeClr val="bg1"/>
                </a:solidFill>
              </a:rPr>
              <a:t>Mitigation targets for land use, forestry and agriculture are included in 73% of all NDCs submitted so far, which surpasses all other priority areas, including those in the energy sector. </a:t>
            </a:r>
          </a:p>
          <a:p>
            <a:r>
              <a:rPr lang="en-US" sz="1900" b="0" i="0" u="none" strike="noStrike" baseline="0" dirty="0">
                <a:solidFill>
                  <a:schemeClr val="bg1"/>
                </a:solidFill>
                <a:latin typeface="MinionPro-Regular"/>
              </a:rPr>
              <a:t>Agroforestry is specifically identified in more than 50% of all domestic NDC mitigation activities.</a:t>
            </a:r>
            <a:endParaRPr lang="en-US" sz="1900" dirty="0">
              <a:solidFill>
                <a:schemeClr val="bg1"/>
              </a:solidFill>
            </a:endParaRPr>
          </a:p>
          <a:p>
            <a:r>
              <a:rPr lang="en-US" sz="1900" dirty="0" err="1">
                <a:solidFill>
                  <a:schemeClr val="bg1"/>
                </a:solidFill>
              </a:rPr>
              <a:t>AFoLU</a:t>
            </a:r>
            <a:r>
              <a:rPr lang="en-US" sz="1900" dirty="0">
                <a:solidFill>
                  <a:schemeClr val="bg1"/>
                </a:solidFill>
              </a:rPr>
              <a:t> farmers are intentionally promoting these tree-based systems, this represents an existing lever for rapidly scaling up carbon sequestration interventions because these systems would already be linked to traditional knowledge and practices.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92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BAEB2-DA84-549C-B489-034EC6CF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37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CBFE9-D4B7-845F-C681-3BE1E31D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435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the Agenda to AFOLU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5A57A-C4B9-1800-E5EF-5B2002C81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7661"/>
            <a:ext cx="7886700" cy="5222290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The Bonn Challenge recognizes the value of forest landscape restoration (FLR) to climate change mitigation and adaptation. It recognizes that a forest-only approach will miss opportunities for climate-smart land-based mitigation options in non-forest landscapes, where tree-based systems can increase carbon removals while also supporting nature-based adaptation and development. </a:t>
            </a:r>
          </a:p>
          <a:p>
            <a:r>
              <a:rPr lang="en-US" sz="2300" dirty="0">
                <a:solidFill>
                  <a:schemeClr val="bg1"/>
                </a:solidFill>
              </a:rPr>
              <a:t>Most of the national commitments in the Bonn Challenge, and its African contributions from AFR100 program focus on tree-based activities outside of forests and thus should be elevated in priority for financing. </a:t>
            </a:r>
          </a:p>
          <a:p>
            <a:r>
              <a:rPr lang="en-US" sz="2300" dirty="0">
                <a:solidFill>
                  <a:schemeClr val="bg1"/>
                </a:solidFill>
              </a:rPr>
              <a:t>To do this, these activities should drive an overt effort to explicitly ensure TOF are counted, inventoried, and measured in climate change programs. </a:t>
            </a:r>
          </a:p>
          <a:p>
            <a:r>
              <a:rPr lang="en-US" sz="23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Basic Roman"/>
              </a:rPr>
              <a:t>N</a:t>
            </a:r>
            <a:r>
              <a:rPr lang="en-US" sz="2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sic Roman"/>
              </a:rPr>
              <a:t>ew public-private partnerships are raising large capital investments for high biomass forests, including the Green Gigaton Challenge, Lowering Emissions by Accelerating Forest finance Coalition (LEAF), or the new Architecture for REDD+ Transactions (ART), greater inclusion of TOF would increase the relevancy and effectiveness of these investments because they create incentives for tree-based carbon removals in places and ways that matter to people and livelihoods, and thus better secure permanence and scale from these investments.  </a:t>
            </a:r>
          </a:p>
          <a:p>
            <a:r>
              <a:rPr lang="en-US" sz="23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sic Roman"/>
              </a:rPr>
              <a:t>New measurements using Earth observations are quickly being deployed, with capabilities to measure at the scale of individual trees applied across expansive areas. These monitoring tools have opened a window of opportunity to expand the existing dialog on forests to include trees outside of forests, and in turn create an improved and more inclusive environment enabling large-scale investments in natural climate solutions.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Basic Roman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2041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0F12-7A9E-25C1-31CF-42F110FE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08" y="202011"/>
            <a:ext cx="7886700" cy="77435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AFR100: ALLIANCE FOR RESTORATION OF FOREST LANDSCAPES AND ECOSYSTEMS IN AFRICA (AREECA)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EA6A7-D69E-4CA7-7B77-CA54F3BC3E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10" y="1189354"/>
            <a:ext cx="4543864" cy="5303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BE33E-63C6-FDAF-8CA6-8A10CEFABF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709" y="1010625"/>
            <a:ext cx="3868242" cy="36835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01526B-CC29-3917-F71A-233C3BE6FE3F}"/>
              </a:ext>
            </a:extLst>
          </p:cNvPr>
          <p:cNvCxnSpPr/>
          <p:nvPr/>
        </p:nvCxnSpPr>
        <p:spPr>
          <a:xfrm flipV="1">
            <a:off x="2278966" y="2250831"/>
            <a:ext cx="2912012" cy="6752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17DEEBA-9BD4-6BA6-9C7F-1FA85033E7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709" y="4728404"/>
            <a:ext cx="2236390" cy="2129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04AC7E-23B6-9840-EE83-6E798F2895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151" y="4014727"/>
            <a:ext cx="1018125" cy="21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44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0FF6-3ED3-BB02-240D-08281E00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 Landscape Restoration, Mitigation and Adaptation in AFOLU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70854-B80F-DBAA-AFF3-D5BEEB4A8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F6156-A6A2-4FDD-A48B-3A46716DAE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4" y="1774506"/>
            <a:ext cx="84687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5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C1009-BCD3-3071-A73A-DBEBC8A8F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1629B4-BB27-024E-5BB6-5017A804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98" y="2432464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Forests, Trees and Climate Change Mitigation Policy</a:t>
            </a:r>
          </a:p>
        </p:txBody>
      </p:sp>
    </p:spTree>
    <p:extLst>
      <p:ext uri="{BB962C8B-B14F-4D97-AF65-F5344CB8AC3E}">
        <p14:creationId xmlns:p14="http://schemas.microsoft.com/office/powerpoint/2010/main" val="424945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49" y="11347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Forests Are Important in Post-Paris Climate Mitigation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16" y="1359219"/>
            <a:ext cx="8428382" cy="4351338"/>
          </a:xfrm>
        </p:spPr>
        <p:txBody>
          <a:bodyPr>
            <a:normAutofit/>
          </a:bodyPr>
          <a:lstStyle/>
          <a:p>
            <a:pPr lvl="0"/>
            <a:r>
              <a:rPr lang="en-US" sz="2100" dirty="0">
                <a:solidFill>
                  <a:prstClr val="black"/>
                </a:solidFill>
              </a:rPr>
              <a:t>The “Land Use Sector” follows a lineage and long technical history from the initial IPCC Special Report </a:t>
            </a:r>
            <a:r>
              <a:rPr lang="en-US" sz="2100" i="1" dirty="0">
                <a:solidFill>
                  <a:prstClr val="black"/>
                </a:solidFill>
              </a:rPr>
              <a:t>on Land Use, Land-Use Change and Forestry </a:t>
            </a:r>
            <a:r>
              <a:rPr lang="en-US" sz="2100" dirty="0">
                <a:solidFill>
                  <a:prstClr val="black"/>
                </a:solidFill>
              </a:rPr>
              <a:t>in 2000. </a:t>
            </a:r>
          </a:p>
          <a:p>
            <a:pPr lvl="0"/>
            <a:r>
              <a:rPr lang="en-US" sz="2100" dirty="0">
                <a:solidFill>
                  <a:prstClr val="black"/>
                </a:solidFill>
              </a:rPr>
              <a:t>A broader concept of Agriculture, Forestry and Other Land Uses follows emerges by 2006</a:t>
            </a:r>
          </a:p>
          <a:p>
            <a:pPr lvl="0"/>
            <a:r>
              <a:rPr lang="en-US" sz="2100" dirty="0">
                <a:solidFill>
                  <a:prstClr val="black"/>
                </a:solidFill>
              </a:rPr>
              <a:t>Following COP21 (2015), a broader interpretation of Land based Carbon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102" y="3934998"/>
            <a:ext cx="2041631" cy="266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741" y="3927856"/>
            <a:ext cx="2050654" cy="2693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723" y="3927856"/>
            <a:ext cx="1921419" cy="269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5" y="3920656"/>
            <a:ext cx="2081588" cy="2693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79705" y="3551324"/>
            <a:ext cx="761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2000                                     2003                                   2006                                2019</a:t>
            </a:r>
          </a:p>
        </p:txBody>
      </p:sp>
    </p:spTree>
    <p:extLst>
      <p:ext uri="{BB962C8B-B14F-4D97-AF65-F5344CB8AC3E}">
        <p14:creationId xmlns:p14="http://schemas.microsoft.com/office/powerpoint/2010/main" val="408179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Forests and REDD+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74" y="1481068"/>
            <a:ext cx="8242852" cy="526428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300" dirty="0">
                <a:solidFill>
                  <a:prstClr val="black"/>
                </a:solidFill>
              </a:rPr>
              <a:t>The importance of forests emerges after Paris and the REDD+ is the primary framework for forests</a:t>
            </a:r>
          </a:p>
          <a:p>
            <a:r>
              <a:rPr lang="en-US" sz="2300" dirty="0">
                <a:solidFill>
                  <a:prstClr val="black"/>
                </a:solidFill>
              </a:rPr>
              <a:t>With Paris Agreements other mechanisms also emerge, which open the door for inclusion of a range of land-based elements within national Policies and Measures (PAMs) and national actions and contributions: NDCs. </a:t>
            </a:r>
          </a:p>
          <a:p>
            <a:r>
              <a:rPr lang="en-US" sz="2300" dirty="0">
                <a:solidFill>
                  <a:prstClr val="black"/>
                </a:solidFill>
              </a:rPr>
              <a:t>Natural Climate Solutions (NCS) and Nature-Base Solutions (</a:t>
            </a:r>
            <a:r>
              <a:rPr lang="en-US" sz="2300" dirty="0" err="1">
                <a:solidFill>
                  <a:prstClr val="black"/>
                </a:solidFill>
              </a:rPr>
              <a:t>NbS</a:t>
            </a:r>
            <a:r>
              <a:rPr lang="en-US" sz="2300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en-US" sz="2300" dirty="0">
                <a:solidFill>
                  <a:prstClr val="black"/>
                </a:solidFill>
              </a:rPr>
              <a:t>Distinctions, REDD+ vs NDCs; forest actions vs land-based actions. “Related but different”</a:t>
            </a:r>
          </a:p>
          <a:p>
            <a:pPr lvl="0"/>
            <a:r>
              <a:rPr lang="en-US" sz="2300" dirty="0">
                <a:solidFill>
                  <a:prstClr val="black"/>
                </a:solidFill>
              </a:rPr>
              <a:t>With Paris an additional emphasis on </a:t>
            </a:r>
            <a:r>
              <a:rPr lang="en-US" sz="2300" i="1" dirty="0">
                <a:solidFill>
                  <a:prstClr val="black"/>
                </a:solidFill>
              </a:rPr>
              <a:t>Adaptation</a:t>
            </a:r>
            <a:r>
              <a:rPr lang="en-US" sz="2300" dirty="0">
                <a:solidFill>
                  <a:prstClr val="black"/>
                </a:solidFill>
              </a:rPr>
              <a:t> as well as Mitigation</a:t>
            </a:r>
          </a:p>
          <a:p>
            <a:pPr lvl="0"/>
            <a:r>
              <a:rPr lang="en-US" sz="2300" dirty="0">
                <a:solidFill>
                  <a:prstClr val="black"/>
                </a:solidFill>
              </a:rPr>
              <a:t>The Forest and REDD emphasis: high biomass forests, reducing D and D which is an “avoided emissions” mitigation strategy</a:t>
            </a:r>
          </a:p>
          <a:p>
            <a:pPr lvl="0"/>
            <a:r>
              <a:rPr lang="en-US" sz="2300" dirty="0">
                <a:solidFill>
                  <a:prstClr val="black"/>
                </a:solidFill>
              </a:rPr>
              <a:t>Payments for Performance emerges as a </a:t>
            </a:r>
            <a:r>
              <a:rPr lang="en-US" sz="2300" dirty="0" err="1">
                <a:solidFill>
                  <a:prstClr val="black"/>
                </a:solidFill>
              </a:rPr>
              <a:t>defacto</a:t>
            </a:r>
            <a:r>
              <a:rPr lang="en-US" sz="2300" dirty="0">
                <a:solidFill>
                  <a:prstClr val="black"/>
                </a:solidFill>
              </a:rPr>
              <a:t> principle in carbon and climate finance – measurement and reporting necessary, not just in the Conventions, e.g. FIP. </a:t>
            </a:r>
          </a:p>
          <a:p>
            <a:pPr lvl="0"/>
            <a:r>
              <a:rPr lang="en-US" sz="2300" dirty="0">
                <a:solidFill>
                  <a:prstClr val="black"/>
                </a:solidFill>
              </a:rPr>
              <a:t>National REDD Scope: becomes defined by what’s measurable, but even degradation is a challenge, e.g. Zambia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9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2F4A1-DD8E-F73E-DB20-57C768C3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Pillars of REDD: The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D21BB-4A39-E53D-B2ED-D8D2EB2DD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1555"/>
            <a:ext cx="7886700" cy="917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REDD+ Framework: follows many agreements and discussions from several sessions prior to COP21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98B75-CD0E-5A2F-232F-8579588B5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978" y="2451652"/>
            <a:ext cx="7168100" cy="4145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13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Forest Monitoring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1690689"/>
            <a:ext cx="757936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3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6901-D82C-0327-45A1-5A702C53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12" y="143509"/>
            <a:ext cx="8481391" cy="87708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REDD+ from a Landscape Perspective</a:t>
            </a:r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705E8B30-FCBC-6F50-D609-7B75954BF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43" y="1214210"/>
            <a:ext cx="8722913" cy="437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5BD3B3-65D5-34AC-A86A-D659737D563D}"/>
              </a:ext>
            </a:extLst>
          </p:cNvPr>
          <p:cNvSpPr/>
          <p:nvPr/>
        </p:nvSpPr>
        <p:spPr>
          <a:xfrm>
            <a:off x="2493816" y="1495401"/>
            <a:ext cx="5671930" cy="459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86EAC-F43B-7F03-B39A-ADE32DC122BE}"/>
              </a:ext>
            </a:extLst>
          </p:cNvPr>
          <p:cNvGrpSpPr/>
          <p:nvPr/>
        </p:nvGrpSpPr>
        <p:grpSpPr>
          <a:xfrm>
            <a:off x="6368602" y="1627921"/>
            <a:ext cx="1424448" cy="374194"/>
            <a:chOff x="6291323" y="2212781"/>
            <a:chExt cx="1424448" cy="374194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9CBE256-E36F-96EC-AE25-C50BA2F29E77}"/>
                </a:ext>
              </a:extLst>
            </p:cNvPr>
            <p:cNvSpPr/>
            <p:nvPr/>
          </p:nvSpPr>
          <p:spPr>
            <a:xfrm>
              <a:off x="6291323" y="2212781"/>
              <a:ext cx="1166084" cy="374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3D218E-ED71-6D6F-7EF2-59C2359D4A7A}"/>
                </a:ext>
              </a:extLst>
            </p:cNvPr>
            <p:cNvSpPr txBox="1"/>
            <p:nvPr/>
          </p:nvSpPr>
          <p:spPr>
            <a:xfrm>
              <a:off x="6297896" y="2216115"/>
              <a:ext cx="141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Regeneration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3A34C1-7036-A534-CB6D-F1947306E573}"/>
              </a:ext>
            </a:extLst>
          </p:cNvPr>
          <p:cNvGrpSpPr/>
          <p:nvPr/>
        </p:nvGrpSpPr>
        <p:grpSpPr>
          <a:xfrm>
            <a:off x="3464250" y="1621695"/>
            <a:ext cx="1417875" cy="374194"/>
            <a:chOff x="3213812" y="2260437"/>
            <a:chExt cx="1417875" cy="374194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59AC668-DC0F-40A7-E779-BF8B63D73824}"/>
                </a:ext>
              </a:extLst>
            </p:cNvPr>
            <p:cNvSpPr/>
            <p:nvPr/>
          </p:nvSpPr>
          <p:spPr>
            <a:xfrm>
              <a:off x="3220386" y="2260437"/>
              <a:ext cx="1166084" cy="374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E4488-969D-8DBF-ACB1-B591B7DDF719}"/>
                </a:ext>
              </a:extLst>
            </p:cNvPr>
            <p:cNvSpPr txBox="1"/>
            <p:nvPr/>
          </p:nvSpPr>
          <p:spPr>
            <a:xfrm>
              <a:off x="3213812" y="2286862"/>
              <a:ext cx="141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Deforestation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7C22AE-7DD1-C9B2-E065-6FAA42542FDF}"/>
              </a:ext>
            </a:extLst>
          </p:cNvPr>
          <p:cNvGrpSpPr/>
          <p:nvPr/>
        </p:nvGrpSpPr>
        <p:grpSpPr>
          <a:xfrm>
            <a:off x="2396345" y="1629434"/>
            <a:ext cx="1417876" cy="374194"/>
            <a:chOff x="1940338" y="5813175"/>
            <a:chExt cx="1417876" cy="374194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4CF61C35-995C-06AB-A2C8-42FF265D1B22}"/>
                </a:ext>
              </a:extLst>
            </p:cNvPr>
            <p:cNvSpPr/>
            <p:nvPr/>
          </p:nvSpPr>
          <p:spPr>
            <a:xfrm>
              <a:off x="2029133" y="5813175"/>
              <a:ext cx="965858" cy="374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6394E4-C3FF-D8E9-8123-EEC96C2DDBA1}"/>
                </a:ext>
              </a:extLst>
            </p:cNvPr>
            <p:cNvSpPr txBox="1"/>
            <p:nvPr/>
          </p:nvSpPr>
          <p:spPr>
            <a:xfrm>
              <a:off x="1940338" y="5827824"/>
              <a:ext cx="1417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Degradation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013353F-A984-69F1-4D82-4B2CB86941BE}"/>
              </a:ext>
            </a:extLst>
          </p:cNvPr>
          <p:cNvSpPr/>
          <p:nvPr/>
        </p:nvSpPr>
        <p:spPr>
          <a:xfrm>
            <a:off x="4080370" y="1935855"/>
            <a:ext cx="226586" cy="96656"/>
          </a:xfrm>
          <a:prstGeom prst="rect">
            <a:avLst/>
          </a:prstGeom>
          <a:solidFill>
            <a:srgbClr val="FFF9E7"/>
          </a:solidFill>
          <a:ln>
            <a:solidFill>
              <a:srgbClr val="FFFFFF">
                <a:alpha val="7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899" y="5678766"/>
            <a:ext cx="8427111" cy="94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12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Mbow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200" spc="-65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C.,</a:t>
            </a:r>
            <a:r>
              <a:rPr lang="en-US" sz="1200" spc="-6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Smith, P.,</a:t>
            </a:r>
            <a:r>
              <a:rPr lang="en-US" sz="1200" spc="-6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Skole, D.L.,</a:t>
            </a:r>
            <a:r>
              <a:rPr lang="en-US" sz="1200" spc="-6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55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Duguma,L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.,</a:t>
            </a:r>
            <a:r>
              <a:rPr lang="en-US" sz="1200" spc="-6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Bustamante, B.</a:t>
            </a:r>
            <a:r>
              <a:rPr lang="en-US" sz="1200" spc="-55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2014.</a:t>
            </a:r>
            <a:r>
              <a:rPr lang="en-US" sz="1200" spc="-6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Achieving mitigation and adaptation to climate change through sustainable agroforestry practices in Africa. </a:t>
            </a:r>
            <a:r>
              <a:rPr lang="en-US" sz="12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Current Opinion in Environmental Sustainability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 (2014):</a:t>
            </a:r>
            <a:r>
              <a:rPr lang="en-US" sz="1200" spc="-4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8-14.</a:t>
            </a:r>
          </a:p>
          <a:p>
            <a:pPr algn="just">
              <a:lnSpc>
                <a:spcPct val="107000"/>
              </a:lnSpc>
            </a:pPr>
            <a:endParaRPr lang="en-US" sz="4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Mbow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C., E. </a:t>
            </a:r>
            <a:r>
              <a:rPr lang="en-US" sz="12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Toensmeier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M. Brandt, D. Skole, et al. 2020. Agroforestry as a solution for multiple climate change challenges in Africa</a:t>
            </a:r>
            <a:r>
              <a:rPr lang="en-US" sz="12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In, </a:t>
            </a:r>
            <a:r>
              <a:rPr lang="en-US" sz="12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Deryng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D. (ed.), </a:t>
            </a:r>
            <a:r>
              <a:rPr lang="en-US" sz="12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Climate Change and Agriculture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Burleigh </a:t>
            </a:r>
            <a:r>
              <a:rPr lang="en-US" sz="12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Dodds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Science Publishing</a:t>
            </a:r>
            <a:r>
              <a:rPr lang="en-US" sz="1200" i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Cambridge, UK, 404 pp.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16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871557-C151-8191-D55B-8141BDBD3D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52" t="4529" r="10625"/>
          <a:stretch/>
        </p:blipFill>
        <p:spPr>
          <a:xfrm>
            <a:off x="-1" y="0"/>
            <a:ext cx="91683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BFB177-E6A7-E55A-34F5-3F13ED57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28" y="192888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 Carbon and Trees Outside of Forests</a:t>
            </a:r>
          </a:p>
        </p:txBody>
      </p:sp>
    </p:spTree>
    <p:extLst>
      <p:ext uri="{BB962C8B-B14F-4D97-AF65-F5344CB8AC3E}">
        <p14:creationId xmlns:p14="http://schemas.microsoft.com/office/powerpoint/2010/main" val="34900487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1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 - &amp;quot;Remote Sensing and  Policy Aspects of AFoLU&amp;quot;&quot;/&gt;&lt;property id=&quot;20307&quot; value=&quot;256&quot;/&gt;&lt;/object&gt;&lt;object type=&quot;3&quot; unique_id=&quot;10115&quot;&gt;&lt;property id=&quot;20148&quot; value=&quot;5&quot;/&gt;&lt;property id=&quot;20300&quot; value=&quot;Slide 2&quot;/&gt;&lt;property id=&quot;20307&quot; value=&quot;259&quot;/&gt;&lt;/object&gt;&lt;object type=&quot;3&quot; unique_id=&quot;10116&quot;&gt;&lt;property id=&quot;20148&quot; value=&quot;5&quot;/&gt;&lt;property id=&quot;20300&quot; value=&quot;Slide 4 - &amp;quot;Forests Are Important in Post-Paris Climate Mitigation Policy&amp;quot;&quot;/&gt;&lt;property id=&quot;20307&quot; value=&quot;257&quot;/&gt;&lt;/object&gt;&lt;object type=&quot;3&quot; unique_id=&quot;10118&quot;&gt;&lt;property id=&quot;20148&quot; value=&quot;5&quot;/&gt;&lt;property id=&quot;20300&quot; value=&quot;Slide 6 - &amp;quot;Main Pillars of REDD: The Scope&amp;quot;&quot;/&gt;&lt;property id=&quot;20307&quot; value=&quot;261&quot;/&gt;&lt;/object&gt;&lt;object type=&quot;3&quot; unique_id=&quot;10119&quot;&gt;&lt;property id=&quot;20148&quot; value=&quot;5&quot;/&gt;&lt;property id=&quot;20300&quot; value=&quot;Slide 5 - &amp;quot;Forests and REDD+&amp;quot;&quot;/&gt;&lt;property id=&quot;20307&quot; value=&quot;260&quot;/&gt;&lt;/object&gt;&lt;object type=&quot;3&quot; unique_id=&quot;10128&quot;&gt;&lt;property id=&quot;20148&quot; value=&quot;5&quot;/&gt;&lt;property id=&quot;20300&quot; value=&quot;Slide 3 - &amp;quot;Forests, Trees and Climate Change Mitigation Policy&amp;quot;&quot;/&gt;&lt;property id=&quot;20307&quot; value=&quot;266&quot;/&gt;&lt;/object&gt;&lt;object type=&quot;3&quot; unique_id=&quot;10129&quot;&gt;&lt;property id=&quot;20148&quot; value=&quot;5&quot;/&gt;&lt;property id=&quot;20300&quot; value=&quot;Slide 7 - &amp;quot;National Forest Monitoring Systems&amp;quot;&quot;/&gt;&lt;property id=&quot;20307&quot; value=&quot;265&quot;/&gt;&lt;/object&gt;&lt;object type=&quot;3&quot; unique_id=&quot;10130&quot;&gt;&lt;property id=&quot;20148&quot; value=&quot;5&quot;/&gt;&lt;property id=&quot;20300&quot; value=&quot;Slide 8 - &amp;quot;REDD+ from a Landscape Perspective&amp;quot;&quot;/&gt;&lt;property id=&quot;20307&quot; value=&quot;262&quot;/&gt;&lt;/object&gt;&lt;object type=&quot;3&quot; unique_id=&quot;10131&quot;&gt;&lt;property id=&quot;20148&quot; value=&quot;5&quot;/&gt;&lt;property id=&quot;20300&quot; value=&quot;Slide 9 - &amp;quot;Landscape Carbon and TOF&amp;quot;&quot;/&gt;&lt;property id=&quot;20307&quot; value=&quot;267&quot;/&gt;&lt;/object&gt;&lt;object type=&quot;3&quot; unique_id=&quot;10132&quot;&gt;&lt;property id=&quot;20148&quot; value=&quot;5&quot;/&gt;&lt;property id=&quot;20300&quot; value=&quot;Slide 10 - &amp;quot;National-scale Individual Tree Carbon Mapping &amp;quot;&quot;/&gt;&lt;property id=&quot;20307&quot; value=&quot;268&quot;/&gt;&lt;/object&gt;&lt;object type=&quot;3&quot; unique_id=&quot;10237&quot;&gt;&lt;property id=&quot;20148&quot; value=&quot;5&quot;/&gt;&lt;property id=&quot;20300&quot; value=&quot;Slide 11 - &amp;quot;Field Sample Frame &amp;quot;&quot;/&gt;&lt;property id=&quot;20307&quot; value=&quot;269&quot;/&gt;&lt;/object&gt;&lt;object type=&quot;3&quot; unique_id=&quot;10238&quot;&gt;&lt;property id=&quot;20148&quot; value=&quot;5&quot;/&gt;&lt;property id=&quot;20300&quot; value=&quot;Slide 12 - &amp;quot;Allometric Scaling Model Training and Testing&amp;quot;&quot;/&gt;&lt;property id=&quot;20307&quot; value=&quot;270&quot;/&gt;&lt;/object&gt;&lt;object type=&quot;3&quot; unique_id=&quot;10239&quot;&gt;&lt;property id=&quot;20148&quot; value=&quot;5&quot;/&gt;&lt;property id=&quot;20300&quot; value=&quot;Slide 13 - &amp;quot;Landscape Tree Carbon Mapping&amp;quot;&quot;/&gt;&lt;property id=&quot;20307&quot; value=&quot;271&quot;/&gt;&lt;/object&gt;&lt;object type=&quot;3&quot; unique_id=&quot;10315&quot;&gt;&lt;property id=&quot;20148&quot; value=&quot;5&quot;/&gt;&lt;property id=&quot;20300&quot; value=&quot;Slide 14&quot;/&gt;&lt;property id=&quot;20307&quot; value=&quot;272&quot;/&gt;&lt;/object&gt;&lt;object type=&quot;3&quot; unique_id=&quot;10364&quot;&gt;&lt;property id=&quot;20148&quot; value=&quot;5&quot;/&gt;&lt;property id=&quot;20300&quot; value=&quot;Slide 15&quot;/&gt;&lt;property id=&quot;20307&quot; value=&quot;273&quot;/&gt;&lt;/object&gt;&lt;/object&gt;&lt;object type=&quot;8&quot; unique_id=&quot;10127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dave\AppData\Local\Temp\PR\data\asimages\{1DB3AA54-A9FC-4385-8266-7C0E7D548C07}_14.png&quot;/&gt;&lt;left val=&quot;35&quot;/&gt;&lt;top val=&quot;21&quot;/&gt;&lt;width val=&quot;648&quot;/&gt;&lt;height val=&quot;90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3422</TotalTime>
  <Words>1270</Words>
  <Application>Microsoft Office PowerPoint</Application>
  <PresentationFormat>On-screen Show (4:3)</PresentationFormat>
  <Paragraphs>69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Liberation Serif</vt:lpstr>
      <vt:lpstr>MinionPro-Regular</vt:lpstr>
      <vt:lpstr>Times New Roman</vt:lpstr>
      <vt:lpstr>TimesNewRoman</vt:lpstr>
      <vt:lpstr>Office Theme</vt:lpstr>
      <vt:lpstr>Remote Sensing and  Policy Aspects of AFoLU</vt:lpstr>
      <vt:lpstr>PowerPoint Presentation</vt:lpstr>
      <vt:lpstr>Forests, Trees and Climate Change Mitigation Policy</vt:lpstr>
      <vt:lpstr>Forests Are Important in Post-Paris Climate Mitigation Policy</vt:lpstr>
      <vt:lpstr>Forests and REDD+</vt:lpstr>
      <vt:lpstr>Main Pillars of REDD: The Scope</vt:lpstr>
      <vt:lpstr>National Forest Monitoring Systems</vt:lpstr>
      <vt:lpstr>REDD+ from a Landscape Perspective</vt:lpstr>
      <vt:lpstr>Landscape Carbon and Trees Outside of Forests</vt:lpstr>
      <vt:lpstr>National-scale Individual Tree Carbon Mapping </vt:lpstr>
      <vt:lpstr>Field Sample Frame </vt:lpstr>
      <vt:lpstr>PowerPoint Presentation</vt:lpstr>
      <vt:lpstr>PowerPoint Presentation</vt:lpstr>
      <vt:lpstr>Allometric Scaling Model Training and Testing</vt:lpstr>
      <vt:lpstr>Landscape Tree Carbon Mapping</vt:lpstr>
      <vt:lpstr>PowerPoint Presentation</vt:lpstr>
      <vt:lpstr>PowerPoint Presentation</vt:lpstr>
      <vt:lpstr>TOF Carbon India</vt:lpstr>
      <vt:lpstr>PowerPoint Presentation</vt:lpstr>
      <vt:lpstr>PowerPoint Presentation</vt:lpstr>
      <vt:lpstr>PowerPoint Presentation</vt:lpstr>
      <vt:lpstr>National Scale Application: Rwanda  Carbon Stocks</vt:lpstr>
      <vt:lpstr>Pan-African Tree Cover, Trees Outside of Forests</vt:lpstr>
      <vt:lpstr>AFOLU as More Inclusive Framework</vt:lpstr>
      <vt:lpstr>Importance of AFoLU Landscapes</vt:lpstr>
      <vt:lpstr>Moving the Agenda to AFOLU</vt:lpstr>
      <vt:lpstr>AFR100: ALLIANCE FOR RESTORATION OF FOREST LANDSCAPES AND ECOSYSTEMS IN AFRICA (AREECA)</vt:lpstr>
      <vt:lpstr>Forest Landscape Restoration, Mitigation and Adaptation in AFOLU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Skole, David</dc:creator>
  <cp:lastModifiedBy>Skole, David</cp:lastModifiedBy>
  <cp:revision>46</cp:revision>
  <dcterms:created xsi:type="dcterms:W3CDTF">2022-10-14T17:48:31Z</dcterms:created>
  <dcterms:modified xsi:type="dcterms:W3CDTF">2022-10-19T10:57:04Z</dcterms:modified>
</cp:coreProperties>
</file>