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2D2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3:53:26.81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3:57:13.63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6T14:01:24.70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5DBA1-BCD3-49A3-8209-204082C0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35FCD-603B-4C1B-80BD-957B4B5DE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6A3DE-F111-4CD1-A8BD-AAB728D4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80B76-7928-4FC0-81DA-71B9888C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667AD-FBC0-4A47-AE05-0607AB8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4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648E7-8103-470C-A7D0-868F638C0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979C2-94D5-47E0-AB3A-EA2038116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93419-8D51-435A-8226-01F7C720C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45221-0C09-47A5-B791-98FB0717F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3938A-7903-4408-AF10-686BC621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49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9C686D-C6DA-43D9-A82E-86C3C04B57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D3E45-1288-4090-BC0C-F5C5285F3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BA345-841D-4CE2-8191-880981552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23719-CCF9-44E9-B0A3-043751AD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244EB-7191-4EE2-8D02-00C6C146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712EB-1B83-4405-96F7-DDFD36E3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56D01-A512-4916-BAE2-2BB539B52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27DB5-6CD8-488B-8F87-E32D4B6A9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23E97-8553-4B60-9A2F-1B1A3404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8A49-9FA4-4540-AD9A-8FB0A810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9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CEFF-9DC1-4A3C-97B2-305E9A43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97520-C7EB-423D-953C-55E47F0F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3522F-C014-4D9F-8FD6-01508F8D3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2C59C-1C55-40E4-939C-46467F02F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7997D-6DEB-4259-A8EB-A745180A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99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A936D-3112-4964-893C-E6FEAA269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CB6B2-CE0A-4D36-B0B6-39D804436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34C32-5003-4B96-BBFB-E9043AC73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E22A9-1B64-41A4-9761-66900A5F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C498A-F49F-450B-B38C-38DF95699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853E5-7E10-401B-BB75-36A0492E4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9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7AC1B-1053-4752-A727-0A41EC637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B5143-8170-45BD-A34F-8E04E12BC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D63E2-B96D-40EB-9140-1210D037C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816641-8299-412B-9DC4-9E1584F46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99199-48D1-4A8B-B6BB-6CDC4D4EE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DE1FC0-0294-4202-8321-89372DD6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19CAE1-DC67-4434-855A-98F39081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4E26D6-C891-4D45-A114-D1853C55A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9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FE3F-7371-4F6C-A586-46A4A73E2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7B811-AB97-4860-A6ED-41C33D8B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6758F-24B2-4FC6-BE73-94D481764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EA769-F58F-49C9-A52F-C726EFE7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9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D2BF94-7FA2-487D-A73F-8906C23C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4656E-7DC2-430D-A286-9798EF550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EBB34-5672-4E6E-9CB9-7BD349E3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30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4883-40C1-4207-858E-2B242E86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5EA49-53F9-4E37-9A5E-EF4DE6605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2A42D-E224-47F1-95F8-76F4769B7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7FD00-171D-456E-AEFD-768A18E94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5C9F0-99B6-4992-9E21-8517740E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E5F29-B1E6-4480-BED6-6E81265E5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8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C9470-8A52-4C7C-8A37-1387B671F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E37876-6217-4D73-9414-CD296D66F7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48B2D-6BA0-4FB7-A77E-EA0A23C56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D7E46-97B2-4D6E-84D7-462CDA479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63E01-04BF-446C-9F4F-D539BE14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70A9D-C2C9-4169-A8FE-66AEFAA48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4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E72F00-99CF-411F-8040-63DE7A76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DCFD8-1C3A-4658-8E51-CD3D902F2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DB7FD-F3FE-46B6-B9D5-10A8D0421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EC8AF-AAFB-450E-B3DE-44494F84D90B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D1C76-24E5-4B4E-A844-8E3DA3558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06643-EFE1-469D-9531-927AB03F9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AB3A1-B966-40AE-A38B-D75E68FC0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5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customXml" Target="../ink/ink1.xml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customXml" Target="../ink/ink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4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154D-1E2E-4918-B06D-D67FCD61C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9849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A50021"/>
                </a:solidFill>
                <a:latin typeface="Bodoni MT" panose="02070603080606020203" pitchFamily="18" charset="0"/>
              </a:rPr>
              <a:t>THE PROGRAM ROOTS: </a:t>
            </a:r>
            <a:br>
              <a:rPr lang="en-US" sz="4400" b="1" dirty="0">
                <a:solidFill>
                  <a:srgbClr val="A50021"/>
                </a:solidFill>
                <a:latin typeface="Bodoni MT" panose="02070603080606020203" pitchFamily="18" charset="0"/>
              </a:rPr>
            </a:br>
            <a:r>
              <a:rPr lang="en-US" sz="4400" b="1" dirty="0">
                <a:solidFill>
                  <a:srgbClr val="A50021"/>
                </a:solidFill>
                <a:latin typeface="Bodoni MT" panose="02070603080606020203" pitchFamily="18" charset="0"/>
              </a:rPr>
              <a:t>LUCC TO LCLUC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9FD883-EE32-4B3B-85D2-8516E65F4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85660"/>
            <a:ext cx="9144000" cy="602569"/>
          </a:xfrm>
        </p:spPr>
        <p:txBody>
          <a:bodyPr>
            <a:normAutofit/>
          </a:bodyPr>
          <a:lstStyle/>
          <a:p>
            <a:r>
              <a:rPr lang="en-US" dirty="0">
                <a:latin typeface="Bodoni MT" panose="02070603080606020203" pitchFamily="18" charset="0"/>
              </a:rPr>
              <a:t>Reflections from B. L. Turner II</a:t>
            </a:r>
          </a:p>
          <a:p>
            <a:endParaRPr lang="en-US" dirty="0">
              <a:latin typeface="Bodoni MT" panose="02070603080606020203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9C191-48FF-4E9F-AAD9-67BE2D2BB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622" y="4598761"/>
            <a:ext cx="4438650" cy="102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A680F-F75F-4C82-A8FC-B65562C0A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497" y="4486196"/>
            <a:ext cx="3410630" cy="105788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1A6891C-B4DA-4201-9A0D-C567CA88E0F4}"/>
                  </a:ext>
                </a:extLst>
              </p14:cNvPr>
              <p14:cNvContentPartPr/>
              <p14:nvPr/>
            </p14:nvContentPartPr>
            <p14:xfrm>
              <a:off x="6063272" y="-36284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1A6891C-B4DA-4201-9A0D-C567CA88E0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54632" y="-452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A8A776-092B-4271-9F71-BB7C3A7DB6FE}"/>
                  </a:ext>
                </a:extLst>
              </p14:cNvPr>
              <p14:cNvContentPartPr/>
              <p14:nvPr/>
            </p14:nvContentPartPr>
            <p14:xfrm>
              <a:off x="9895127" y="2988039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A8A776-092B-4271-9F71-BB7C3A7DB6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86127" y="29790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5F076D3-9A8D-43FC-AB7E-27B775DDF294}"/>
                  </a:ext>
                </a:extLst>
              </p14:cNvPr>
              <p14:cNvContentPartPr/>
              <p14:nvPr/>
            </p14:nvContentPartPr>
            <p14:xfrm>
              <a:off x="10605407" y="5837439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5F076D3-9A8D-43FC-AB7E-27B775DDF2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96767" y="582843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314C26B-115E-4268-A4E3-35A780E66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68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04"/>
    </mc:Choice>
    <mc:Fallback>
      <p:transition spd="slow" advTm="22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C6652-D31E-400B-8EE5-A92B30A00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465" y="1940378"/>
            <a:ext cx="2462437" cy="243720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564F51-E573-427D-8357-F44A4C9CCE95}"/>
              </a:ext>
            </a:extLst>
          </p:cNvPr>
          <p:cNvSpPr txBox="1"/>
          <p:nvPr/>
        </p:nvSpPr>
        <p:spPr>
          <a:xfrm>
            <a:off x="5364480" y="4632959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This is me.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27D6C5-5ADA-44CB-BDD1-5B6AE4BFD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4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29"/>
    </mc:Choice>
    <mc:Fallback>
      <p:transition spd="slow" advTm="56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03DC2-B8CE-4657-9E2A-F6F2378C5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56" y="855345"/>
            <a:ext cx="3318510" cy="1272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07A82-66A0-4109-9DB1-8C5E17A79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347" y="2397076"/>
            <a:ext cx="2759808" cy="1827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6A216-F6C5-4341-B139-3C987ABC3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081" y="821786"/>
            <a:ext cx="4564732" cy="433496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2AE18-2FB5-4E4D-95E0-CD4818AD5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631" y="4818273"/>
            <a:ext cx="999716" cy="999716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7AD85-987F-46A6-8019-E4C40714B663}"/>
              </a:ext>
            </a:extLst>
          </p:cNvPr>
          <p:cNvSpPr txBox="1"/>
          <p:nvPr/>
        </p:nvSpPr>
        <p:spPr>
          <a:xfrm>
            <a:off x="960120" y="6002655"/>
            <a:ext cx="119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 Skole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5A7AB-C946-4FC5-A610-5E834A1F120B}"/>
              </a:ext>
            </a:extLst>
          </p:cNvPr>
          <p:cNvSpPr txBox="1"/>
          <p:nvPr/>
        </p:nvSpPr>
        <p:spPr>
          <a:xfrm>
            <a:off x="6381381" y="5633323"/>
            <a:ext cx="391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for basic science of land dynamics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2095D7-E1F0-47C8-998E-6CB6F994CAAB}"/>
              </a:ext>
            </a:extLst>
          </p:cNvPr>
          <p:cNvSpPr txBox="1"/>
          <p:nvPr/>
        </p:nvSpPr>
        <p:spPr>
          <a:xfrm>
            <a:off x="2166108" y="4226833"/>
            <a:ext cx="2775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International Human Dimensions Programme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F208581-6D16-4D20-8C33-1EC6BA8F7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7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265"/>
    </mc:Choice>
    <mc:Fallback>
      <p:transition spd="slow" advTm="15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A2BA20-F66D-4E39-AD7D-E08839C85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93" y="539931"/>
            <a:ext cx="3513273" cy="5026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D18939-2412-4746-88F4-8D4F4C3DA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995" y="803024"/>
            <a:ext cx="4319018" cy="2307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54B08-B44F-4F75-8B2B-6DA8548B5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310" y="3429000"/>
            <a:ext cx="3347622" cy="2453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240E92-6604-4FCE-9BE9-F9B1F218B416}"/>
              </a:ext>
            </a:extLst>
          </p:cNvPr>
          <p:cNvSpPr txBox="1"/>
          <p:nvPr/>
        </p:nvSpPr>
        <p:spPr>
          <a:xfrm>
            <a:off x="5608864" y="449036"/>
            <a:ext cx="2657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Social-Ecological/Environmental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CA816-BB7C-45ED-B47D-B3402E92FED0}"/>
              </a:ext>
            </a:extLst>
          </p:cNvPr>
          <p:cNvSpPr txBox="1"/>
          <p:nvPr/>
        </p:nvSpPr>
        <p:spPr>
          <a:xfrm>
            <a:off x="1216822" y="5907772"/>
            <a:ext cx="6192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Science-based lens with aim to include all social science that might inform science.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0B5EF8-4C47-4898-A0E4-E7DB2F17C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5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15"/>
    </mc:Choice>
    <mc:Fallback>
      <p:transition spd="slow" advTm="91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B6B44E-0557-4C78-BF8F-143543C69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474" y="1022169"/>
            <a:ext cx="3638550" cy="1257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11ED79-B2BC-41DC-8E6D-8366D6247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739" y="3438796"/>
            <a:ext cx="1063897" cy="1595846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DC9A92-6B3B-4E7C-8BD7-78EA1804B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53" y="2631077"/>
            <a:ext cx="980220" cy="1595846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19B14-19CE-48A2-95BD-3914E0CA1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1071" y="4373879"/>
            <a:ext cx="1129341" cy="1595846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89966-9682-4BA3-B0AB-C948AF068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6737" y="856901"/>
            <a:ext cx="2306629" cy="3521572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BC12BF-2DB9-424B-9AEB-4D5CED755531}"/>
              </a:ext>
            </a:extLst>
          </p:cNvPr>
          <p:cNvSpPr txBox="1"/>
          <p:nvPr/>
        </p:nvSpPr>
        <p:spPr>
          <a:xfrm>
            <a:off x="784935" y="4393865"/>
            <a:ext cx="133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Chris Justice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9ED92-259A-47A4-8A78-AB4CB3DD2F6A}"/>
              </a:ext>
            </a:extLst>
          </p:cNvPr>
          <p:cNvSpPr txBox="1"/>
          <p:nvPr/>
        </p:nvSpPr>
        <p:spPr>
          <a:xfrm>
            <a:off x="2137836" y="5171802"/>
            <a:ext cx="1747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Townshend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C466B5-90AD-4A01-8836-832AFC12FD29}"/>
              </a:ext>
            </a:extLst>
          </p:cNvPr>
          <p:cNvSpPr txBox="1"/>
          <p:nvPr/>
        </p:nvSpPr>
        <p:spPr>
          <a:xfrm>
            <a:off x="4033976" y="6100379"/>
            <a:ext cx="173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Anthony </a:t>
            </a:r>
            <a:r>
              <a:rPr lang="en-US" dirty="0" err="1"/>
              <a:t>Janetos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DE93C9-9EB2-4488-A9F4-7605377F5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7905" y="3124590"/>
            <a:ext cx="2442556" cy="339967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37C90DF-7421-46B5-BC89-C8095F83E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8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59"/>
    </mc:Choice>
    <mc:Fallback>
      <p:transition spd="slow" advTm="154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F1BE85-6DE7-40F4-84E6-37E00F4B4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959" y="608715"/>
            <a:ext cx="1933575" cy="1933575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B5A786-53A8-48A7-B9E0-ACA368E77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6871" y="2820216"/>
            <a:ext cx="2555106" cy="3832658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E641F6-9B76-41EA-9873-E7841011A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629" y="1817600"/>
            <a:ext cx="957263" cy="34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ABC07E-A7DF-46DE-8F75-ABF0B8C03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42" y="3083687"/>
            <a:ext cx="613767" cy="30249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E16C39-BA6D-4310-9720-62F35C9E2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42" y="4311745"/>
            <a:ext cx="745423" cy="2514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E32E8F-1D99-4654-86C1-4D515A4A00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441" y="5473932"/>
            <a:ext cx="858793" cy="3979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6491EF-B990-427D-8844-D8323BCE84E6}"/>
              </a:ext>
            </a:extLst>
          </p:cNvPr>
          <p:cNvSpPr txBox="1"/>
          <p:nvPr/>
        </p:nvSpPr>
        <p:spPr>
          <a:xfrm>
            <a:off x="10671897" y="1313893"/>
            <a:ext cx="777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Garik</a:t>
            </a:r>
          </a:p>
          <a:p>
            <a:r>
              <a:rPr lang="en-US" sz="1400" dirty="0"/>
              <a:t>Gutman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EF6329-1066-4A3E-8665-BEF3D4FAB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9ED682-8BA8-475A-803A-34A0CF76A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9112" y="496238"/>
            <a:ext cx="2555105" cy="3854684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6F619B-6F4A-4F46-832D-C34D62ABF9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123" y="937950"/>
            <a:ext cx="4895850" cy="6381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F36767-CD1B-43F6-953D-8B80CC0FC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442" y="539973"/>
            <a:ext cx="858793" cy="397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7BCC12-3ACF-4F97-89B5-17A4950A41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442" y="2212441"/>
            <a:ext cx="4143391" cy="442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31C624-CEF9-49DF-8BF6-2D8F8E2DF6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442" y="3448739"/>
            <a:ext cx="4062489" cy="3837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2BA4E-B815-43C3-A306-F2EE9436C7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935" y="4636467"/>
            <a:ext cx="4302576" cy="5592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2E32E4-C63D-4B9A-87A9-168287AEFD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441" y="5895260"/>
            <a:ext cx="3576933" cy="6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8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84"/>
    </mc:Choice>
    <mc:Fallback>
      <p:transition spd="slow" advTm="120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7573AD-922B-415F-9E0E-C2233DDB3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56" y="2229191"/>
            <a:ext cx="5156562" cy="2809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FF033F-893E-47D3-A404-42AB5DEC1F5C}"/>
              </a:ext>
            </a:extLst>
          </p:cNvPr>
          <p:cNvSpPr txBox="1"/>
          <p:nvPr/>
        </p:nvSpPr>
        <p:spPr>
          <a:xfrm>
            <a:off x="7224559" y="2151236"/>
            <a:ext cx="32416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Issues Addressed in Recently Sponsored LCLUC Research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Outmigration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Societal conflict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Women’s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Wildfire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Property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Narco</a:t>
            </a:r>
            <a:r>
              <a:rPr lang="en-US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trafficking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88F56-CA6E-4471-A214-BDA142DE8319}"/>
              </a:ext>
            </a:extLst>
          </p:cNvPr>
          <p:cNvSpPr txBox="1"/>
          <p:nvPr/>
        </p:nvSpPr>
        <p:spPr>
          <a:xfrm>
            <a:off x="1431413" y="1290444"/>
            <a:ext cx="3898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LCLUC Maintains 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A Strong Biophysical Interest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52887-941E-4935-9018-2B4E81F16086}"/>
              </a:ext>
            </a:extLst>
          </p:cNvPr>
          <p:cNvSpPr txBox="1"/>
          <p:nvPr/>
        </p:nvSpPr>
        <p:spPr>
          <a:xfrm>
            <a:off x="6096000" y="1300448"/>
            <a:ext cx="479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rial Black" panose="020B0A04020102020204" pitchFamily="34" charset="0"/>
              </a:rPr>
              <a:t>While Maintaining 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latin typeface="Arial Black" panose="020B0A04020102020204" pitchFamily="34" charset="0"/>
              </a:rPr>
              <a:t>Social Science Interests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6D2EBD-4F8B-4294-8CBC-CBDF0A0C8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0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78"/>
    </mc:Choice>
    <mc:Fallback>
      <p:transition spd="slow" advTm="5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5EB3B1-7565-4F6C-89C4-9E568149E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700" y="387127"/>
            <a:ext cx="7952694" cy="50227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AAD30C-D894-4F10-877A-AAE554D6B29C}"/>
              </a:ext>
            </a:extLst>
          </p:cNvPr>
          <p:cNvSpPr/>
          <p:nvPr/>
        </p:nvSpPr>
        <p:spPr>
          <a:xfrm>
            <a:off x="2124863" y="5607973"/>
            <a:ext cx="8482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Where do we stand on integrated understanding of land change? </a:t>
            </a:r>
          </a:p>
          <a:p>
            <a:r>
              <a:rPr lang="en-US" b="1" dirty="0">
                <a:latin typeface="Arial Black" panose="020B0A04020102020204" pitchFamily="34" charset="0"/>
              </a:rPr>
              <a:t>That is: social-environmental systems interactions.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8A6A3-9C60-4BE2-8514-A7B8AC6A68EC}"/>
              </a:ext>
            </a:extLst>
          </p:cNvPr>
          <p:cNvSpPr txBox="1"/>
          <p:nvPr/>
        </p:nvSpPr>
        <p:spPr>
          <a:xfrm>
            <a:off x="6849635" y="5014017"/>
            <a:ext cx="22990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Turner et al. </a:t>
            </a:r>
            <a:r>
              <a:rPr lang="en-US" sz="1100" i="1" dirty="0"/>
              <a:t>J Land Use Science </a:t>
            </a:r>
            <a:r>
              <a:rPr lang="en-US" sz="1100" dirty="0"/>
              <a:t>2021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A038C0-3B4C-4071-86CE-CD30297C6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3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67"/>
    </mc:Choice>
    <mc:Fallback>
      <p:transition spd="slow" advTm="54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C6652-D31E-400B-8EE5-A92B30A00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465" y="1940378"/>
            <a:ext cx="2462437" cy="243720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564F51-E573-427D-8357-F44A4C9CCE95}"/>
              </a:ext>
            </a:extLst>
          </p:cNvPr>
          <p:cNvSpPr txBox="1"/>
          <p:nvPr/>
        </p:nvSpPr>
        <p:spPr>
          <a:xfrm>
            <a:off x="4862891" y="4624251"/>
            <a:ext cx="20800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Thanks for your attention.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Congratulations LCLUC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821856-35BE-469B-9544-D43EE8B00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37"/>
    </mc:Choice>
    <mc:Fallback>
      <p:transition spd="slow" advTm="11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2235</TotalTime>
  <Words>122</Words>
  <Application>Microsoft Office PowerPoint</Application>
  <PresentationFormat>Widescreen</PresentationFormat>
  <Paragraphs>31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Aharoni</vt:lpstr>
      <vt:lpstr>Arial</vt:lpstr>
      <vt:lpstr>Arial Black</vt:lpstr>
      <vt:lpstr>Bodoni MT</vt:lpstr>
      <vt:lpstr>Calibri</vt:lpstr>
      <vt:lpstr>Calibri Light</vt:lpstr>
      <vt:lpstr>Office Theme</vt:lpstr>
      <vt:lpstr>THE PROGRAM ROOTS:  LUCC TO LCLUC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PROGRAM ROOTS:  LUCC TO LCLUC</dc:title>
  <dc:creator>anon</dc:creator>
  <cp:lastModifiedBy>anon</cp:lastModifiedBy>
  <cp:revision>33</cp:revision>
  <dcterms:created xsi:type="dcterms:W3CDTF">2022-08-30T13:35:37Z</dcterms:created>
  <dcterms:modified xsi:type="dcterms:W3CDTF">2022-09-07T15:25:26Z</dcterms:modified>
</cp:coreProperties>
</file>