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2431-7B5C-0389-71A6-71E5AD15C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4F30CB-C883-F473-FBA2-5111A9792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6F4A4-3A54-BBF5-A963-F3211BA73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EDC-EF94-406B-AF6C-4ED5F67810C8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7EB23-271A-BF77-DDC7-49746130A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520F0-DBAF-376D-0C8C-F8A2A1BD2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1EED-4D3B-4378-A9AE-BE6AABD15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7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D119-EE48-8FE6-0B2C-820259A6D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79E7D3-A64A-8AB7-5BE8-3F848CE43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FA25F-361D-B279-F634-D543DB6AF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EDC-EF94-406B-AF6C-4ED5F67810C8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39723-5C60-43AC-A6CF-5E24D5B6C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D1CCB-297B-3B2F-40F7-A6701D357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1EED-4D3B-4378-A9AE-BE6AABD15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3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7EEA90-BC7C-5577-4F27-37A2E805A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0D1F2-9FCE-8F7B-207D-89C2135B7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0DE52-4CFA-D2C5-698D-0412A8AF0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EDC-EF94-406B-AF6C-4ED5F67810C8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CE56A-90C5-4F7F-E594-FA4F5C7EB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16592-C539-B896-D8DA-F0E5D6042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1EED-4D3B-4378-A9AE-BE6AABD15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0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632BE-D403-474D-8D27-6ADFD2202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82519-CDFB-3D0A-E3AB-F3CB9C7B0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AAE11-BA82-A346-C5C5-C01F9601B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EDC-EF94-406B-AF6C-4ED5F67810C8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17DE8-5971-7D62-9CB5-278D9B12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8072B-74AB-FFF0-E451-B6FD6C76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1EED-4D3B-4378-A9AE-BE6AABD15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9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5D502-ACDB-7EEA-8562-0527624CB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84962-7736-9C68-F030-892F9BD14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9A14D-A25F-9660-B744-070216842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EDC-EF94-406B-AF6C-4ED5F67810C8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7A455-E9D8-0025-5678-72C169B0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6BCB8-5256-1A48-63B7-BEC2818D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1EED-4D3B-4378-A9AE-BE6AABD15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2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01033-9129-A56A-91F8-225DD8796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95165-3FC9-4C8C-0F8C-25E4B979A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9FD39-4736-3AA7-1CB9-DC630B078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1B91B-AB55-3985-14BE-48BAB0106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EDC-EF94-406B-AF6C-4ED5F67810C8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2BC77-C761-18E4-1763-0220349C2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A7AA-2309-498A-18B8-62F30D41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1EED-4D3B-4378-A9AE-BE6AABD15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9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C9BE3-749B-DDCD-1AF6-775FA4BD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087A7-E91C-3DA2-2E28-C9788D378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35DC-A001-C891-DC84-B27F76542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1C4E28-6808-3F10-F548-F0BF54003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BBD93A-1068-CDD6-DC2E-AC5CA2611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CC9AA0-1475-A08F-3E74-7600E47C9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EDC-EF94-406B-AF6C-4ED5F67810C8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077851-E26C-5BFD-EB57-D476ECE2B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13BCE1-B84D-1559-AAC4-C68E3203F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1EED-4D3B-4378-A9AE-BE6AABD15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7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76BA8-12E3-C2C6-E260-F4C36B79A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899CF-08E6-F4B1-8FD6-9BAC922B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EDC-EF94-406B-AF6C-4ED5F67810C8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51982-D8F9-D59F-29FC-748978B07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6BD10-698C-36E0-994D-FA37A0C6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1EED-4D3B-4378-A9AE-BE6AABD15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3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889828-FCEA-90B7-F920-9D0DEC3B0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EDC-EF94-406B-AF6C-4ED5F67810C8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33F51E-6511-8042-8C17-16C87AC7F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A619D-5130-5022-833C-D0126B70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1EED-4D3B-4378-A9AE-BE6AABD15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21A2-4E5F-BA3F-A497-A504AB63C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1E645-E5F3-6A8D-0D32-BA4A8E9F6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EA3CA7-3328-C92F-1D7A-EFD7392E0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24F16-ABC5-336A-A643-45F896607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EDC-EF94-406B-AF6C-4ED5F67810C8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7451F-5AB3-69BB-E9BB-B2ACB83FB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7EEE1-BAB6-35B2-EB92-C5C76F9A1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1EED-4D3B-4378-A9AE-BE6AABD15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6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86E4D-D672-4CD9-2CFE-2AD4722C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CA068E-9C3C-9B9C-4F10-A4BD8DD6EF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9200-F0E4-1C29-3610-FE0B2DE06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68886-A37F-016D-D1BB-EC78333BA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EDC-EF94-406B-AF6C-4ED5F67810C8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A754A-3BA2-F067-F951-4E745B04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789F0-A939-DBBA-31C8-3382CB469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1EED-4D3B-4378-A9AE-BE6AABD15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9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13BD7-61E7-FA1A-255E-EDE5EBFDB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10908-EFF0-4259-700C-2B3DE8EBC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77536-F655-4E5E-F03E-23FEC7CE3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86EDC-EF94-406B-AF6C-4ED5F67810C8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DBE33-C268-569B-89AC-B0E1B3856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BFE8D-1E6E-9873-784A-B64C0598F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31EED-4D3B-4378-A9AE-BE6AABD15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8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5F9D66-9771-E73D-F66E-17907D47015E}"/>
              </a:ext>
            </a:extLst>
          </p:cNvPr>
          <p:cNvSpPr/>
          <p:nvPr/>
        </p:nvSpPr>
        <p:spPr>
          <a:xfrm>
            <a:off x="-9236" y="-27709"/>
            <a:ext cx="12201236" cy="789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ECF50E-BCD9-F927-A465-F5A91953C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346"/>
            <a:ext cx="1819564" cy="1314603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05E54A-08A7-5B43-CD46-68477FA00E57}"/>
              </a:ext>
            </a:extLst>
          </p:cNvPr>
          <p:cNvSpPr txBox="1"/>
          <p:nvPr/>
        </p:nvSpPr>
        <p:spPr>
          <a:xfrm>
            <a:off x="2032530" y="187567"/>
            <a:ext cx="165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Volker Radeloff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C96B6E-847A-C141-0210-25AA77164648}"/>
              </a:ext>
            </a:extLst>
          </p:cNvPr>
          <p:cNvSpPr txBox="1"/>
          <p:nvPr/>
        </p:nvSpPr>
        <p:spPr>
          <a:xfrm>
            <a:off x="6541724" y="187567"/>
            <a:ext cx="4791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Challenges in Fire Monitoring and LCLUC Science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4769" y="1487004"/>
            <a:ext cx="11111630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900" dirty="0">
                <a:latin typeface="Book Antiqua" panose="02040602050305030304" pitchFamily="18" charset="0"/>
              </a:rPr>
              <a:t>CHALLENGES AND OPPORTUNITIES</a:t>
            </a:r>
            <a:br>
              <a:rPr lang="en-US" sz="3200" dirty="0">
                <a:latin typeface="Book Antiqua" panose="02040602050305030304" pitchFamily="18" charset="0"/>
              </a:rPr>
            </a:br>
            <a:endParaRPr lang="en-US" sz="2000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Fire risk and the Wildland-Urban Interface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‘Messy middle’; highest threat to people and homes; ignitions; houses are fuels</a:t>
            </a:r>
          </a:p>
          <a:p>
            <a:r>
              <a:rPr lang="en-US" dirty="0">
                <a:latin typeface="Book Antiqua" panose="02040602050305030304" pitchFamily="18" charset="0"/>
              </a:rPr>
              <a:t>Goldilocks: too little, too much, just the right amount of fire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Baseline fire regimes often unknown; fuel management; ecosystem restoration</a:t>
            </a:r>
          </a:p>
          <a:p>
            <a:r>
              <a:rPr lang="en-US" dirty="0">
                <a:latin typeface="Book Antiqua" panose="02040602050305030304" pitchFamily="18" charset="0"/>
              </a:rPr>
              <a:t>Grass- and wetland fires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Fleeting and rare; major losses of houses and carbon</a:t>
            </a:r>
          </a:p>
          <a:p>
            <a:r>
              <a:rPr lang="en-US" dirty="0">
                <a:latin typeface="Book Antiqua" panose="02040602050305030304" pitchFamily="18" charset="0"/>
              </a:rPr>
              <a:t>Changes versus trends in fire frequency and severity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Need for long burned area time series and statistical tests for significance in trends</a:t>
            </a:r>
          </a:p>
        </p:txBody>
      </p:sp>
    </p:spTree>
    <p:extLst>
      <p:ext uri="{BB962C8B-B14F-4D97-AF65-F5344CB8AC3E}">
        <p14:creationId xmlns:p14="http://schemas.microsoft.com/office/powerpoint/2010/main" val="397493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5F9D66-9771-E73D-F66E-17907D47015E}"/>
              </a:ext>
            </a:extLst>
          </p:cNvPr>
          <p:cNvSpPr/>
          <p:nvPr/>
        </p:nvSpPr>
        <p:spPr>
          <a:xfrm>
            <a:off x="-9236" y="-27709"/>
            <a:ext cx="12201236" cy="789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ECF50E-BCD9-F927-A465-F5A91953C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346"/>
            <a:ext cx="1819564" cy="1314603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05E54A-08A7-5B43-CD46-68477FA00E57}"/>
              </a:ext>
            </a:extLst>
          </p:cNvPr>
          <p:cNvSpPr txBox="1"/>
          <p:nvPr/>
        </p:nvSpPr>
        <p:spPr>
          <a:xfrm>
            <a:off x="2032530" y="187567"/>
            <a:ext cx="157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Luigi </a:t>
            </a:r>
            <a:r>
              <a:rPr lang="en-US" b="1" dirty="0" err="1">
                <a:solidFill>
                  <a:schemeClr val="bg2"/>
                </a:solidFill>
              </a:rPr>
              <a:t>Boschetti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C96B6E-847A-C141-0210-25AA77164648}"/>
              </a:ext>
            </a:extLst>
          </p:cNvPr>
          <p:cNvSpPr txBox="1"/>
          <p:nvPr/>
        </p:nvSpPr>
        <p:spPr>
          <a:xfrm>
            <a:off x="6541724" y="187567"/>
            <a:ext cx="509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Challenges in Fire Monitoring and Land-Use Science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2AA07-1165-299D-E28B-495197BAAC3A}"/>
              </a:ext>
            </a:extLst>
          </p:cNvPr>
          <p:cNvSpPr txBox="1"/>
          <p:nvPr/>
        </p:nvSpPr>
        <p:spPr>
          <a:xfrm>
            <a:off x="319255" y="1485748"/>
            <a:ext cx="11564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Overarching issue: meeting the needs of multiple communities (science and applications)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Understanding the role of fire in the global Earth System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Provide societal benefit by meeting the needs of fire management</a:t>
            </a:r>
          </a:p>
          <a:p>
            <a:endParaRPr lang="en-US" dirty="0"/>
          </a:p>
          <a:p>
            <a:pPr lvl="1"/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59A79F-65AE-8A57-A30F-FA5DFE29B0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5" r="1718"/>
          <a:stretch/>
        </p:blipFill>
        <p:spPr bwMode="auto">
          <a:xfrm>
            <a:off x="6541724" y="3132490"/>
            <a:ext cx="5341931" cy="31036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FDDFC5-76D8-355D-4BD1-F224B2AAFF05}"/>
              </a:ext>
            </a:extLst>
          </p:cNvPr>
          <p:cNvSpPr txBox="1"/>
          <p:nvPr/>
        </p:nvSpPr>
        <p:spPr>
          <a:xfrm>
            <a:off x="308345" y="2546968"/>
            <a:ext cx="61228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Fire datasets: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MODIS + VIIRS harmonized record will produce a 30-year time series (climate normal), AVHRR </a:t>
            </a:r>
            <a:r>
              <a:rPr lang="en-US" sz="1600"/>
              <a:t>needed for 1980+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Transition to global moderate resolution 10-30m mapping to capture (small fires, support for fire users)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Moving beyond binary maps (fire characterization)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High temporal resolution active fire mapping</a:t>
            </a:r>
          </a:p>
          <a:p>
            <a:r>
              <a:rPr lang="en-US" sz="1600" dirty="0"/>
              <a:t>Science questions: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Trends in global fire activity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Land cover change and climate drivers of fire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Vegetation recovery trajectories and climate 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Short and medium term fire models (and related inputs)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An underlying problem: fire ”science” needs a more rigorous framework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unambiguous definition of fundamental concepts (“Fire Regime”, “Fire Risk”, ”Fire Severity”)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Physically based definitions (e.g., minimum mapping unit for area burned, emitted power threshold for active fires)</a:t>
            </a:r>
          </a:p>
          <a:p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B26CE1-5E24-D798-201A-E906F7A030C7}"/>
              </a:ext>
            </a:extLst>
          </p:cNvPr>
          <p:cNvSpPr txBox="1"/>
          <p:nvPr/>
        </p:nvSpPr>
        <p:spPr>
          <a:xfrm>
            <a:off x="7514897" y="2818165"/>
            <a:ext cx="3701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MODIS MCD64 – Annual Area Burned</a:t>
            </a:r>
          </a:p>
        </p:txBody>
      </p:sp>
    </p:spTree>
    <p:extLst>
      <p:ext uri="{BB962C8B-B14F-4D97-AF65-F5344CB8AC3E}">
        <p14:creationId xmlns:p14="http://schemas.microsoft.com/office/powerpoint/2010/main" val="2184616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4823C20-909A-F195-1F19-A03B8F7A3F5A}"/>
              </a:ext>
            </a:extLst>
          </p:cNvPr>
          <p:cNvGrpSpPr/>
          <p:nvPr/>
        </p:nvGrpSpPr>
        <p:grpSpPr>
          <a:xfrm>
            <a:off x="3844214" y="2609294"/>
            <a:ext cx="2966894" cy="2259983"/>
            <a:chOff x="804334" y="994970"/>
            <a:chExt cx="5624459" cy="3399896"/>
          </a:xfrm>
        </p:grpSpPr>
        <p:pic>
          <p:nvPicPr>
            <p:cNvPr id="16" name="Picture 15" descr="A close up of a map&#10;&#10;Description automatically generated">
              <a:extLst>
                <a:ext uri="{FF2B5EF4-FFF2-40B4-BE49-F238E27FC236}">
                  <a16:creationId xmlns:a16="http://schemas.microsoft.com/office/drawing/2014/main" id="{368CBBA5-4B77-9BAB-1AE3-95C5E84E5F5E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04334" y="994970"/>
              <a:ext cx="5291667" cy="339989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087AF9-B001-7E36-3953-832CCDCF8220}"/>
                </a:ext>
              </a:extLst>
            </p:cNvPr>
            <p:cNvSpPr txBox="1"/>
            <p:nvPr/>
          </p:nvSpPr>
          <p:spPr>
            <a:xfrm>
              <a:off x="4274713" y="3816527"/>
              <a:ext cx="2154080" cy="329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E92F1-D278-86AA-6FBE-B78A5AB8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03" y="1314603"/>
            <a:ext cx="3914310" cy="5502189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en-US" sz="2400" dirty="0"/>
              <a:t>Detection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Fire radiative power (FRP)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Clouds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Smoke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VIIRS does better</a:t>
            </a:r>
          </a:p>
          <a:p>
            <a:pPr marL="342900" indent="-342900">
              <a:buAutoNum type="arabicPeriod"/>
            </a:pPr>
            <a:r>
              <a:rPr lang="en-US" sz="2400" dirty="0"/>
              <a:t>Mapping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Burned area products not optimized for peatlands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Possible with Landsat/Sentinel 2, SPOT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Sentinel 1 works great …. Unless it is wet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Still underestimate due to size and time since burning</a:t>
            </a:r>
          </a:p>
          <a:p>
            <a:pPr marL="342900" indent="-342900">
              <a:buAutoNum type="arabicPeriod"/>
            </a:pPr>
            <a:r>
              <a:rPr lang="en-US" sz="2400" dirty="0"/>
              <a:t>Emissions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What burned?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Bottom-up estimates need area and …… depth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Where there is smoke…. Top-down estimates hold promise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sz="1900" dirty="0"/>
              <a:t>Fused AHI-VIIRS emissions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4ADF9-B5D3-0B50-81D6-114E457EB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218" y="675757"/>
            <a:ext cx="2561706" cy="19222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34C874-2163-E68D-2DD8-9DFC50D54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7167" y="646323"/>
            <a:ext cx="2561707" cy="19174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EB059C-CE21-CE85-8377-F4FC1C1BA5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3749" y="1930356"/>
            <a:ext cx="2755193" cy="18367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E0582A-7F67-6A00-624E-C8CA38FB6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6237" y="2564593"/>
            <a:ext cx="1780570" cy="2128241"/>
          </a:xfrm>
          <a:prstGeom prst="rect">
            <a:avLst/>
          </a:prstGeom>
        </p:spPr>
      </p:pic>
      <p:pic>
        <p:nvPicPr>
          <p:cNvPr id="20" name="Picture 19" descr="A sky view looking up at night&#10;&#10;Description automatically generated">
            <a:extLst>
              <a:ext uri="{FF2B5EF4-FFF2-40B4-BE49-F238E27FC236}">
                <a16:creationId xmlns:a16="http://schemas.microsoft.com/office/drawing/2014/main" id="{AA92040C-96E5-2816-9ACE-0C440A71EB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384" y="1546997"/>
            <a:ext cx="1807613" cy="1016782"/>
          </a:xfrm>
          <a:prstGeom prst="rect">
            <a:avLst/>
          </a:prstGeom>
        </p:spPr>
      </p:pic>
      <p:pic>
        <p:nvPicPr>
          <p:cNvPr id="21" name="Picture 20" descr="A person standing on a dry grass field&#10;&#10;Description automatically generated">
            <a:extLst>
              <a:ext uri="{FF2B5EF4-FFF2-40B4-BE49-F238E27FC236}">
                <a16:creationId xmlns:a16="http://schemas.microsoft.com/office/drawing/2014/main" id="{5871EE29-D66B-AB90-928E-2FE3A97430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67" y="668321"/>
            <a:ext cx="1807612" cy="1016782"/>
          </a:xfrm>
          <a:prstGeom prst="rect">
            <a:avLst/>
          </a:prstGeom>
        </p:spPr>
      </p:pic>
      <p:pic>
        <p:nvPicPr>
          <p:cNvPr id="22" name="Content Placeholder 4" descr="A group of clouds in the sky at sunset&#10;&#10;Description automatically generated">
            <a:extLst>
              <a:ext uri="{FF2B5EF4-FFF2-40B4-BE49-F238E27FC236}">
                <a16:creationId xmlns:a16="http://schemas.microsoft.com/office/drawing/2014/main" id="{33032C8A-CB93-9A4B-B93B-C01313C03B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395" y="5200820"/>
            <a:ext cx="1916757" cy="1437568"/>
          </a:xfrm>
          <a:prstGeom prst="rect">
            <a:avLst/>
          </a:prstGeom>
        </p:spPr>
      </p:pic>
      <p:pic>
        <p:nvPicPr>
          <p:cNvPr id="23" name="Picture 22" descr="A picture containing outdoor, street, traffic, light&#10;&#10;Description automatically generated">
            <a:extLst>
              <a:ext uri="{FF2B5EF4-FFF2-40B4-BE49-F238E27FC236}">
                <a16:creationId xmlns:a16="http://schemas.microsoft.com/office/drawing/2014/main" id="{7A0CDC1C-02F4-859A-8667-4554E51380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834" y="4486898"/>
            <a:ext cx="1807612" cy="13542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A66C1F-43D0-804B-7AE2-8D1AF691C0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60502" y="5311003"/>
            <a:ext cx="1916757" cy="14347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A72DDBC-CB93-296F-777C-CE0D3413E4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76234" y="4630607"/>
            <a:ext cx="3320741" cy="21282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4A1D91-3F06-03B4-1145-987A5A3520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85710" y="3788734"/>
            <a:ext cx="3263586" cy="80252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886FBA5-548B-5159-75C9-462FF8476879}"/>
              </a:ext>
            </a:extLst>
          </p:cNvPr>
          <p:cNvSpPr/>
          <p:nvPr/>
        </p:nvSpPr>
        <p:spPr>
          <a:xfrm>
            <a:off x="-9236" y="-27709"/>
            <a:ext cx="12201236" cy="789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4F47DE-655B-01B0-7B31-637AB62D9D7D}"/>
              </a:ext>
            </a:extLst>
          </p:cNvPr>
          <p:cNvSpPr txBox="1"/>
          <p:nvPr/>
        </p:nvSpPr>
        <p:spPr>
          <a:xfrm>
            <a:off x="2032530" y="187567"/>
            <a:ext cx="2785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Mark A. Cochrane (UMCES)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5EBAC2-7A5B-79E2-1195-1F6349AFDF6B}"/>
              </a:ext>
            </a:extLst>
          </p:cNvPr>
          <p:cNvSpPr txBox="1"/>
          <p:nvPr/>
        </p:nvSpPr>
        <p:spPr>
          <a:xfrm>
            <a:off x="5420793" y="187567"/>
            <a:ext cx="6655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Challenges for monitoring fire in tropical peatlands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7ECBDC2-E5B8-7D54-DA86-43D6069D3A7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819564" cy="131460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1901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11214C-08AB-21A6-440C-CEA3B1EF5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60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368</Words>
  <Application>Microsoft Office PowerPoint</Application>
  <PresentationFormat>Widescreen</PresentationFormat>
  <Paragraphs>47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Book Antiqua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meghavi@umd.edu</dc:creator>
  <cp:lastModifiedBy>meghavi@umd.edu</cp:lastModifiedBy>
  <cp:revision>2</cp:revision>
  <dcterms:created xsi:type="dcterms:W3CDTF">2022-10-19T17:59:47Z</dcterms:created>
  <dcterms:modified xsi:type="dcterms:W3CDTF">2022-10-19T18:03:50Z</dcterms:modified>
</cp:coreProperties>
</file>