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474" r:id="rId2"/>
    <p:sldId id="1730" r:id="rId3"/>
    <p:sldId id="459" r:id="rId4"/>
    <p:sldId id="1732" r:id="rId5"/>
    <p:sldId id="1722" r:id="rId6"/>
    <p:sldId id="400" r:id="rId7"/>
    <p:sldId id="1617" r:id="rId8"/>
    <p:sldId id="1615" r:id="rId9"/>
    <p:sldId id="475" r:id="rId10"/>
    <p:sldId id="1734" r:id="rId11"/>
    <p:sldId id="1735" r:id="rId12"/>
    <p:sldId id="1733" r:id="rId13"/>
    <p:sldId id="1736" r:id="rId14"/>
    <p:sldId id="408" r:id="rId15"/>
    <p:sldId id="269" r:id="rId16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10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6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57"/>
    <p:restoredTop sz="93386"/>
  </p:normalViewPr>
  <p:slideViewPr>
    <p:cSldViewPr>
      <p:cViewPr>
        <p:scale>
          <a:sx n="100" d="100"/>
          <a:sy n="100" d="100"/>
        </p:scale>
        <p:origin x="560" y="128"/>
      </p:cViewPr>
      <p:guideLst>
        <p:guide orient="horz" pos="2160"/>
        <p:guide pos="2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03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9729552-8065-1142-8621-65F410F6C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8847138"/>
            <a:ext cx="4121150" cy="228600"/>
          </a:xfrm>
          <a:prstGeom prst="rect">
            <a:avLst/>
          </a:prstGeom>
          <a:noFill/>
          <a:ln>
            <a:noFill/>
          </a:ln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>
              <a:lnSpc>
                <a:spcPct val="97000"/>
              </a:lnSpc>
              <a:defRPr/>
            </a:pPr>
            <a:r>
              <a:rPr lang="en-US" altLang="x-none" sz="1200" b="1">
                <a:latin typeface="Helvetica" charset="0"/>
              </a:rPr>
              <a:t>Presented by: Garik Gutman, LCLUC Program Manager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9A30E77-ABC2-7A45-A863-236A14F96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7100" y="8872538"/>
            <a:ext cx="309563" cy="228600"/>
          </a:xfrm>
          <a:prstGeom prst="rect">
            <a:avLst/>
          </a:prstGeom>
          <a:noFill/>
          <a:ln>
            <a:noFill/>
          </a:ln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9pPr>
          </a:lstStyle>
          <a:p>
            <a:pPr algn="r">
              <a:lnSpc>
                <a:spcPct val="97000"/>
              </a:lnSpc>
              <a:defRPr/>
            </a:pPr>
            <a:fld id="{CD7F37D4-A945-EC4C-AF9F-A7B209198003}" type="slidenum">
              <a:rPr lang="en-US" altLang="en-US" sz="1200" b="1" smtClean="0">
                <a:latin typeface="Helvetica" pitchFamily="2" charset="0"/>
              </a:rPr>
              <a:pPr algn="r">
                <a:lnSpc>
                  <a:spcPct val="97000"/>
                </a:lnSpc>
                <a:defRPr/>
              </a:pPr>
              <a:t>‹#›</a:t>
            </a:fld>
            <a:endParaRPr lang="en-US" altLang="en-US" sz="1200" b="1">
              <a:latin typeface="Helvetica" pitchFamily="2" charset="0"/>
            </a:endParaRP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50E01A13-C092-6640-99E1-0281B6868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025" y="146050"/>
            <a:ext cx="3143250" cy="334963"/>
          </a:xfrm>
          <a:prstGeom prst="roundRect">
            <a:avLst>
              <a:gd name="adj" fmla="val 12495"/>
            </a:avLst>
          </a:prstGeom>
          <a:noFill/>
          <a:ln/>
        </p:spPr>
        <p:txBody>
          <a:bodyPr wrap="none" lIns="61912" tIns="25400" rIns="61912" bIns="25400" anchor="ctr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 algn="ctr">
              <a:lnSpc>
                <a:spcPct val="101000"/>
              </a:lnSpc>
              <a:defRPr/>
            </a:pPr>
            <a:r>
              <a:rPr lang="en-US" altLang="x-none" sz="1400" b="1">
                <a:latin typeface="Helvetica" charset="0"/>
              </a:rPr>
              <a:t>Handouts  for: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8CD1C61-843C-E74D-A2D7-28A062A51C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58102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ED78C55-7016-414D-9C9C-BFD4C7A13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8645525"/>
            <a:ext cx="452437" cy="228600"/>
          </a:xfrm>
          <a:prstGeom prst="rect">
            <a:avLst/>
          </a:prstGeom>
          <a:noFill/>
          <a:ln>
            <a:noFill/>
          </a:ln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>
              <a:lnSpc>
                <a:spcPct val="97000"/>
              </a:lnSpc>
              <a:defRPr/>
            </a:pPr>
            <a:r>
              <a:rPr lang="en-US" altLang="x-none" sz="1200" b="1">
                <a:latin typeface="Helvetica" charset="0"/>
              </a:rPr>
              <a:t>Date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739B558-4455-4946-BE7F-6DA8E7945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00" y="8570913"/>
            <a:ext cx="309563" cy="228600"/>
          </a:xfrm>
          <a:prstGeom prst="rect">
            <a:avLst/>
          </a:prstGeom>
          <a:noFill/>
          <a:ln>
            <a:noFill/>
          </a:ln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Osaka" pitchFamily="-108" charset="-128"/>
              </a:defRPr>
            </a:lvl9pPr>
          </a:lstStyle>
          <a:p>
            <a:pPr algn="r">
              <a:lnSpc>
                <a:spcPct val="97000"/>
              </a:lnSpc>
              <a:defRPr/>
            </a:pPr>
            <a:fld id="{06882918-7D17-0A43-A380-5DADBDB1FBD6}" type="slidenum">
              <a:rPr lang="en-US" altLang="en-US" sz="1200" b="1" smtClean="0">
                <a:latin typeface="Helvetica" pitchFamily="2" charset="0"/>
              </a:rPr>
              <a:pPr algn="r">
                <a:lnSpc>
                  <a:spcPct val="97000"/>
                </a:lnSpc>
                <a:defRPr/>
              </a:pPr>
              <a:t>‹#›</a:t>
            </a:fld>
            <a:endParaRPr lang="en-US" altLang="en-US" sz="1200" b="1">
              <a:latin typeface="Helvetica" pitchFamily="2" charset="0"/>
            </a:endParaRPr>
          </a:p>
        </p:txBody>
      </p:sp>
      <p:sp>
        <p:nvSpPr>
          <p:cNvPr id="14341" name="AutoShape 5">
            <a:extLst>
              <a:ext uri="{FF2B5EF4-FFF2-40B4-BE49-F238E27FC236}">
                <a16:creationId xmlns:a16="http://schemas.microsoft.com/office/drawing/2014/main" id="{9DD853C1-0365-0A41-98A5-9F0EAF1B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8" y="4371975"/>
            <a:ext cx="3359150" cy="334963"/>
          </a:xfrm>
          <a:prstGeom prst="roundRect">
            <a:avLst>
              <a:gd name="adj" fmla="val 12495"/>
            </a:avLst>
          </a:prstGeom>
          <a:noFill/>
          <a:ln/>
        </p:spPr>
        <p:txBody>
          <a:bodyPr wrap="none" lIns="61912" tIns="25400" rIns="61912" bIns="25400" anchor="ctr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1pPr>
            <a:lvl2pPr marL="742950" indent="-28575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2pPr>
            <a:lvl3pPr marL="11430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3pPr>
            <a:lvl4pPr marL="16002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4pPr>
            <a:lvl5pPr marL="2057400" indent="-228600" defTabSz="895350"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-128"/>
              </a:defRPr>
            </a:lvl9pPr>
          </a:lstStyle>
          <a:p>
            <a:pPr algn="ctr">
              <a:lnSpc>
                <a:spcPct val="101000"/>
              </a:lnSpc>
              <a:defRPr/>
            </a:pPr>
            <a:r>
              <a:rPr lang="en-US" altLang="x-none" sz="1400" b="1">
                <a:latin typeface="Helvetica" charset="0"/>
              </a:rPr>
              <a:t>Notes for: Name of Your Presentation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</a:rPr>
              <a:t>Sponsors: </a:t>
            </a:r>
            <a:r>
              <a:rPr lang="en-US" dirty="0" err="1">
                <a:solidFill>
                  <a:srgbClr val="FFFF00"/>
                </a:solidFill>
              </a:rPr>
              <a:t>KBRwyle</a:t>
            </a:r>
            <a:r>
              <a:rPr lang="en-US" dirty="0">
                <a:solidFill>
                  <a:srgbClr val="FFFF00"/>
                </a:solidFill>
              </a:rPr>
              <a:t> Government Services – NOT THIS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3CFFD-1175-3340-9956-041E4E3F4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2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9D7620F-F2B2-854C-885E-0E74B2C39F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"/>
            <a:ext cx="5064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CCABC8D-F96B-D643-B7FE-2BA4BD7B972D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7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85F661E-1767-E249-BC13-0A1E791CD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515191E-D95B-254F-9B1A-3A495DB691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8C9BDEB-587A-5340-9306-013CEB5C76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20020-B43C-844B-9988-DB7B15BA3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82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7D20B2-AC54-E24A-8DDA-A5219B774D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7242F-69ED-864C-8D0A-618FF3C39B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181129-FC7E-484A-A25A-5AC1FE60F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BF449-07C2-264C-AC73-BA3BED5CC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99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24DFD4-0423-A64F-B163-AA490E7CF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EDCA8A-7A47-4B46-B207-5FD2B1245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8C30C5-C850-F943-92AB-6272A1F2E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C07B-32D1-F84C-AF00-0B0B709150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01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55BBD7-166A-9142-9255-56A0FD12E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85D4E1-7A83-C348-8512-35EB0BEA7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BA3611-B764-D142-8F45-BA845F251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D52D8-D6FD-9243-92AE-97FCA0C5E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71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634B3C-8603-0A40-8EF4-C97C7C567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A3B92-7E55-B146-B46D-1D2C0C299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6277EE-2FB2-F846-A40B-27AA7A00F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39B32-14B2-2442-9781-4A2E2673B2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04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D3B00-281D-D046-9A08-5496AFFA6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280FF6-C500-754C-BCEA-616BC2C49E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87281E-E4D5-3F45-9C7D-0ACB7BD523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849C5-72CB-AD43-8380-2D117D708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88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CD7F63-6F1A-5343-874A-3DF404903E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3D0503-57B9-F049-85D5-5542609BD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4B6790-7A01-4D49-A945-B5A497E17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C3F3A-7761-7546-ACD6-2A3BB935A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54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426B87-21B5-7646-836A-D40BE1829A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95DDE2-F06E-D540-B6D0-47DD78D36A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A69B62-B1AB-ED44-820B-E267A50CD0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08CA4-D8AA-EA4D-B4B2-754B32643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0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C6D4AF-6D49-4444-80DB-FA6E07CD1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387233-33C6-D845-B845-49D1CE2B4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2DB8AF-1D7F-B845-9112-36D8CC449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1335E-F8F2-2240-8173-6E7F2B9FD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4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9175E-8981-104E-AECD-EF045D99C6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B0B25-528F-3146-8D79-A3AC2B2EBA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3E8137-1F60-1A47-BCD5-A746C0625A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3AC5-F518-3D4D-8A8C-E7FBA6EEE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24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48D974-F378-9D4C-A9F1-DD55F3E0F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0CEDA5-BE16-0D43-B590-38B6158D5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229A5-A457-5045-AC14-059409C45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6DB5-11BE-2341-897B-67125E5A32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8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1DF348-4E8F-6442-85F2-011A5CCD0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C1FFBC-88D7-C044-9366-6244C2159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E52F439B-90CC-4B44-8A4C-919DB98FB4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4825AD96-03CC-FF4D-819B-D778DF27FC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2278" name="Rectangle 6">
            <a:extLst>
              <a:ext uri="{FF2B5EF4-FFF2-40B4-BE49-F238E27FC236}">
                <a16:creationId xmlns:a16="http://schemas.microsoft.com/office/drawing/2014/main" id="{A63A2AB1-4272-A94F-816C-84AF1A4A0C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674D44-79A0-BE4D-97C2-A2A99E2FB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59EA3915-B00C-DC43-9AC8-AA92B7C409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"/>
            <a:ext cx="5064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1DB9583-0370-5845-B886-E309043945A7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7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tif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tiff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msutoday.msu.edu/news/2020/amazon-rainforest-degradation" TargetMode="External"/><Relationship Id="rId18" Type="http://schemas.openxmlformats.org/officeDocument/2006/relationships/image" Target="../media/image24.png"/><Relationship Id="rId3" Type="http://schemas.openxmlformats.org/officeDocument/2006/relationships/image" Target="../media/image16.tiff"/><Relationship Id="rId21" Type="http://schemas.openxmlformats.org/officeDocument/2006/relationships/image" Target="../media/image26.png"/><Relationship Id="rId7" Type="http://schemas.openxmlformats.org/officeDocument/2006/relationships/image" Target="../media/image20.tiff"/><Relationship Id="rId12" Type="http://schemas.openxmlformats.org/officeDocument/2006/relationships/hyperlink" Target="https://www.eurekalert.org/pub_releases/2020-09/aaft-dod090820.php" TargetMode="External"/><Relationship Id="rId17" Type="http://schemas.openxmlformats.org/officeDocument/2006/relationships/image" Target="../media/image23.tiff"/><Relationship Id="rId2" Type="http://schemas.openxmlformats.org/officeDocument/2006/relationships/image" Target="../media/image15.tiff"/><Relationship Id="rId16" Type="http://schemas.openxmlformats.org/officeDocument/2006/relationships/hyperlink" Target="https://www.earth.com/news/forest-degradation-is-more-destructive-than-deforestation-in-the-brazilian-amazon/" TargetMode="External"/><Relationship Id="rId20" Type="http://schemas.openxmlformats.org/officeDocument/2006/relationships/hyperlink" Target="https://lcluc.umd.edu/people/inbal-becker-reshef?page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11" Type="http://schemas.openxmlformats.org/officeDocument/2006/relationships/hyperlink" Target="https://sciencebulletin.org/in-the-amazon-forest-degradation-is-outpacing-full-deforestation/" TargetMode="External"/><Relationship Id="rId5" Type="http://schemas.openxmlformats.org/officeDocument/2006/relationships/image" Target="../media/image18.tiff"/><Relationship Id="rId15" Type="http://schemas.openxmlformats.org/officeDocument/2006/relationships/hyperlink" Target="https://theconversation.com/in-the-amazon-forest-degradation-is-outpacing-full-deforestation-145901" TargetMode="External"/><Relationship Id="rId10" Type="http://schemas.openxmlformats.org/officeDocument/2006/relationships/image" Target="../media/image22.tiff"/><Relationship Id="rId19" Type="http://schemas.openxmlformats.org/officeDocument/2006/relationships/image" Target="../media/image25.jpeg"/><Relationship Id="rId4" Type="http://schemas.openxmlformats.org/officeDocument/2006/relationships/image" Target="../media/image17.tiff"/><Relationship Id="rId9" Type="http://schemas.openxmlformats.org/officeDocument/2006/relationships/hyperlink" Target="https://lcluc.umd.edu/content/archive-announcements" TargetMode="External"/><Relationship Id="rId14" Type="http://schemas.openxmlformats.org/officeDocument/2006/relationships/hyperlink" Target="https://www1.folha.uol.com.br/internacional/en/scienceandhealth/2020/09/forest-degradation-is-worse-than-deforestation-in-the-amazon-research-shows.s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s://www.canr.msu.edu/people/jianguo_jack_liu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g.umd.edu/facultyprofile/nakalembe/catherine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s://www.globe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562EF-8C0B-4444-B83F-040F1DE7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1335E-F8F2-2240-8173-6E7F2B9FD48D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951A8-2B33-6C4C-9102-27E19F0B6799}"/>
              </a:ext>
            </a:extLst>
          </p:cNvPr>
          <p:cNvSpPr/>
          <p:nvPr/>
        </p:nvSpPr>
        <p:spPr>
          <a:xfrm>
            <a:off x="2277146" y="2967335"/>
            <a:ext cx="4589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494774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5B35-6019-2C70-3AE6-B4490BDA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LCLUC-23 solicitation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17387-29AA-BF01-68BD-240542051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sz="3200" dirty="0" err="1">
                <a:solidFill>
                  <a:schemeClr val="tx1"/>
                </a:solidFill>
              </a:rPr>
              <a:t>MuSLI</a:t>
            </a:r>
            <a:r>
              <a:rPr lang="en-US" sz="3200" dirty="0">
                <a:solidFill>
                  <a:schemeClr val="tx1"/>
                </a:solidFill>
              </a:rPr>
              <a:t>, Socio-Economic component NOT mandatory</a:t>
            </a:r>
          </a:p>
          <a:p>
            <a:pPr lvl="2"/>
            <a:r>
              <a:rPr lang="en-US" sz="3200" dirty="0"/>
              <a:t>Focus on the synergistic use of infrared (SWIR-TIR) in </a:t>
            </a:r>
            <a:r>
              <a:rPr lang="en-US" sz="3200" dirty="0" err="1"/>
              <a:t>MuSLI</a:t>
            </a:r>
            <a:r>
              <a:rPr lang="en-US" sz="3200" dirty="0"/>
              <a:t> approaches (</a:t>
            </a:r>
            <a:r>
              <a:rPr lang="en-US" sz="3200" dirty="0" err="1"/>
              <a:t>optical+microwave</a:t>
            </a:r>
            <a:r>
              <a:rPr lang="en-US" sz="3200" dirty="0"/>
              <a:t>, moderate </a:t>
            </a:r>
            <a:r>
              <a:rPr lang="en-US" sz="3200" dirty="0" err="1"/>
              <a:t>res+VHR</a:t>
            </a:r>
            <a:r>
              <a:rPr lang="en-US" sz="3200" dirty="0"/>
              <a:t>)</a:t>
            </a:r>
            <a:endParaRPr lang="en-US" sz="3200" dirty="0">
              <a:solidFill>
                <a:schemeClr val="tx1"/>
              </a:solidFill>
            </a:endParaRPr>
          </a:p>
          <a:p>
            <a:pPr lvl="2"/>
            <a:r>
              <a:rPr lang="en-US" sz="3200" dirty="0">
                <a:solidFill>
                  <a:schemeClr val="tx1"/>
                </a:solidFill>
              </a:rPr>
              <a:t>Will be announced in Feb 2023</a:t>
            </a:r>
          </a:p>
          <a:p>
            <a:pPr lvl="2"/>
            <a:r>
              <a:rPr lang="en-US" sz="3200" dirty="0"/>
              <a:t>Check out other programs’ calls!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BB07E-A4D7-FEBA-036C-6015D1EE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D52D8-D6FD-9243-92AE-97FCA0C5EC8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77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514A-EF1A-5765-5B34-715DF3D7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LCLUC and GOFC-GOLD Regional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333DC-672D-8FCB-C3F2-22A72BC0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GOFCGOLD.org</a:t>
            </a:r>
            <a:r>
              <a:rPr lang="en-US" dirty="0"/>
              <a:t> website</a:t>
            </a:r>
          </a:p>
          <a:p>
            <a:r>
              <a:rPr lang="en-US" dirty="0" err="1"/>
              <a:t>LCLUC.hq.NASA.gov</a:t>
            </a:r>
            <a:r>
              <a:rPr lang="en-US" dirty="0"/>
              <a:t>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269A7-D56B-CD51-7D21-8249152E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D52D8-D6FD-9243-92AE-97FCA0C5EC8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44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0148-F430-7401-7B00-6663F961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Towards a Potential LCLUC  Initiative in Latin America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4DD418-1A13-D012-A40D-206281E72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0" y="1762998"/>
            <a:ext cx="3323086" cy="50950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FAC12-33A8-9A42-24E9-0B86787A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D52D8-D6FD-9243-92AE-97FCA0C5EC8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3B205-8C03-76BF-1868-6160B521F3F6}"/>
              </a:ext>
            </a:extLst>
          </p:cNvPr>
          <p:cNvSpPr txBox="1"/>
          <p:nvPr/>
        </p:nvSpPr>
        <p:spPr>
          <a:xfrm>
            <a:off x="685801" y="2362200"/>
            <a:ext cx="487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 on the past and ongoing LCLUC projects in Latin America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Enhance current GOFC-GOLD </a:t>
            </a:r>
            <a:r>
              <a:rPr lang="en-US" dirty="0" err="1"/>
              <a:t>RedLATIF</a:t>
            </a:r>
            <a:r>
              <a:rPr lang="en-US" dirty="0"/>
              <a:t> (mostly fire) network for LCLUC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 on the areas beyond Amazon (to complement the NASA-Brazil LBA program of 1997-2017)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a critical mass of interested key LCLUC scientists (SARI example) – any volunteers?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3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58F1-F283-7F4B-98D8-0956F453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B83AA-5E12-34AC-49F9-FC9D9661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953000"/>
          </a:xfrm>
        </p:spPr>
        <p:txBody>
          <a:bodyPr/>
          <a:lstStyle/>
          <a:p>
            <a:pPr lvl="1"/>
            <a:r>
              <a:rPr lang="en-US" sz="24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Everything new is well-forgotten old</a:t>
            </a:r>
          </a:p>
          <a:p>
            <a:pPr lvl="1"/>
            <a:r>
              <a:rPr lang="en-US" sz="2400" dirty="0"/>
              <a:t>New stuff is well forgotten stuff</a:t>
            </a:r>
          </a:p>
          <a:p>
            <a:pPr lvl="1"/>
            <a:r>
              <a:rPr lang="en-US" sz="2400" dirty="0"/>
              <a:t>Or well-developed stuff?</a:t>
            </a:r>
          </a:p>
          <a:p>
            <a:pPr lvl="1"/>
            <a:r>
              <a:rPr lang="en-US" sz="2400" dirty="0"/>
              <a:t>E.g. ANN (Dan Brown 40 years ago)</a:t>
            </a:r>
          </a:p>
          <a:p>
            <a:pPr lvl="1"/>
            <a:r>
              <a:rPr lang="en-US" sz="2400" dirty="0"/>
              <a:t>CNN</a:t>
            </a:r>
          </a:p>
          <a:p>
            <a:pPr lvl="1"/>
            <a:r>
              <a:rPr lang="en-US" sz="2400" dirty="0"/>
              <a:t>Deep learning</a:t>
            </a:r>
          </a:p>
          <a:p>
            <a:pPr lvl="1"/>
            <a:r>
              <a:rPr lang="en-US" sz="2400" dirty="0"/>
              <a:t>ML – regressions</a:t>
            </a:r>
          </a:p>
          <a:p>
            <a:pPr lvl="1"/>
            <a:r>
              <a:rPr lang="en-US" sz="2400" dirty="0"/>
              <a:t>First time in –person after a long hiatus</a:t>
            </a:r>
          </a:p>
          <a:p>
            <a:pPr lvl="1"/>
            <a:r>
              <a:rPr lang="en-US" sz="2400" dirty="0"/>
              <a:t>Many names, and now faces</a:t>
            </a:r>
          </a:p>
          <a:p>
            <a:pPr lvl="1"/>
            <a:r>
              <a:rPr lang="en-US" sz="2400" dirty="0"/>
              <a:t>Limited space – many more would have been invited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9FDFA-BF8B-577A-FD48-F645379F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D52D8-D6FD-9243-92AE-97FCA0C5EC8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05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95488" y="-11350"/>
            <a:ext cx="6554867" cy="81123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Thanks go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26" y="923566"/>
            <a:ext cx="2736949" cy="846927"/>
          </a:xfrm>
        </p:spPr>
        <p:txBody>
          <a:bodyPr anchor="t">
            <a:noAutofit/>
          </a:bodyPr>
          <a:lstStyle/>
          <a:p>
            <a:r>
              <a:rPr lang="en-US" sz="1200" dirty="0"/>
              <a:t>Organizers: C. J. and Co.</a:t>
            </a:r>
          </a:p>
          <a:p>
            <a:r>
              <a:rPr lang="en-US" sz="1200" dirty="0"/>
              <a:t>Sponsor: KBR</a:t>
            </a:r>
          </a:p>
          <a:p>
            <a:pPr marL="402336" lvl="1" indent="0">
              <a:buNone/>
            </a:pPr>
            <a:r>
              <a:rPr lang="en-US" sz="1200" dirty="0"/>
              <a:t>Doug </a:t>
            </a:r>
            <a:r>
              <a:rPr lang="en-US" sz="1200" dirty="0" err="1"/>
              <a:t>Jaton</a:t>
            </a:r>
            <a:r>
              <a:rPr lang="en-US" sz="1200" dirty="0"/>
              <a:t>, Calli </a:t>
            </a:r>
            <a:r>
              <a:rPr lang="en-US" sz="1200" dirty="0" err="1"/>
              <a:t>Jenkerson</a:t>
            </a:r>
            <a:r>
              <a:rPr lang="en-US" sz="1200" dirty="0"/>
              <a:t>, Mary Armstrong</a:t>
            </a:r>
          </a:p>
          <a:p>
            <a:endParaRPr lang="en-US" sz="12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8AEE4-E28D-0644-9745-B5C90BB5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28206"/>
            <a:ext cx="1257300" cy="139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050A3E-E1C1-114C-B2DF-C1D96C7425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8600"/>
            <a:ext cx="4580498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989BA-C7C6-2541-9545-DEBC82129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989" y="4286141"/>
            <a:ext cx="1984583" cy="21251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44A33F3-5512-8445-A5A7-AD506AA0F11F}"/>
              </a:ext>
            </a:extLst>
          </p:cNvPr>
          <p:cNvGrpSpPr>
            <a:grpSpLocks/>
          </p:cNvGrpSpPr>
          <p:nvPr/>
        </p:nvGrpSpPr>
        <p:grpSpPr bwMode="auto">
          <a:xfrm>
            <a:off x="6515365" y="3821668"/>
            <a:ext cx="3185482" cy="3036332"/>
            <a:chOff x="6276393" y="1143000"/>
            <a:chExt cx="2188479" cy="2299088"/>
          </a:xfrm>
        </p:grpSpPr>
        <p:pic>
          <p:nvPicPr>
            <p:cNvPr id="14" name="Picture 6" descr="Krishna.jpg">
              <a:extLst>
                <a:ext uri="{FF2B5EF4-FFF2-40B4-BE49-F238E27FC236}">
                  <a16:creationId xmlns:a16="http://schemas.microsoft.com/office/drawing/2014/main" id="{827482C8-238A-E74E-BEE6-99B5DB26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386" y="1143000"/>
              <a:ext cx="1374361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6A8411D3-52A3-414E-BA21-AF6659215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6393" y="3029178"/>
              <a:ext cx="2188479" cy="41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/>
                <a:t>Deputy LCLUC Program Manager</a:t>
              </a:r>
            </a:p>
            <a:p>
              <a:pPr eaLnBrk="1" hangingPunct="1"/>
              <a:r>
                <a:rPr lang="en-US" sz="1200" dirty="0"/>
                <a:t>Krishna </a:t>
              </a:r>
              <a:r>
                <a:rPr lang="en-US" sz="1200" dirty="0" err="1"/>
                <a:t>Vadrevu</a:t>
              </a:r>
              <a:r>
                <a:rPr lang="en-US" sz="1200" dirty="0"/>
                <a:t>, NASA MSFC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309C41-2695-3398-6F67-2C754665EBB2}"/>
              </a:ext>
            </a:extLst>
          </p:cNvPr>
          <p:cNvGrpSpPr/>
          <p:nvPr/>
        </p:nvGrpSpPr>
        <p:grpSpPr>
          <a:xfrm>
            <a:off x="769749" y="2106910"/>
            <a:ext cx="1531432" cy="2362966"/>
            <a:chOff x="769749" y="2106910"/>
            <a:chExt cx="1531432" cy="23629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0C6560-6D35-8F4C-9449-58878E06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749" y="2179109"/>
              <a:ext cx="1531432" cy="229076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F880BB-81C5-D94A-974C-5C1E4F4EB16B}"/>
                </a:ext>
              </a:extLst>
            </p:cNvPr>
            <p:cNvSpPr/>
            <p:nvPr/>
          </p:nvSpPr>
          <p:spPr>
            <a:xfrm>
              <a:off x="923160" y="2106910"/>
              <a:ext cx="730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Mary </a:t>
              </a:r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E0866-E9E3-4646-B7D0-E842A9E42218}"/>
              </a:ext>
            </a:extLst>
          </p:cNvPr>
          <p:cNvSpPr/>
          <p:nvPr/>
        </p:nvSpPr>
        <p:spPr>
          <a:xfrm>
            <a:off x="3124200" y="4359468"/>
            <a:ext cx="991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Meghavi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7B1E7C-E34E-8C3C-7692-37C129F689B4}"/>
              </a:ext>
            </a:extLst>
          </p:cNvPr>
          <p:cNvGrpSpPr/>
          <p:nvPr/>
        </p:nvGrpSpPr>
        <p:grpSpPr>
          <a:xfrm>
            <a:off x="461379" y="4418545"/>
            <a:ext cx="1874968" cy="1874968"/>
            <a:chOff x="461379" y="4418545"/>
            <a:chExt cx="1874968" cy="18749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526947A-C04D-384A-B652-EFEF2526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379" y="4418545"/>
              <a:ext cx="1874968" cy="18749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2370F5-7014-AE4E-8495-3B00C3B85FBF}"/>
                </a:ext>
              </a:extLst>
            </p:cNvPr>
            <p:cNvSpPr/>
            <p:nvPr/>
          </p:nvSpPr>
          <p:spPr>
            <a:xfrm>
              <a:off x="1064740" y="5828068"/>
              <a:ext cx="8947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Alison </a:t>
              </a:r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95C9AC-463A-8A71-D453-FEBB562253D3}"/>
              </a:ext>
            </a:extLst>
          </p:cNvPr>
          <p:cNvGrpSpPr/>
          <p:nvPr/>
        </p:nvGrpSpPr>
        <p:grpSpPr>
          <a:xfrm>
            <a:off x="2451206" y="2214180"/>
            <a:ext cx="2015000" cy="2069153"/>
            <a:chOff x="2451206" y="2214180"/>
            <a:chExt cx="2015000" cy="20691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EBD29F-2700-8976-C41B-BCAA6077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1206" y="2214180"/>
              <a:ext cx="2015000" cy="205163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9A3AF5-EA08-FB1A-345F-EE39A05C476C}"/>
                </a:ext>
              </a:extLst>
            </p:cNvPr>
            <p:cNvSpPr/>
            <p:nvPr/>
          </p:nvSpPr>
          <p:spPr>
            <a:xfrm>
              <a:off x="2590800" y="3821668"/>
              <a:ext cx="1371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Rohan</a:t>
              </a:r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9E0553-32AD-296A-8B02-1505E496BE61}"/>
              </a:ext>
            </a:extLst>
          </p:cNvPr>
          <p:cNvGrpSpPr/>
          <p:nvPr/>
        </p:nvGrpSpPr>
        <p:grpSpPr>
          <a:xfrm>
            <a:off x="4562027" y="4271199"/>
            <a:ext cx="1751041" cy="2181506"/>
            <a:chOff x="4562027" y="4271199"/>
            <a:chExt cx="1751041" cy="21815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3D996A-4DB0-1C6B-D5CA-02285B185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62027" y="4271199"/>
              <a:ext cx="1751041" cy="218150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030381-22E6-05A3-61E3-4EE7091FA667}"/>
                </a:ext>
              </a:extLst>
            </p:cNvPr>
            <p:cNvSpPr/>
            <p:nvPr/>
          </p:nvSpPr>
          <p:spPr>
            <a:xfrm>
              <a:off x="4907959" y="5955268"/>
              <a:ext cx="10807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Keelin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82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9685" y="838200"/>
            <a:ext cx="558358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-65" charset="-128"/>
                <a:cs typeface="ＭＳ Ｐゴシック" pitchFamily="-65" charset="-128"/>
              </a:rPr>
              <a:t>Happy Anniversary, LCLUC!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6247AC4-33CB-8349-A214-23C8F4627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312" y="68546"/>
            <a:ext cx="2173135" cy="1354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85D0F-284C-D141-9671-4A170C800D5E}"/>
              </a:ext>
            </a:extLst>
          </p:cNvPr>
          <p:cNvSpPr txBox="1"/>
          <p:nvPr/>
        </p:nvSpPr>
        <p:spPr>
          <a:xfrm>
            <a:off x="1375455" y="5137631"/>
            <a:ext cx="1588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St. Petersburg, Russia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June 2001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7D58D-53D3-BA8D-6714-AB74D8F8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76400"/>
            <a:ext cx="77724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75C9-BC83-3C4A-B25B-977CDFA8E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64" y="930353"/>
            <a:ext cx="6343672" cy="70986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LCLUC Mapper Options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83FFDD-92EF-0345-9BD5-6A7AFCF93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158458"/>
            <a:ext cx="3492235" cy="256594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1054C-3D0C-BF47-BFDF-5F53AD9A5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08" y="4724399"/>
            <a:ext cx="3487927" cy="2133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205472-C0C9-744D-BFE7-6F8F323C8F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025" y="4244369"/>
            <a:ext cx="5412365" cy="2624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39AB71-EB75-774D-B646-73D7FB2F47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225" y="2171979"/>
            <a:ext cx="5400575" cy="2310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E858EE-6B97-684F-920B-057C1C6930EB}"/>
              </a:ext>
            </a:extLst>
          </p:cNvPr>
          <p:cNvSpPr txBox="1"/>
          <p:nvPr/>
        </p:nvSpPr>
        <p:spPr>
          <a:xfrm>
            <a:off x="685800" y="2171979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Principal Investigators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54A13-2F48-AC4B-8885-091E485E31A6}"/>
              </a:ext>
            </a:extLst>
          </p:cNvPr>
          <p:cNvSpPr txBox="1"/>
          <p:nvPr/>
        </p:nvSpPr>
        <p:spPr>
          <a:xfrm>
            <a:off x="5139948" y="2209800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Regional Collaborators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D39A2-131C-BF46-9E34-50EFB4F73C52}"/>
              </a:ext>
            </a:extLst>
          </p:cNvPr>
          <p:cNvSpPr txBox="1"/>
          <p:nvPr/>
        </p:nvSpPr>
        <p:spPr>
          <a:xfrm>
            <a:off x="762000" y="4800600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Graduate Students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4168BD-3232-2145-9BE3-BE66A6B8B8E0}"/>
              </a:ext>
            </a:extLst>
          </p:cNvPr>
          <p:cNvSpPr txBox="1"/>
          <p:nvPr/>
        </p:nvSpPr>
        <p:spPr>
          <a:xfrm>
            <a:off x="5292348" y="4507468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Research Areas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FD8292-7857-344A-9DE8-A2C7649503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659" y="2158458"/>
            <a:ext cx="1000731" cy="119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E0D8B4-63F8-C94D-915F-61CAA40231BD}"/>
              </a:ext>
            </a:extLst>
          </p:cNvPr>
          <p:cNvSpPr txBox="1"/>
          <p:nvPr/>
        </p:nvSpPr>
        <p:spPr>
          <a:xfrm>
            <a:off x="8207779" y="3332979"/>
            <a:ext cx="88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Indrani</a:t>
            </a:r>
            <a:r>
              <a:rPr lang="en-US" sz="800" dirty="0"/>
              <a:t> </a:t>
            </a:r>
            <a:r>
              <a:rPr lang="en-US" sz="800" dirty="0" err="1"/>
              <a:t>Kommareddy</a:t>
            </a:r>
            <a:endParaRPr lang="en-US" sz="800" dirty="0"/>
          </a:p>
          <a:p>
            <a:r>
              <a:rPr lang="en-US" sz="800" dirty="0"/>
              <a:t>LCLUC Program</a:t>
            </a:r>
          </a:p>
        </p:txBody>
      </p:sp>
    </p:spTree>
    <p:extLst>
      <p:ext uri="{BB962C8B-B14F-4D97-AF65-F5344CB8AC3E}">
        <p14:creationId xmlns:p14="http://schemas.microsoft.com/office/powerpoint/2010/main" val="14026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E0FA4E-A30B-CC4E-A128-E19C2AD0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4" y="1752914"/>
            <a:ext cx="3937168" cy="3462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8464BA-CB82-204F-9F25-1F6D35170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48" y="1752915"/>
            <a:ext cx="3960282" cy="34622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292B75-7B35-B845-81FE-DE6E625A8613}"/>
              </a:ext>
            </a:extLst>
          </p:cNvPr>
          <p:cNvSpPr txBox="1"/>
          <p:nvPr/>
        </p:nvSpPr>
        <p:spPr>
          <a:xfrm>
            <a:off x="2765251" y="984716"/>
            <a:ext cx="31085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The LCLUC Mapper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48D0F-D211-C840-A5D8-A7B434C1FE5A}"/>
              </a:ext>
            </a:extLst>
          </p:cNvPr>
          <p:cNvSpPr txBox="1"/>
          <p:nvPr/>
        </p:nvSpPr>
        <p:spPr>
          <a:xfrm>
            <a:off x="3543300" y="53721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Kudos to </a:t>
            </a:r>
            <a:r>
              <a:rPr lang="en-US" sz="1800" err="1"/>
              <a:t>Indu</a:t>
            </a:r>
            <a:r>
              <a:rPr lang="en-US" sz="1800"/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276C2-408A-B84B-B6C5-0A9DAD2EA4E9}"/>
              </a:ext>
            </a:extLst>
          </p:cNvPr>
          <p:cNvGrpSpPr/>
          <p:nvPr/>
        </p:nvGrpSpPr>
        <p:grpSpPr>
          <a:xfrm>
            <a:off x="46552" y="1834275"/>
            <a:ext cx="8466707" cy="3934186"/>
            <a:chOff x="36310" y="1826783"/>
            <a:chExt cx="8945940" cy="3545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A082EC-369C-A54B-8F93-E289A85BC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10" y="2347022"/>
              <a:ext cx="8945940" cy="302488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AA3F7D-98DA-5849-B143-30F8065D707C}"/>
                </a:ext>
              </a:extLst>
            </p:cNvPr>
            <p:cNvSpPr/>
            <p:nvPr/>
          </p:nvSpPr>
          <p:spPr>
            <a:xfrm>
              <a:off x="234678" y="1826783"/>
              <a:ext cx="8570676" cy="49921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latin typeface="Lato"/>
                </a:rPr>
                <a:t>Geographic Areas of Research Projects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F3FC4D65-774E-8045-A4A5-6DBD29C57109}"/>
              </a:ext>
            </a:extLst>
          </p:cNvPr>
          <p:cNvSpPr/>
          <p:nvPr/>
        </p:nvSpPr>
        <p:spPr>
          <a:xfrm>
            <a:off x="3598598" y="4208821"/>
            <a:ext cx="1334741" cy="8962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A1CEA1-8EC8-5149-9B4E-02E36BDB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17" y="2401973"/>
            <a:ext cx="8796206" cy="33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59E4-9A0D-9144-9949-D97A3900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Hotspots of Land Use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18C78C1-4578-C743-74A2-886073282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28" y="2163034"/>
            <a:ext cx="6476284" cy="430688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1809F-9749-F1D0-0417-A98685BF69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969" y="3962400"/>
            <a:ext cx="1195297" cy="1279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65CB4B-CDA3-DEA6-B15F-01BD5411D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9233" y="2133600"/>
            <a:ext cx="1000731" cy="119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9C5AA-1BFB-E7F8-8D01-CA27D9FDBA08}"/>
              </a:ext>
            </a:extLst>
          </p:cNvPr>
          <p:cNvSpPr txBox="1"/>
          <p:nvPr/>
        </p:nvSpPr>
        <p:spPr>
          <a:xfrm>
            <a:off x="7827353" y="3308121"/>
            <a:ext cx="88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Indrani</a:t>
            </a:r>
            <a:r>
              <a:rPr lang="en-US" sz="800" dirty="0"/>
              <a:t> </a:t>
            </a:r>
            <a:r>
              <a:rPr lang="en-US" sz="800" dirty="0" err="1"/>
              <a:t>Kommareddy</a:t>
            </a:r>
            <a:endParaRPr lang="en-US" sz="800" dirty="0"/>
          </a:p>
          <a:p>
            <a:r>
              <a:rPr lang="en-US" sz="800" dirty="0"/>
              <a:t>LCLUC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84CB6-2E5E-B858-5326-44148D1CD76C}"/>
              </a:ext>
            </a:extLst>
          </p:cNvPr>
          <p:cNvSpPr txBox="1"/>
          <p:nvPr/>
        </p:nvSpPr>
        <p:spPr>
          <a:xfrm>
            <a:off x="7979753" y="5435025"/>
            <a:ext cx="88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Meghavi</a:t>
            </a:r>
            <a:r>
              <a:rPr lang="en-US" sz="800" dirty="0"/>
              <a:t> </a:t>
            </a:r>
            <a:r>
              <a:rPr lang="en-US" sz="800" dirty="0" err="1"/>
              <a:t>Prashnani</a:t>
            </a:r>
            <a:endParaRPr lang="en-US" sz="800" dirty="0"/>
          </a:p>
          <a:p>
            <a:r>
              <a:rPr lang="en-US" sz="800" dirty="0"/>
              <a:t>LCLUC Program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015CFA-0A2B-11F2-A2B4-5ED3C0172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69922"/>
            <a:ext cx="6257763" cy="3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9EC7-6694-494E-8DB3-1966F2311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93" y="725381"/>
            <a:ext cx="6914255" cy="1008967"/>
          </a:xfrm>
        </p:spPr>
        <p:txBody>
          <a:bodyPr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LCLUCers</a:t>
            </a:r>
            <a:r>
              <a:rPr lang="en-US" sz="2800" dirty="0">
                <a:solidFill>
                  <a:schemeClr val="tx1"/>
                </a:solidFill>
              </a:rPr>
              <a:t> in Media</a:t>
            </a:r>
            <a:r>
              <a:rPr lang="ru-RU" sz="2800" dirty="0">
                <a:solidFill>
                  <a:schemeClr val="tx1"/>
                </a:solidFill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Sep 2020-Sep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EE335-0AF2-D84B-9246-4E9F07C9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27" y="2178704"/>
            <a:ext cx="931333" cy="139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AEB23E-0EDF-B34A-AE25-832B0BF93767}"/>
              </a:ext>
            </a:extLst>
          </p:cNvPr>
          <p:cNvSpPr/>
          <p:nvPr/>
        </p:nvSpPr>
        <p:spPr>
          <a:xfrm>
            <a:off x="1375700" y="3542539"/>
            <a:ext cx="127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BBC Future Planet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reports on research conducted by LCLUC PI Alexandra </a:t>
            </a:r>
            <a:r>
              <a:rPr lang="en-US" sz="1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Tyukavina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Congo Basin Rainforest.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Sasha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Tyukavina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June 2021</a:t>
            </a: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9A7215-355D-6E48-AFDC-FA977C10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425" y="2178704"/>
            <a:ext cx="1397000" cy="139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2DC99-0F4C-374F-BD4A-6BD7477F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80" y="2160567"/>
            <a:ext cx="1438606" cy="1425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A84F9C-800F-8A4C-964D-BD5018BD330A}"/>
              </a:ext>
            </a:extLst>
          </p:cNvPr>
          <p:cNvSpPr/>
          <p:nvPr/>
        </p:nvSpPr>
        <p:spPr>
          <a:xfrm>
            <a:off x="3859458" y="3584893"/>
            <a:ext cx="15441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Ecological Mysteries using Satellite data - </a:t>
            </a:r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New York Times</a:t>
            </a:r>
          </a:p>
          <a:p>
            <a:r>
              <a:rPr lang="en-US" sz="10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Volker </a:t>
            </a:r>
            <a:r>
              <a:rPr lang="en-US" sz="10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Radeloff</a:t>
            </a:r>
            <a:r>
              <a:rPr lang="en-US" sz="10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Jan 2021</a:t>
            </a:r>
          </a:p>
          <a:p>
            <a:endParaRPr lang="en-US" sz="1000" b="1" i="0" dirty="0">
              <a:solidFill>
                <a:srgbClr val="1E1E1E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D0365-5272-6342-8A1A-55BA0304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837" y="2160566"/>
            <a:ext cx="1122899" cy="14588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46B803-8D30-FC4E-9638-81132EF3B76F}"/>
              </a:ext>
            </a:extLst>
          </p:cNvPr>
          <p:cNvSpPr/>
          <p:nvPr/>
        </p:nvSpPr>
        <p:spPr>
          <a:xfrm>
            <a:off x="5289353" y="3601608"/>
            <a:ext cx="1328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 Satellites Shed Light on Small-Scale Agriculture - </a:t>
            </a:r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NASA Earth Data</a:t>
            </a:r>
          </a:p>
          <a:p>
            <a:r>
              <a:rPr lang="en-US" sz="100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000" i="0" dirty="0" err="1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Neigh,Dec</a:t>
            </a:r>
            <a:r>
              <a:rPr lang="en-US" sz="100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558FF7-0547-C740-8390-CE1C15FCB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79" y="2168976"/>
            <a:ext cx="1270000" cy="139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B16F22-5960-1241-8F0A-B077E1D3EBED}"/>
              </a:ext>
            </a:extLst>
          </p:cNvPr>
          <p:cNvSpPr/>
          <p:nvPr/>
        </p:nvSpPr>
        <p:spPr>
          <a:xfrm>
            <a:off x="0" y="3538648"/>
            <a:ext cx="14865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Albedo, Its Importance, and How It Can Affect Climate : Eyes on Earth – EROS Center </a:t>
            </a:r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Podcast</a:t>
            </a:r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 Remote Sensing, Earth observation, land change and science</a:t>
            </a:r>
          </a:p>
          <a:p>
            <a:r>
              <a:rPr lang="en-US" sz="100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Crystal Schaaf, Jan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B3789-547A-8C4E-B257-6B2271C2B078}"/>
              </a:ext>
            </a:extLst>
          </p:cNvPr>
          <p:cNvSpPr/>
          <p:nvPr/>
        </p:nvSpPr>
        <p:spPr>
          <a:xfrm>
            <a:off x="2514600" y="3606172"/>
            <a:ext cx="1397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world’s northernmost forests are also under threat from climate change - </a:t>
            </a:r>
            <a:r>
              <a:rPr lang="en-US" sz="1000" b="1" dirty="0" err="1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Inquirer.Net</a:t>
            </a:r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 &amp; Environment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Friedl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 2021</a:t>
            </a:r>
            <a:endParaRPr lang="en-US" sz="700" b="1" i="0" dirty="0">
              <a:solidFill>
                <a:srgbClr val="1E1E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1F499A-97A4-FB4D-A65B-2355E3C9E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087" y="2165040"/>
            <a:ext cx="1139462" cy="14243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55127B-0CB4-5E4D-ACCF-E669E2AF6433}"/>
              </a:ext>
            </a:extLst>
          </p:cNvPr>
          <p:cNvSpPr/>
          <p:nvPr/>
        </p:nvSpPr>
        <p:spPr>
          <a:xfrm>
            <a:off x="6493736" y="3627451"/>
            <a:ext cx="12702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India's groundwater crisis threatens food security - A study covered by </a:t>
            </a:r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CNN and AAAS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Jain, Feb 2021</a:t>
            </a:r>
            <a:endParaRPr lang="en-US" sz="1000" b="1" i="0" dirty="0">
              <a:solidFill>
                <a:srgbClr val="1E1E1E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3A7C4B-48CB-9F40-8607-995AA2CCC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2373" y="2160566"/>
            <a:ext cx="1643454" cy="1424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7576B1-C9EF-2945-974F-5FDFAA369412}"/>
              </a:ext>
            </a:extLst>
          </p:cNvPr>
          <p:cNvSpPr/>
          <p:nvPr/>
        </p:nvSpPr>
        <p:spPr>
          <a:xfrm>
            <a:off x="7683004" y="3627451"/>
            <a:ext cx="147737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BBC News </a:t>
            </a:r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reported on agricultural research in Africa by Catherine </a:t>
            </a:r>
            <a:r>
              <a:rPr lang="en-US" sz="1000" b="1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Nakalembe</a:t>
            </a:r>
            <a:r>
              <a:rPr lang="en-US" sz="10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 2020</a:t>
            </a:r>
          </a:p>
          <a:p>
            <a:r>
              <a:rPr lang="en-US" sz="800" b="1" dirty="0">
                <a:solidFill>
                  <a:srgbClr val="000000"/>
                </a:solidFill>
                <a:latin typeface="Lato" panose="020F0502020204030203" pitchFamily="34" charset="0"/>
              </a:rPr>
              <a:t>Also. </a:t>
            </a:r>
            <a:r>
              <a:rPr lang="en-US" sz="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Uganda</a:t>
            </a:r>
            <a:r>
              <a:rPr lang="en-US" sz="8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's highest civilian award, the </a:t>
            </a:r>
            <a:r>
              <a:rPr lang="en-US" sz="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Golden Jubilee Medal</a:t>
            </a:r>
            <a:r>
              <a:rPr lang="en-US" sz="8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Feb 2022</a:t>
            </a:r>
            <a:endParaRPr lang="en-US" sz="1000" i="0" dirty="0">
              <a:solidFill>
                <a:srgbClr val="1E1E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27480C-A964-414F-BF2E-62517657BFDC}"/>
              </a:ext>
            </a:extLst>
          </p:cNvPr>
          <p:cNvSpPr/>
          <p:nvPr/>
        </p:nvSpPr>
        <p:spPr>
          <a:xfrm>
            <a:off x="0" y="6632717"/>
            <a:ext cx="9037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https://lcluc.umd.edu/content/archive-announcements</a:t>
            </a:r>
            <a:r>
              <a:rPr lang="en-US" sz="1200" dirty="0"/>
              <a:t>. Only last 5 years out of 25  </a:t>
            </a:r>
            <a:r>
              <a:rPr lang="en-US" sz="1200" b="1" dirty="0"/>
              <a:t>– needs backtracking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ADA75A-CE1F-9942-B3A2-482FC65A505B}"/>
              </a:ext>
            </a:extLst>
          </p:cNvPr>
          <p:cNvSpPr/>
          <p:nvPr/>
        </p:nvSpPr>
        <p:spPr>
          <a:xfrm>
            <a:off x="7572059" y="4748358"/>
            <a:ext cx="1699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highlight>
                  <a:srgbClr val="FFFF00"/>
                </a:highlight>
                <a:latin typeface="Lato"/>
              </a:rPr>
              <a:t>Radiant Earth Foundation </a:t>
            </a:r>
            <a:r>
              <a:rPr lang="en-US" sz="800" dirty="0">
                <a:solidFill>
                  <a:srgbClr val="000000"/>
                </a:solidFill>
                <a:latin typeface="Lato"/>
              </a:rPr>
              <a:t>featured </a:t>
            </a:r>
            <a:r>
              <a:rPr lang="en-US" sz="800" b="1" dirty="0">
                <a:solidFill>
                  <a:srgbClr val="000000"/>
                </a:solidFill>
                <a:latin typeface="Lato"/>
              </a:rPr>
              <a:t>Catherine</a:t>
            </a:r>
            <a:r>
              <a:rPr lang="en-US" sz="8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Lato"/>
              </a:rPr>
              <a:t>N. </a:t>
            </a:r>
            <a:r>
              <a:rPr lang="en-US" sz="800" dirty="0">
                <a:solidFill>
                  <a:srgbClr val="000000"/>
                </a:solidFill>
                <a:latin typeface="Lato"/>
              </a:rPr>
              <a:t>and </a:t>
            </a:r>
            <a:r>
              <a:rPr lang="en-US" sz="800" b="1" dirty="0">
                <a:solidFill>
                  <a:srgbClr val="000000"/>
                </a:solidFill>
                <a:latin typeface="Lato"/>
              </a:rPr>
              <a:t>Karen </a:t>
            </a:r>
            <a:r>
              <a:rPr lang="en-US" sz="800" b="1" dirty="0" err="1">
                <a:solidFill>
                  <a:srgbClr val="000000"/>
                </a:solidFill>
                <a:latin typeface="Lato"/>
              </a:rPr>
              <a:t>Seto</a:t>
            </a:r>
            <a:r>
              <a:rPr lang="en-US" sz="800" dirty="0">
                <a:solidFill>
                  <a:srgbClr val="000000"/>
                </a:solidFill>
                <a:latin typeface="Lato"/>
              </a:rPr>
              <a:t> in an article "Celebrating Women in the ML4EO Community.”</a:t>
            </a:r>
          </a:p>
          <a:p>
            <a:r>
              <a:rPr lang="en-US" sz="800" dirty="0">
                <a:solidFill>
                  <a:srgbClr val="000000"/>
                </a:solidFill>
                <a:latin typeface="Lato"/>
              </a:rPr>
              <a:t>Mar  8, 2021 (Int. Women Day)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30A4E-40D6-6F47-BFE9-0ED92A3710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09" y="5024938"/>
            <a:ext cx="1292136" cy="16151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FE5DB7-50B6-DF4C-989E-433EADA435D6}"/>
              </a:ext>
            </a:extLst>
          </p:cNvPr>
          <p:cNvSpPr/>
          <p:nvPr/>
        </p:nvSpPr>
        <p:spPr>
          <a:xfrm>
            <a:off x="1331894" y="5159953"/>
            <a:ext cx="1629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“Amazon degradation has become more destructive than deforestation.” highlighted in 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Bulletin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Eureka alerts, AAAS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MSUToday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Folha de Sao Paulo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Conversation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Earth.com </a:t>
            </a:r>
            <a:endParaRPr lang="en-US" sz="10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Dave Skole, Sep 2020</a:t>
            </a:r>
          </a:p>
          <a:p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773214-DA74-4045-B1D8-6FB111BAF2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96676" y="4722468"/>
            <a:ext cx="980158" cy="14186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04756B-25CE-C544-9B0F-ABE387439D64}"/>
              </a:ext>
            </a:extLst>
          </p:cNvPr>
          <p:cNvSpPr/>
          <p:nvPr/>
        </p:nvSpPr>
        <p:spPr>
          <a:xfrm>
            <a:off x="2755489" y="6093753"/>
            <a:ext cx="2035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Talking Climate Change with </a:t>
            </a:r>
            <a:r>
              <a:rPr lang="en-US" sz="9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Smithsonian Conservation Commons’ Earth Optimism Initiative</a:t>
            </a:r>
          </a:p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Jeff </a:t>
            </a:r>
            <a:r>
              <a:rPr lang="en-US" sz="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Masek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 2020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6FDDEB-EBEE-AA46-85F3-C172381113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89005" y="4627972"/>
            <a:ext cx="1035453" cy="13559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A42577C-CA16-EC42-8F5C-4811895C2B6A}"/>
              </a:ext>
            </a:extLst>
          </p:cNvPr>
          <p:cNvSpPr/>
          <p:nvPr/>
        </p:nvSpPr>
        <p:spPr>
          <a:xfrm>
            <a:off x="5073514" y="4668508"/>
            <a:ext cx="13519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 on </a:t>
            </a:r>
            <a:r>
              <a:rPr lang="en-US" sz="9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NETVIET TV, Vietnam</a:t>
            </a:r>
          </a:p>
          <a:p>
            <a:r>
              <a:rPr lang="en-US" sz="900" i="0" dirty="0" err="1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Garik</a:t>
            </a:r>
            <a:r>
              <a:rPr lang="en-US" sz="90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Gutman </a:t>
            </a:r>
            <a:r>
              <a:rPr lang="en-US" sz="9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  2020</a:t>
            </a:r>
            <a:endParaRPr lang="en-US" sz="900" i="0" dirty="0">
              <a:solidFill>
                <a:srgbClr val="1E1E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A7E9C5-9CCD-C2EF-845A-2788361B435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1" y="4765767"/>
            <a:ext cx="862130" cy="10776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00D297-8205-E62E-566B-220B4CD352B8}"/>
              </a:ext>
            </a:extLst>
          </p:cNvPr>
          <p:cNvSpPr txBox="1"/>
          <p:nvPr/>
        </p:nvSpPr>
        <p:spPr>
          <a:xfrm>
            <a:off x="5704235" y="5901884"/>
            <a:ext cx="2372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BBC world news 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interviewed Dr. </a:t>
            </a:r>
            <a:r>
              <a:rPr lang="en-US" sz="900" b="0" i="0" u="none" strike="noStrike" dirty="0">
                <a:solidFill>
                  <a:srgbClr val="567545"/>
                </a:solidFill>
                <a:effectLst/>
                <a:latin typeface="Lato" panose="020F0502020204030203" pitchFamily="34" charset="0"/>
                <a:hlinkClick r:id="rId20"/>
              </a:rPr>
              <a:t>Inbal Becker Reshef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on how satellite information can be used to improve food security and agricultural decisions. Feb 2022</a:t>
            </a:r>
            <a:endParaRPr lang="en-US" sz="9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8CAA74-2DA8-9B29-9C7E-B71A3968235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607685"/>
            <a:ext cx="861486" cy="11635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AE63220-985D-1019-1881-A39F430EA7ED}"/>
              </a:ext>
            </a:extLst>
          </p:cNvPr>
          <p:cNvSpPr/>
          <p:nvPr/>
        </p:nvSpPr>
        <p:spPr>
          <a:xfrm>
            <a:off x="5105400" y="5207169"/>
            <a:ext cx="1351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in the </a:t>
            </a:r>
            <a:r>
              <a:rPr lang="en-US" sz="900" b="1" dirty="0">
                <a:solidFill>
                  <a:srgbClr val="1E1E1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Washington Post </a:t>
            </a:r>
            <a:r>
              <a:rPr lang="en-US" sz="9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irrigated lawns</a:t>
            </a:r>
            <a:endParaRPr lang="en-US" sz="900" b="1" dirty="0">
              <a:solidFill>
                <a:srgbClr val="1E1E1E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i="0" dirty="0" err="1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Garik</a:t>
            </a:r>
            <a:r>
              <a:rPr lang="en-US" sz="90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Gutman Aug</a:t>
            </a:r>
            <a:r>
              <a:rPr lang="en-US" sz="9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2022</a:t>
            </a:r>
            <a:endParaRPr lang="en-US" sz="900" i="0" dirty="0">
              <a:solidFill>
                <a:srgbClr val="1E1E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4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2BB8-92C1-444B-8616-602107185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44" y="638692"/>
            <a:ext cx="7663455" cy="709865"/>
          </a:xfrm>
        </p:spPr>
        <p:txBody>
          <a:bodyPr/>
          <a:lstStyle/>
          <a:p>
            <a:pPr algn="ctr">
              <a:lnSpc>
                <a:spcPts val="24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rPr>
              <a:t>LCLUC Awardees: 2018-2022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9FE1D-86FE-3E47-87E8-130A0581E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342" y="2155429"/>
            <a:ext cx="3197642" cy="2083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302E54-BB2E-B949-A1FF-8A8FB70640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17368"/>
            <a:ext cx="945847" cy="1277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AC6AC-0B69-EC49-A04C-C04433D5EF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6" y="2114724"/>
            <a:ext cx="1505789" cy="1180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A0DCE-5F0D-F141-AB93-D2A8334570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52" y="2134279"/>
            <a:ext cx="862458" cy="11177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9A372F-DD84-F54D-90E1-705F7FDD2B05}"/>
              </a:ext>
            </a:extLst>
          </p:cNvPr>
          <p:cNvSpPr/>
          <p:nvPr/>
        </p:nvSpPr>
        <p:spPr>
          <a:xfrm>
            <a:off x="86724" y="3322883"/>
            <a:ext cx="13500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Karen </a:t>
            </a:r>
            <a:r>
              <a:rPr lang="en-US" sz="1000" dirty="0" err="1">
                <a:latin typeface="Calibri" panose="020F0502020204030204" pitchFamily="34" charset="0"/>
              </a:rPr>
              <a:t>Seto</a:t>
            </a:r>
            <a:r>
              <a:rPr lang="en-US" sz="1000" dirty="0">
                <a:latin typeface="Calibri" panose="020F0502020204030204" pitchFamily="34" charset="0"/>
              </a:rPr>
              <a:t> (Yale U.)</a:t>
            </a:r>
          </a:p>
          <a:p>
            <a:r>
              <a:rPr lang="en-US" sz="1000" dirty="0">
                <a:latin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</a:rPr>
              <a:t>2019</a:t>
            </a:r>
            <a:r>
              <a:rPr lang="en-US" sz="1000" dirty="0">
                <a:latin typeface="Calibri" panose="020F0502020204030204" pitchFamily="34" charset="0"/>
              </a:rPr>
              <a:t> AAG Awardee for Outstanding Contributions to Remote Sensing </a:t>
            </a: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2B3632-F379-8E4B-94F3-11D8A2BDAC2A}"/>
              </a:ext>
            </a:extLst>
          </p:cNvPr>
          <p:cNvSpPr/>
          <p:nvPr/>
        </p:nvSpPr>
        <p:spPr>
          <a:xfrm>
            <a:off x="5669079" y="4210147"/>
            <a:ext cx="3410167" cy="35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Son Nghiem (JPL) elected AGU Fellow </a:t>
            </a:r>
            <a:r>
              <a:rPr lang="en-US" sz="1200" b="1" dirty="0">
                <a:ea typeface="MS PGothic" charset="0"/>
                <a:cs typeface="MS PGothic" charset="0"/>
              </a:rPr>
              <a:t>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EF3A0-A831-9B4B-9EA8-3A5B2FF10F04}"/>
              </a:ext>
            </a:extLst>
          </p:cNvPr>
          <p:cNvSpPr/>
          <p:nvPr/>
        </p:nvSpPr>
        <p:spPr>
          <a:xfrm>
            <a:off x="3124200" y="3315900"/>
            <a:ext cx="12920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Jiquan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Chen (Michigan State U.)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OutstandingFaculty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 Award (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Fulbright Global Scholar Award (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2021-2022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2E89D-E83E-584D-AB3D-435FD101554E}"/>
              </a:ext>
            </a:extLst>
          </p:cNvPr>
          <p:cNvSpPr/>
          <p:nvPr/>
        </p:nvSpPr>
        <p:spPr>
          <a:xfrm>
            <a:off x="1447800" y="3276600"/>
            <a:ext cx="19075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 </a:t>
            </a:r>
            <a:r>
              <a:rPr lang="en-US" sz="900" u="sng" dirty="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 Nakalembe</a:t>
            </a:r>
            <a:r>
              <a:rPr lang="en-US" sz="900" u="sng" dirty="0">
                <a:latin typeface="+mj-lt"/>
              </a:rPr>
              <a:t> (</a:t>
            </a:r>
            <a:r>
              <a:rPr lang="en-US" sz="900" dirty="0">
                <a:latin typeface="+mj-lt"/>
              </a:rPr>
              <a:t>UMD)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latin typeface="+mj-lt"/>
              </a:rPr>
              <a:t>2020</a:t>
            </a:r>
            <a:r>
              <a:rPr lang="en-US" sz="900" dirty="0">
                <a:latin typeface="+mj-lt"/>
              </a:rPr>
              <a:t> Africa Food Prize Laureate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latin typeface="+mj-lt"/>
              </a:rPr>
              <a:t>2019</a:t>
            </a:r>
            <a:r>
              <a:rPr lang="en-US" sz="900" dirty="0">
                <a:latin typeface="+mj-lt"/>
              </a:rPr>
              <a:t> GEO Individual Excellence Award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40E81F-1B60-7548-B0DB-AFF62C4CD8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515" y="4663177"/>
            <a:ext cx="3688225" cy="125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A1E944-9BB8-4145-8815-B988619B5ADE}"/>
              </a:ext>
            </a:extLst>
          </p:cNvPr>
          <p:cNvSpPr txBox="1"/>
          <p:nvPr/>
        </p:nvSpPr>
        <p:spPr>
          <a:xfrm>
            <a:off x="8359649" y="557400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F1AF74C2-9CA8-8147-B316-4FD432F508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7" y="5663908"/>
            <a:ext cx="1056312" cy="11940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30682E-B814-6143-8EC3-27C33E2F2673}"/>
              </a:ext>
            </a:extLst>
          </p:cNvPr>
          <p:cNvSpPr/>
          <p:nvPr/>
        </p:nvSpPr>
        <p:spPr>
          <a:xfrm>
            <a:off x="1143000" y="6211669"/>
            <a:ext cx="147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Feng Gao (USDA) 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Arthur S.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Flemming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B9669-2999-3A45-A3E8-DACB18235A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67" y="4130784"/>
            <a:ext cx="936731" cy="11709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DF9EB9-5EB9-7F42-B3D1-5B1A50C631B2}"/>
              </a:ext>
            </a:extLst>
          </p:cNvPr>
          <p:cNvSpPr txBox="1"/>
          <p:nvPr/>
        </p:nvSpPr>
        <p:spPr>
          <a:xfrm>
            <a:off x="86724" y="5305046"/>
            <a:ext cx="1473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2018</a:t>
            </a:r>
            <a:r>
              <a:rPr lang="en-US" sz="1000" dirty="0"/>
              <a:t> SERVIR Excellence Award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EF4DCF-9F0E-6E47-9CC0-974C015C07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541" y="2183924"/>
            <a:ext cx="936731" cy="12766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B927C6-CC96-9349-AF97-588BE91985A2}"/>
              </a:ext>
            </a:extLst>
          </p:cNvPr>
          <p:cNvSpPr txBox="1"/>
          <p:nvPr/>
        </p:nvSpPr>
        <p:spPr>
          <a:xfrm>
            <a:off x="4357274" y="3515679"/>
            <a:ext cx="135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Tatyana </a:t>
            </a:r>
            <a:r>
              <a:rPr lang="en-US" sz="800" dirty="0" err="1"/>
              <a:t>Loboda</a:t>
            </a:r>
            <a:r>
              <a:rPr lang="en-US" sz="800" dirty="0"/>
              <a:t> (UMD)</a:t>
            </a:r>
          </a:p>
          <a:p>
            <a:r>
              <a:rPr lang="en-US" sz="800" b="1" dirty="0"/>
              <a:t>2020</a:t>
            </a:r>
            <a:r>
              <a:rPr lang="en-US" sz="800" dirty="0"/>
              <a:t> UMD Research Excellence Award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9E542-B164-8848-A4FD-98F62BD16019}"/>
              </a:ext>
            </a:extLst>
          </p:cNvPr>
          <p:cNvSpPr txBox="1"/>
          <p:nvPr/>
        </p:nvSpPr>
        <p:spPr>
          <a:xfrm>
            <a:off x="1626870" y="1588009"/>
            <a:ext cx="622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Throw a tomato at me (and keep me informed) if I missed someone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F0816B-A42A-9343-8349-B8C48498427F}"/>
              </a:ext>
            </a:extLst>
          </p:cNvPr>
          <p:cNvSpPr/>
          <p:nvPr/>
        </p:nvSpPr>
        <p:spPr>
          <a:xfrm>
            <a:off x="5377292" y="5934670"/>
            <a:ext cx="38273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33333"/>
                </a:solidFill>
                <a:latin typeface="Lato"/>
              </a:rPr>
              <a:t>...and the </a:t>
            </a:r>
            <a:r>
              <a:rPr lang="en-US" sz="1100" b="1" dirty="0">
                <a:solidFill>
                  <a:srgbClr val="333333"/>
                </a:solidFill>
                <a:latin typeface="Lato"/>
              </a:rPr>
              <a:t>2021 Distinguished University Professor</a:t>
            </a:r>
            <a:r>
              <a:rPr lang="en-US" sz="1100" dirty="0">
                <a:solidFill>
                  <a:srgbClr val="333333"/>
                </a:solidFill>
                <a:latin typeface="Lato"/>
              </a:rPr>
              <a:t> award - the highest honor that UMD bestows on faculty members for their contributions to their fields of research. </a:t>
            </a:r>
            <a:endParaRPr lang="en-US" sz="11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D9283B-84CE-4649-9A9C-E91E8B42F9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783" y="5080401"/>
            <a:ext cx="2807509" cy="16927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1CC6A5-1C46-C07C-7F94-BC8E0FE6F3D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928" y="4143863"/>
            <a:ext cx="977632" cy="12024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4C247-65F8-4EBB-BFC6-4F3A66CD58F4}"/>
              </a:ext>
            </a:extLst>
          </p:cNvPr>
          <p:cNvSpPr txBox="1"/>
          <p:nvPr/>
        </p:nvSpPr>
        <p:spPr>
          <a:xfrm>
            <a:off x="1384813" y="5312081"/>
            <a:ext cx="12947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Gotham SSm 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Jianguo "Jack" Liu</a:t>
            </a:r>
            <a:r>
              <a:rPr lang="en-US" sz="1100" dirty="0">
                <a:latin typeface="Gotham SSm A"/>
              </a:rPr>
              <a:t>, Michigan State U.</a:t>
            </a:r>
            <a:endParaRPr lang="en-US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D64EC-601E-B83E-1A47-34730A2EE8EB}"/>
              </a:ext>
            </a:extLst>
          </p:cNvPr>
          <p:cNvSpPr txBox="1"/>
          <p:nvPr/>
        </p:nvSpPr>
        <p:spPr>
          <a:xfrm>
            <a:off x="2476550" y="4422273"/>
            <a:ext cx="2841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World Sustainability Award </a:t>
            </a:r>
            <a:r>
              <a:rPr lang="en-US" sz="900" dirty="0">
                <a:solidFill>
                  <a:srgbClr val="3F3F3F"/>
                </a:solidFill>
                <a:latin typeface="Arial" panose="020B0604020202020204" pitchFamily="34" charset="0"/>
              </a:rPr>
              <a:t>(</a:t>
            </a:r>
            <a:r>
              <a:rPr lang="en-US" sz="900" b="0" i="0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2021)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dirty="0" err="1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Gunnerus</a:t>
            </a:r>
            <a:r>
              <a:rPr lang="en-US" sz="900" b="0" i="0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 Award in Sustainability Science (2021)</a:t>
            </a:r>
          </a:p>
        </p:txBody>
      </p:sp>
    </p:spTree>
    <p:extLst>
      <p:ext uri="{BB962C8B-B14F-4D97-AF65-F5344CB8AC3E}">
        <p14:creationId xmlns:p14="http://schemas.microsoft.com/office/powerpoint/2010/main" val="22863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3CAD-737E-4A4A-8164-E9D7D471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87" y="1323146"/>
            <a:ext cx="6343672" cy="70986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 Years of Early Career Scientists Support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C5AD6-BE31-DE44-A39E-1FBE5CDA8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82" y="2133600"/>
            <a:ext cx="7352577" cy="3657600"/>
          </a:xfrm>
        </p:spPr>
        <p:txBody>
          <a:bodyPr>
            <a:noAutofit/>
          </a:bodyPr>
          <a:lstStyle/>
          <a:p>
            <a:r>
              <a:rPr lang="en-US" sz="2000" dirty="0"/>
              <a:t>Students through Student Fellowships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FINESST calls</a:t>
            </a:r>
          </a:p>
          <a:p>
            <a:r>
              <a:rPr lang="en-US" sz="2000" dirty="0"/>
              <a:t>New Investigator Program (NIP) calls</a:t>
            </a:r>
          </a:p>
          <a:p>
            <a:r>
              <a:rPr lang="en-US" sz="2000" dirty="0"/>
              <a:t>LCLUC special calls to bring in young talents to the Program</a:t>
            </a:r>
          </a:p>
          <a:p>
            <a:pPr lvl="1"/>
            <a:r>
              <a:rPr lang="en-US" sz="1800" dirty="0"/>
              <a:t>LCLUC-11 (10 selections)</a:t>
            </a:r>
          </a:p>
          <a:p>
            <a:pPr lvl="1"/>
            <a:r>
              <a:rPr lang="en-US" sz="1800" dirty="0"/>
              <a:t>LCLUC-19 (9 selections)</a:t>
            </a:r>
          </a:p>
          <a:p>
            <a:pPr lvl="1"/>
            <a:r>
              <a:rPr lang="en-US" sz="1800" dirty="0"/>
              <a:t>LCLUC-21 (8 selections)</a:t>
            </a:r>
          </a:p>
          <a:p>
            <a:r>
              <a:rPr lang="en-US" sz="2000" dirty="0"/>
              <a:t>NASA-Michigan State U. project to support students’ participation in IALE conferences</a:t>
            </a:r>
          </a:p>
          <a:p>
            <a:r>
              <a:rPr lang="en-US" sz="2000" dirty="0"/>
              <a:t>Science Team meeting in May 2023 - Focus on ECS</a:t>
            </a:r>
          </a:p>
        </p:txBody>
      </p:sp>
    </p:spTree>
    <p:extLst>
      <p:ext uri="{BB962C8B-B14F-4D97-AF65-F5344CB8AC3E}">
        <p14:creationId xmlns:p14="http://schemas.microsoft.com/office/powerpoint/2010/main" val="95275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80BA-1FA9-BD43-85C6-072F5E79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71" y="799603"/>
            <a:ext cx="7363630" cy="70986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Involving Very Young in LCLUC</a:t>
            </a:r>
            <a:br>
              <a:rPr lang="en-US" dirty="0">
                <a:solidFill>
                  <a:schemeClr val="tx1"/>
                </a:solidFill>
                <a:hlinkClick r:id="rId2" tooltip="Go to GLOBE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1A554-88EF-984B-BB2A-3D4D936EE813}"/>
              </a:ext>
            </a:extLst>
          </p:cNvPr>
          <p:cNvGrpSpPr/>
          <p:nvPr/>
        </p:nvGrpSpPr>
        <p:grpSpPr>
          <a:xfrm>
            <a:off x="156864" y="2727086"/>
            <a:ext cx="2209800" cy="825500"/>
            <a:chOff x="762000" y="3429000"/>
            <a:chExt cx="2209800" cy="825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90681C-515E-5E4A-A45B-63D028A28651}"/>
                </a:ext>
              </a:extLst>
            </p:cNvPr>
            <p:cNvSpPr/>
            <p:nvPr/>
          </p:nvSpPr>
          <p:spPr>
            <a:xfrm>
              <a:off x="762000" y="3429000"/>
              <a:ext cx="2209800" cy="825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8B8D8-618F-C94E-BD0D-A0D7BE6C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3429000"/>
              <a:ext cx="2023056" cy="825500"/>
            </a:xfrm>
            <a:prstGeom prst="rect">
              <a:avLst/>
            </a:prstGeom>
            <a:noFill/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F70C48C-318D-E84E-9E93-2B968BAF2515}"/>
              </a:ext>
            </a:extLst>
          </p:cNvPr>
          <p:cNvSpPr/>
          <p:nvPr/>
        </p:nvSpPr>
        <p:spPr>
          <a:xfrm>
            <a:off x="3679921" y="2636374"/>
            <a:ext cx="3820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F4BA4"/>
                </a:solidFill>
                <a:latin typeface="Helvetica Neue" panose="02000503000000020004" pitchFamily="2" charset="0"/>
              </a:rPr>
              <a:t>Global Geo-Referenced Field Photo Library</a:t>
            </a:r>
          </a:p>
          <a:p>
            <a:pPr algn="ctr"/>
            <a:r>
              <a:rPr lang="en-US" sz="1400" b="1" i="0" dirty="0">
                <a:solidFill>
                  <a:srgbClr val="0F4BA4"/>
                </a:solidFill>
                <a:effectLst/>
                <a:latin typeface="Helvetica Neue" panose="02000503000000020004" pitchFamily="2" charset="0"/>
              </a:rPr>
              <a:t>@U. Oklahoma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047F85-1BD5-7540-A74A-29F69EC5C3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08" y="3198705"/>
            <a:ext cx="3991123" cy="21691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922791-89BF-7D43-8EEB-70EACC2862FD}"/>
              </a:ext>
            </a:extLst>
          </p:cNvPr>
          <p:cNvSpPr txBox="1"/>
          <p:nvPr/>
        </p:nvSpPr>
        <p:spPr>
          <a:xfrm>
            <a:off x="-3364" y="4149754"/>
            <a:ext cx="373237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LCLUC-GLOBE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Getting school students interested in LCLUC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To help </a:t>
            </a:r>
            <a:r>
              <a:rPr lang="en-US" sz="1200" dirty="0">
                <a:highlight>
                  <a:srgbClr val="FFFF00"/>
                </a:highlight>
              </a:rPr>
              <a:t>inclusion/diversity </a:t>
            </a:r>
            <a:r>
              <a:rPr lang="en-US" sz="1200" dirty="0"/>
              <a:t>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To uncover the LCLUC world for kids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Volunteering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 gave </a:t>
            </a:r>
            <a:r>
              <a:rPr lang="en-US" sz="1200" dirty="0">
                <a:highlight>
                  <a:srgbClr val="FFFF00"/>
                </a:highlight>
              </a:rPr>
              <a:t>5 lectures to GLOBE Estonia </a:t>
            </a:r>
            <a:r>
              <a:rPr lang="en-US" sz="1200" dirty="0"/>
              <a:t>students and teachers: </a:t>
            </a:r>
            <a:r>
              <a:rPr lang="en-US" sz="1200" b="1" dirty="0"/>
              <a:t>Introduction to Land Remote Sensing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A </a:t>
            </a:r>
            <a:r>
              <a:rPr lang="en-US" sz="1200" dirty="0">
                <a:highlight>
                  <a:srgbClr val="FFFF00"/>
                </a:highlight>
              </a:rPr>
              <a:t>talk to school kids </a:t>
            </a:r>
            <a:r>
              <a:rPr lang="en-US" sz="1200" dirty="0"/>
              <a:t>in </a:t>
            </a:r>
            <a:r>
              <a:rPr lang="en-US" sz="1200" dirty="0" err="1"/>
              <a:t>Paphos</a:t>
            </a:r>
            <a:r>
              <a:rPr lang="en-US" sz="1200" dirty="0"/>
              <a:t>, Cyprus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C1E725-DC9A-784F-93DB-7C1B100BA7AB}"/>
              </a:ext>
            </a:extLst>
          </p:cNvPr>
          <p:cNvSpPr txBox="1"/>
          <p:nvPr/>
        </p:nvSpPr>
        <p:spPr>
          <a:xfrm>
            <a:off x="3730694" y="5424170"/>
            <a:ext cx="49710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Crowdsourcing and citizen science </a:t>
            </a:r>
            <a:r>
              <a:rPr lang="en-US" sz="1400" dirty="0"/>
              <a:t>(including kids) to help LCLUC science:</a:t>
            </a:r>
          </a:p>
          <a:p>
            <a:r>
              <a:rPr lang="en-US" sz="1400" dirty="0"/>
              <a:t>Taking pictures, learning to comply with protocols, enjoying impact of their work</a:t>
            </a:r>
          </a:p>
          <a:p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8274B9-1AF0-624B-A374-9F1DA81DA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529" y="1246590"/>
            <a:ext cx="1739900" cy="115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5174BE-D027-7440-B7C8-1EC819B887B5}"/>
              </a:ext>
            </a:extLst>
          </p:cNvPr>
          <p:cNvSpPr/>
          <p:nvPr/>
        </p:nvSpPr>
        <p:spPr>
          <a:xfrm>
            <a:off x="7582842" y="4828401"/>
            <a:ext cx="1438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F4BA4"/>
                </a:solidFill>
                <a:latin typeface="Helvetica Neue" panose="02000503000000020004" pitchFamily="2" charset="0"/>
              </a:rPr>
              <a:t>Dr. </a:t>
            </a:r>
            <a:r>
              <a:rPr lang="en-US" sz="1200" b="1" dirty="0" err="1">
                <a:solidFill>
                  <a:srgbClr val="0F4BA4"/>
                </a:solidFill>
                <a:latin typeface="Helvetica Neue" panose="02000503000000020004" pitchFamily="2" charset="0"/>
              </a:rPr>
              <a:t>Xiaming</a:t>
            </a:r>
            <a:r>
              <a:rPr lang="en-US" sz="1200" b="1" dirty="0">
                <a:solidFill>
                  <a:srgbClr val="0F4BA4"/>
                </a:solidFill>
                <a:latin typeface="Helvetica Neue" panose="02000503000000020004" pitchFamily="2" charset="0"/>
              </a:rPr>
              <a:t> Xiao,</a:t>
            </a:r>
          </a:p>
          <a:p>
            <a:r>
              <a:rPr lang="en-US" sz="1200" b="1" dirty="0">
                <a:solidFill>
                  <a:srgbClr val="0F4BA4"/>
                </a:solidFill>
                <a:latin typeface="Helvetica Neue" panose="02000503000000020004" pitchFamily="2" charset="0"/>
              </a:rPr>
              <a:t>U. Oklahoma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80332-3608-D14F-B679-0896BDE46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733" y="3328381"/>
            <a:ext cx="1333500" cy="151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9D151B-FD6C-FB49-86A0-788EFA49F0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772" y="2449728"/>
            <a:ext cx="1102858" cy="11028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C24B25-D3D5-6548-9E9C-282C463303E5}"/>
              </a:ext>
            </a:extLst>
          </p:cNvPr>
          <p:cNvSpPr/>
          <p:nvPr/>
        </p:nvSpPr>
        <p:spPr>
          <a:xfrm>
            <a:off x="2401747" y="3660492"/>
            <a:ext cx="116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535353"/>
                </a:solidFill>
                <a:latin typeface="Open Sans Neue"/>
              </a:rPr>
              <a:t>Holli Kohl,</a:t>
            </a:r>
          </a:p>
          <a:p>
            <a:r>
              <a:rPr lang="en-US" sz="1400" b="1" dirty="0">
                <a:solidFill>
                  <a:srgbClr val="535353"/>
                </a:solidFill>
                <a:latin typeface="Open Sans Neue"/>
              </a:rPr>
              <a:t>NASA GSFC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4417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4AD32-DFFC-E24E-BC3F-456CB143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8096"/>
            <a:ext cx="7772400" cy="1295400"/>
          </a:xfrm>
        </p:spPr>
        <p:txBody>
          <a:bodyPr/>
          <a:lstStyle/>
          <a:p>
            <a:br>
              <a:rPr lang="ru-RU" sz="2800" dirty="0"/>
            </a:br>
            <a:br>
              <a:rPr lang="ru-RU" sz="2800" dirty="0"/>
            </a:br>
            <a:r>
              <a:rPr lang="en-US" sz="2800" dirty="0"/>
              <a:t>Carbon Cycle &amp; Ecosystems Focus Area Joint Workshop May 8-12, College Park, MD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EC787-689A-5D45-BA33-C0598110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D52D8-D6FD-9243-92AE-97FCA0C5EC8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C71422-006A-A0B9-1798-5E4B1004E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217723"/>
              </p:ext>
            </p:extLst>
          </p:nvPr>
        </p:nvGraphicFramePr>
        <p:xfrm>
          <a:off x="533404" y="1607900"/>
          <a:ext cx="8381994" cy="486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2611">
                  <a:extLst>
                    <a:ext uri="{9D8B030D-6E8A-4147-A177-3AD203B41FA5}">
                      <a16:colId xmlns:a16="http://schemas.microsoft.com/office/drawing/2014/main" val="200684061"/>
                    </a:ext>
                  </a:extLst>
                </a:gridCol>
                <a:gridCol w="872611">
                  <a:extLst>
                    <a:ext uri="{9D8B030D-6E8A-4147-A177-3AD203B41FA5}">
                      <a16:colId xmlns:a16="http://schemas.microsoft.com/office/drawing/2014/main" val="1055148447"/>
                    </a:ext>
                  </a:extLst>
                </a:gridCol>
                <a:gridCol w="1659193">
                  <a:extLst>
                    <a:ext uri="{9D8B030D-6E8A-4147-A177-3AD203B41FA5}">
                      <a16:colId xmlns:a16="http://schemas.microsoft.com/office/drawing/2014/main" val="3431078025"/>
                    </a:ext>
                  </a:extLst>
                </a:gridCol>
                <a:gridCol w="1659193">
                  <a:extLst>
                    <a:ext uri="{9D8B030D-6E8A-4147-A177-3AD203B41FA5}">
                      <a16:colId xmlns:a16="http://schemas.microsoft.com/office/drawing/2014/main" val="4219480430"/>
                    </a:ext>
                  </a:extLst>
                </a:gridCol>
                <a:gridCol w="1659193">
                  <a:extLst>
                    <a:ext uri="{9D8B030D-6E8A-4147-A177-3AD203B41FA5}">
                      <a16:colId xmlns:a16="http://schemas.microsoft.com/office/drawing/2014/main" val="871185244"/>
                    </a:ext>
                  </a:extLst>
                </a:gridCol>
                <a:gridCol w="1659193">
                  <a:extLst>
                    <a:ext uri="{9D8B030D-6E8A-4147-A177-3AD203B41FA5}">
                      <a16:colId xmlns:a16="http://schemas.microsoft.com/office/drawing/2014/main" val="3071163493"/>
                    </a:ext>
                  </a:extLst>
                </a:gridCol>
              </a:tblGrid>
              <a:tr h="20283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Monday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Tuesday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Wednesday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Thursday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Friday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3011779680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Plenary Opening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NASA Leadership Roundtable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DAACs Training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extLst>
                  <a:ext uri="{0D108BD9-81ED-4DB2-BD59-A6C34878D82A}">
                    <a16:rowId xmlns:a16="http://schemas.microsoft.com/office/drawing/2014/main" val="3220826842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9:00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727797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120380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Break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Break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021992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Talks Theme 1: Human influence on global ecosystems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Talks Theme 4: Research to Applications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7198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072009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200579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Lunch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Lunch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2391215540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1648789296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1716013970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Talks Theme 2: Climate Change Impacts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Talk Theme 5: Future research direction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4072046337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525104219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4202396862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Break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Poster Session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3534350576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Talks Theme 3: Disturbance, Resilience, Mitigation, and Adaptation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482051304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2952291983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2330422766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Poster Session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Poster Session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2230712256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746996944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2191099150"/>
                  </a:ext>
                </a:extLst>
              </a:tr>
              <a:tr h="202839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6:30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b"/>
                </a:tc>
                <a:extLst>
                  <a:ext uri="{0D108BD9-81ED-4DB2-BD59-A6C34878D82A}">
                    <a16:rowId xmlns:a16="http://schemas.microsoft.com/office/drawing/2014/main" val="40238401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8031F3-0666-CA41-891D-9ACFACFBFB08}"/>
              </a:ext>
            </a:extLst>
          </p:cNvPr>
          <p:cNvSpPr txBox="1"/>
          <p:nvPr/>
        </p:nvSpPr>
        <p:spPr>
          <a:xfrm>
            <a:off x="1295400" y="1981200"/>
            <a:ext cx="26725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LCLUC</a:t>
            </a:r>
          </a:p>
          <a:p>
            <a:pPr algn="ctr"/>
            <a:r>
              <a:rPr lang="en-US" sz="2000" dirty="0"/>
              <a:t>ST Meeting</a:t>
            </a:r>
          </a:p>
          <a:p>
            <a:pPr algn="ctr"/>
            <a:r>
              <a:rPr lang="en-US" sz="2000" dirty="0"/>
              <a:t>Early Career </a:t>
            </a:r>
          </a:p>
          <a:p>
            <a:pPr algn="ctr"/>
            <a:r>
              <a:rPr lang="en-US" sz="2000" dirty="0"/>
              <a:t>Researchers</a:t>
            </a:r>
          </a:p>
          <a:p>
            <a:pPr algn="ctr"/>
            <a:r>
              <a:rPr lang="en-US" sz="2000" dirty="0"/>
              <a:t>LCLUC-2019</a:t>
            </a:r>
          </a:p>
          <a:p>
            <a:pPr algn="ctr"/>
            <a:r>
              <a:rPr lang="en-US" sz="2000" dirty="0"/>
              <a:t>Oral presentations</a:t>
            </a:r>
          </a:p>
          <a:p>
            <a:pPr algn="ctr"/>
            <a:r>
              <a:rPr lang="en-US" sz="2000" dirty="0"/>
              <a:t>LCLUC-21 poster</a:t>
            </a:r>
          </a:p>
          <a:p>
            <a:pPr algn="ctr"/>
            <a:r>
              <a:rPr lang="en-US" sz="2000" dirty="0"/>
              <a:t>Ad presentations (2min)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40170-3FE7-883F-0FE4-C68033F8F875}"/>
              </a:ext>
            </a:extLst>
          </p:cNvPr>
          <p:cNvSpPr txBox="1"/>
          <p:nvPr/>
        </p:nvSpPr>
        <p:spPr>
          <a:xfrm>
            <a:off x="1447800" y="4593953"/>
            <a:ext cx="2672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LCLUC NIP and FINESST Students will be welcome too </a:t>
            </a:r>
          </a:p>
        </p:txBody>
      </p:sp>
    </p:spTree>
    <p:extLst>
      <p:ext uri="{BB962C8B-B14F-4D97-AF65-F5344CB8AC3E}">
        <p14:creationId xmlns:p14="http://schemas.microsoft.com/office/powerpoint/2010/main" val="97801421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121876</TotalTime>
  <Pages>21</Pages>
  <Words>1072</Words>
  <Application>Microsoft Macintosh PowerPoint</Application>
  <PresentationFormat>Letter Paper (8.5x11 in)</PresentationFormat>
  <Paragraphs>191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Gotham SSm A</vt:lpstr>
      <vt:lpstr>Helvetica</vt:lpstr>
      <vt:lpstr>Helvetica Neue</vt:lpstr>
      <vt:lpstr>Lato</vt:lpstr>
      <vt:lpstr>Open Sans Neue</vt:lpstr>
      <vt:lpstr>source sans pro</vt:lpstr>
      <vt:lpstr>Tahoma</vt:lpstr>
      <vt:lpstr>Times New Roman</vt:lpstr>
      <vt:lpstr>Blank Presentation</vt:lpstr>
      <vt:lpstr>PowerPoint Presentation</vt:lpstr>
      <vt:lpstr>LCLUC Mapper Options</vt:lpstr>
      <vt:lpstr>PowerPoint Presentation</vt:lpstr>
      <vt:lpstr>Hotspots of Land Use</vt:lpstr>
      <vt:lpstr>LCLUCers in Media: Sep 2020-Sep 2022</vt:lpstr>
      <vt:lpstr>LCLUC Awardees: 2018-2022</vt:lpstr>
      <vt:lpstr>25 Years of Early Career Scientists Support   </vt:lpstr>
      <vt:lpstr>Involving Very Young in LCLUC </vt:lpstr>
      <vt:lpstr>  Carbon Cycle &amp; Ecosystems Focus Area Joint Workshop May 8-12, College Park, MD </vt:lpstr>
      <vt:lpstr>LCLUC-23 solicitation</vt:lpstr>
      <vt:lpstr>LCLUC and GOFC-GOLD Regional Meetings</vt:lpstr>
      <vt:lpstr>Towards a Potential LCLUC  Initiative in Latin America</vt:lpstr>
      <vt:lpstr>Personal Remarks</vt:lpstr>
      <vt:lpstr>Thanks go to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Code YS</dc:creator>
  <cp:keywords/>
  <dc:description/>
  <cp:lastModifiedBy>Gutman, Garik (HQ-DK000)</cp:lastModifiedBy>
  <cp:revision>953</cp:revision>
  <cp:lastPrinted>2011-09-15T16:02:24Z</cp:lastPrinted>
  <dcterms:created xsi:type="dcterms:W3CDTF">2012-09-05T13:34:10Z</dcterms:created>
  <dcterms:modified xsi:type="dcterms:W3CDTF">2022-10-20T11:18:06Z</dcterms:modified>
  <cp:category/>
</cp:coreProperties>
</file>