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1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2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3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4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5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6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7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40" r:id="rId2"/>
    <p:sldMasterId id="2147484056" r:id="rId3"/>
    <p:sldMasterId id="2147484459" r:id="rId4"/>
    <p:sldMasterId id="2147484574" r:id="rId5"/>
    <p:sldMasterId id="2147484590" r:id="rId6"/>
    <p:sldMasterId id="2147484669" r:id="rId7"/>
    <p:sldMasterId id="2147484690" r:id="rId8"/>
    <p:sldMasterId id="2147484703" r:id="rId9"/>
    <p:sldMasterId id="2147484718" r:id="rId10"/>
    <p:sldMasterId id="2147484733" r:id="rId11"/>
    <p:sldMasterId id="2147484746" r:id="rId12"/>
    <p:sldMasterId id="2147484783" r:id="rId13"/>
    <p:sldMasterId id="2147484802" r:id="rId14"/>
    <p:sldMasterId id="2147484910" r:id="rId15"/>
    <p:sldMasterId id="2147484938" r:id="rId16"/>
    <p:sldMasterId id="2147484950" r:id="rId17"/>
    <p:sldMasterId id="2147484962" r:id="rId18"/>
  </p:sldMasterIdLst>
  <p:notesMasterIdLst>
    <p:notesMasterId r:id="rId114"/>
  </p:notesMasterIdLst>
  <p:sldIdLst>
    <p:sldId id="264" r:id="rId19"/>
    <p:sldId id="2083" r:id="rId20"/>
    <p:sldId id="2180" r:id="rId21"/>
    <p:sldId id="2075" r:id="rId22"/>
    <p:sldId id="1932" r:id="rId23"/>
    <p:sldId id="1092" r:id="rId24"/>
    <p:sldId id="1093" r:id="rId25"/>
    <p:sldId id="1935" r:id="rId26"/>
    <p:sldId id="1971" r:id="rId27"/>
    <p:sldId id="1945" r:id="rId28"/>
    <p:sldId id="1946" r:id="rId29"/>
    <p:sldId id="2112" r:id="rId30"/>
    <p:sldId id="1938" r:id="rId31"/>
    <p:sldId id="1941" r:id="rId32"/>
    <p:sldId id="1942" r:id="rId33"/>
    <p:sldId id="1949" r:id="rId34"/>
    <p:sldId id="379" r:id="rId35"/>
    <p:sldId id="1950" r:id="rId36"/>
    <p:sldId id="1130" r:id="rId37"/>
    <p:sldId id="2127" r:id="rId38"/>
    <p:sldId id="2181" r:id="rId39"/>
    <p:sldId id="1976" r:id="rId40"/>
    <p:sldId id="1984" r:id="rId41"/>
    <p:sldId id="811" r:id="rId42"/>
    <p:sldId id="1183" r:id="rId43"/>
    <p:sldId id="1963" r:id="rId44"/>
    <p:sldId id="1964" r:id="rId45"/>
    <p:sldId id="2155" r:id="rId46"/>
    <p:sldId id="1490" r:id="rId47"/>
    <p:sldId id="308" r:id="rId48"/>
    <p:sldId id="286" r:id="rId49"/>
    <p:sldId id="2189" r:id="rId50"/>
    <p:sldId id="2156" r:id="rId51"/>
    <p:sldId id="2133" r:id="rId52"/>
    <p:sldId id="837" r:id="rId53"/>
    <p:sldId id="1277" r:id="rId54"/>
    <p:sldId id="2119" r:id="rId55"/>
    <p:sldId id="2182" r:id="rId56"/>
    <p:sldId id="2160" r:id="rId57"/>
    <p:sldId id="2159" r:id="rId58"/>
    <p:sldId id="1982" r:id="rId59"/>
    <p:sldId id="1983" r:id="rId60"/>
    <p:sldId id="2134" r:id="rId61"/>
    <p:sldId id="862" r:id="rId62"/>
    <p:sldId id="605" r:id="rId63"/>
    <p:sldId id="2157" r:id="rId64"/>
    <p:sldId id="2162" r:id="rId65"/>
    <p:sldId id="1802" r:id="rId66"/>
    <p:sldId id="2158" r:id="rId67"/>
    <p:sldId id="603" r:id="rId68"/>
    <p:sldId id="611" r:id="rId69"/>
    <p:sldId id="2183" r:id="rId70"/>
    <p:sldId id="1915" r:id="rId71"/>
    <p:sldId id="638" r:id="rId72"/>
    <p:sldId id="1857" r:id="rId73"/>
    <p:sldId id="260" r:id="rId74"/>
    <p:sldId id="1683" r:id="rId75"/>
    <p:sldId id="433" r:id="rId76"/>
    <p:sldId id="1619" r:id="rId77"/>
    <p:sldId id="1581" r:id="rId78"/>
    <p:sldId id="2175" r:id="rId79"/>
    <p:sldId id="2184" r:id="rId80"/>
    <p:sldId id="2153" r:id="rId81"/>
    <p:sldId id="2067" r:id="rId82"/>
    <p:sldId id="2105" r:id="rId83"/>
    <p:sldId id="266" r:id="rId84"/>
    <p:sldId id="267" r:id="rId85"/>
    <p:sldId id="275" r:id="rId86"/>
    <p:sldId id="2164" r:id="rId87"/>
    <p:sldId id="273" r:id="rId88"/>
    <p:sldId id="274" r:id="rId89"/>
    <p:sldId id="280" r:id="rId90"/>
    <p:sldId id="2185" r:id="rId91"/>
    <p:sldId id="2091" r:id="rId92"/>
    <p:sldId id="2171" r:id="rId93"/>
    <p:sldId id="2166" r:id="rId94"/>
    <p:sldId id="2174" r:id="rId95"/>
    <p:sldId id="2149" r:id="rId96"/>
    <p:sldId id="2161" r:id="rId97"/>
    <p:sldId id="2191" r:id="rId98"/>
    <p:sldId id="2151" r:id="rId99"/>
    <p:sldId id="2136" r:id="rId100"/>
    <p:sldId id="2170" r:id="rId101"/>
    <p:sldId id="2176" r:id="rId102"/>
    <p:sldId id="2186" r:id="rId103"/>
    <p:sldId id="2173" r:id="rId104"/>
    <p:sldId id="2187" r:id="rId105"/>
    <p:sldId id="2114" r:id="rId106"/>
    <p:sldId id="2144" r:id="rId107"/>
    <p:sldId id="1402" r:id="rId108"/>
    <p:sldId id="2188" r:id="rId109"/>
    <p:sldId id="2177" r:id="rId110"/>
    <p:sldId id="2178" r:id="rId111"/>
    <p:sldId id="2179" r:id="rId112"/>
    <p:sldId id="520" r:id="rId1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0861F"/>
    <a:srgbClr val="008000"/>
    <a:srgbClr val="1D1104"/>
    <a:srgbClr val="FF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80" autoAdjust="0"/>
    <p:restoredTop sz="95220" autoAdjust="0"/>
  </p:normalViewPr>
  <p:slideViewPr>
    <p:cSldViewPr snapToGrid="0">
      <p:cViewPr varScale="1">
        <p:scale>
          <a:sx n="67" d="100"/>
          <a:sy n="67" d="100"/>
        </p:scale>
        <p:origin x="184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5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theme" Target="theme/theme1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18" Type="http://schemas.openxmlformats.org/officeDocument/2006/relationships/tableStyles" Target="tableStyles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presProps" Target="presProps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viewProps" Target="viewProp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8.xml"/><Relationship Id="rId57" Type="http://schemas.openxmlformats.org/officeDocument/2006/relationships/slide" Target="slides/slide39.xml"/><Relationship Id="rId106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1B9C7-83AA-4953-9AA2-D5817B86C500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CC44A-F6C6-4EE8-BA41-5D57D0074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4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DA8300-B00B-4B08-AD33-E503A8ACC76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/>
        </p:spPr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47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CE9595-D9DD-4B97-B542-67961649FC3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8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19138"/>
            <a:ext cx="6400800" cy="360045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68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117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8403" tIns="40034" rIns="78403" bIns="40034"/>
          <a:lstStyle/>
          <a:p>
            <a:pPr defTabSz="73977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06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09EAF-EA20-4B2F-85F4-B390D7D2B91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0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/>
        </p:spPr>
      </p:sp>
      <p:sp>
        <p:nvSpPr>
          <p:cNvPr id="1206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55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492633-A36B-4BAE-87D8-029BE405B64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0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2313"/>
            <a:ext cx="6392862" cy="3597275"/>
          </a:xfrm>
          <a:ln/>
        </p:spPr>
      </p:sp>
      <p:sp>
        <p:nvSpPr>
          <p:cNvPr id="1208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19588"/>
          </a:xfrm>
        </p:spPr>
        <p:txBody>
          <a:bodyPr/>
          <a:lstStyle/>
          <a:p>
            <a:r>
              <a:rPr lang="en-US"/>
              <a:t>One definition:</a:t>
            </a:r>
          </a:p>
          <a:p>
            <a:r>
              <a:rPr lang="en-US"/>
              <a:t>The </a:t>
            </a:r>
            <a:r>
              <a:rPr lang="en-US" b="1"/>
              <a:t>wildland/urban interface</a:t>
            </a:r>
            <a:r>
              <a:rPr lang="en-US"/>
              <a:t> is defined as the line, area, or zone where structures and other human development meet or intermingle with undeveloped wildland or vegetative fuels (SAF, July 1990) </a:t>
            </a:r>
          </a:p>
          <a:p>
            <a:endParaRPr lang="en-US"/>
          </a:p>
          <a:p>
            <a:r>
              <a:rPr lang="en-US"/>
              <a:t>Another definition:</a:t>
            </a:r>
          </a:p>
          <a:p>
            <a:r>
              <a:rPr lang="en-US"/>
              <a:t>The Southwest Forest Alliance considers WUI "areas where urban fuels directly meet forest fuels. This is primarily within 20-60 meters (66-200 feet) of houses, where fire most directly threatens the house, and where a defensible zone can be developed.”</a:t>
            </a:r>
          </a:p>
          <a:p>
            <a:endParaRPr lang="en-US"/>
          </a:p>
          <a:p>
            <a:r>
              <a:rPr lang="en-US"/>
              <a:t>A growing body of research suggests that “the only effective home protection treatment is treatment in, on, and around the house...homeowners must be responsible for protecting that property” (Nowicki 2001, p. 1:3). U.S. Forest Service research scientist, Jack Cohen stated that “home ignitions are not likely unless flames and firebrand ignitions occur within 40 meters [131 feet] of the structure […] the WUI fire loss problem primarily depends on the home and its immediate site” (qtd. Nowicki 2001, 2:4). The Firewise (http://firewise.org/) website contains valuable information to homeowners seeking to protect their properties.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40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2E052-3F35-4204-9816-27C93DAF7F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15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Times New Roman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815388"/>
            <a:ext cx="2960687" cy="466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37931725" indent="-37474525" defTabSz="977900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marL="0" marR="0" lvl="0" indent="0" algn="r" defTabSz="977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C105F5-BAE2-9F4A-B85A-608305CAB83A}" type="slidenum">
              <a:rPr kumimoji="0" lang="en-US" altLang="x-non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77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x-non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26629" name="Header Placeholder 4"/>
          <p:cNvSpPr>
            <a:spLocks noGrp="1"/>
          </p:cNvSpPr>
          <p:nvPr>
            <p:ph type="hdr" sz="quarter"/>
          </p:nvPr>
        </p:nvSpPr>
        <p:spPr>
          <a:xfrm>
            <a:off x="12700" y="12700"/>
            <a:ext cx="2960688" cy="466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37931725" indent="-37474525" defTabSz="977900"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marL="0" marR="0" lvl="0" indent="0" algn="l" defTabSz="977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738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B596FC-DDF9-4445-B6DA-971EEC96699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7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3075" y="757238"/>
            <a:ext cx="6365875" cy="3581400"/>
          </a:xfrm>
          <a:ln/>
        </p:spPr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87875"/>
            <a:ext cx="5395913" cy="4265613"/>
          </a:xfrm>
        </p:spPr>
        <p:txBody>
          <a:bodyPr/>
          <a:lstStyle/>
          <a:p>
            <a:pPr defTabSz="7620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63550" y="693738"/>
            <a:ext cx="6157913" cy="34655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E23DA-0786-44EC-AB73-4B56D7ED5A44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8265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63550" y="693738"/>
            <a:ext cx="6157913" cy="34655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E23DA-0786-44EC-AB73-4B56D7ED5A44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8988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63550" y="693738"/>
            <a:ext cx="6157913" cy="34655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E23DA-0786-44EC-AB73-4B56D7ED5A44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7045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45.jpe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46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7.pn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953000"/>
            <a:ext cx="6880654" cy="978729"/>
          </a:xfrm>
        </p:spPr>
        <p:txBody>
          <a:bodyPr wrap="square" anchor="t">
            <a:sp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New Earth Science</a:t>
            </a:r>
            <a:br>
              <a:rPr lang="en-US" dirty="0"/>
            </a:br>
            <a:r>
              <a:rPr lang="en-US" dirty="0"/>
              <a:t>Division Template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429310"/>
            <a:ext cx="2990088" cy="19606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7304" y="2429310"/>
            <a:ext cx="2990088" cy="1960606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34608" y="2429310"/>
            <a:ext cx="2990088" cy="1960606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01912" y="2429310"/>
            <a:ext cx="2990088" cy="1960606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68832" y="4928616"/>
            <a:ext cx="4048125" cy="313944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644765" y="5254435"/>
            <a:ext cx="4071938" cy="1012825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Organization</a:t>
            </a:r>
          </a:p>
          <a:p>
            <a:pPr lvl="0"/>
            <a:r>
              <a:rPr lang="en-US" dirty="0"/>
              <a:t>Contact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644765" y="6339395"/>
            <a:ext cx="4071938" cy="317437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4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23432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2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3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56920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5689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689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92423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3020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65055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9323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80021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17311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86789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0"/>
            <a:ext cx="289560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848360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25783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39D04F-FB56-44C9-A74E-1F55276F82CF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198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59D58-E303-0947-A375-B7AEFBFD5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650" y="1122363"/>
            <a:ext cx="76327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3B2B6-4C07-7B4E-94E7-3F9D44668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9650" y="3819440"/>
            <a:ext cx="7632700" cy="46933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</p:spTree>
    <p:extLst>
      <p:ext uri="{BB962C8B-B14F-4D97-AF65-F5344CB8AC3E}">
        <p14:creationId xmlns:p14="http://schemas.microsoft.com/office/powerpoint/2010/main" val="15829605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0D879-1109-484A-9609-98D9C97D0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0" y="1497028"/>
            <a:ext cx="7632704" cy="434860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7">
            <a:extLst>
              <a:ext uri="{FF2B5EF4-FFF2-40B4-BE49-F238E27FC236}">
                <a16:creationId xmlns:a16="http://schemas.microsoft.com/office/drawing/2014/main" id="{D43FBAA9-E3A9-E44D-B1FC-D6D3ED63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152207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D3072A8-C09B-1946-A374-E70206114B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12125" y="1497027"/>
            <a:ext cx="3744912" cy="43486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8504FB-3A99-9D41-BD71-7B2382439D7F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</a:t>
            </a:r>
          </a:p>
        </p:txBody>
      </p:sp>
    </p:spTree>
    <p:extLst>
      <p:ext uri="{BB962C8B-B14F-4D97-AF65-F5344CB8AC3E}">
        <p14:creationId xmlns:p14="http://schemas.microsoft.com/office/powerpoint/2010/main" val="29606521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Rows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0DF83-374B-E04D-B4B1-A73338AB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497027"/>
            <a:ext cx="7632699" cy="21007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C54E57-0A3A-1D45-AF6C-F1841F7B10F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4964" y="3722336"/>
            <a:ext cx="7632698" cy="21477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51DAD33-F5F4-8246-917F-C4FE29440EE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12124" y="1497027"/>
            <a:ext cx="3744913" cy="43730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2DE82F0C-42F0-F842-B9F7-13491CC3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152207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E0BBFD-72CD-AE4C-A50F-26031E0E303E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16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</p:spTree>
    <p:extLst>
      <p:ext uri="{BB962C8B-B14F-4D97-AF65-F5344CB8AC3E}">
        <p14:creationId xmlns:p14="http://schemas.microsoft.com/office/powerpoint/2010/main" val="9725227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147DC-9595-7545-959F-8ABA66CC5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2" y="1497028"/>
            <a:ext cx="5684837" cy="436493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54238-C3B3-EB47-8350-39AA5A7E4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7027"/>
            <a:ext cx="5684838" cy="436493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F8CE3CF8-7315-644E-B6B4-7941967FC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152207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8CE717-19B3-B244-9450-E37141C928E2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</p:spTree>
    <p:extLst>
      <p:ext uri="{BB962C8B-B14F-4D97-AF65-F5344CB8AC3E}">
        <p14:creationId xmlns:p14="http://schemas.microsoft.com/office/powerpoint/2010/main" val="34259963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FA85D-842B-7B44-BF67-F17E6447C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454374"/>
            <a:ext cx="5689599" cy="8412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974E9-7089-9C4A-A258-4EF9982D6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505077"/>
            <a:ext cx="5689599" cy="33323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1A74C-97F9-7849-9A97-41FDDB024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54374"/>
            <a:ext cx="5684838" cy="863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E4133E-7AA4-F640-AE6E-29256105F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684838" cy="33323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E0906665-079D-DF41-A2CF-A969DEDF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152207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47ED58-5B51-F84C-A73D-22702C862B72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16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</p:spTree>
    <p:extLst>
      <p:ext uri="{BB962C8B-B14F-4D97-AF65-F5344CB8AC3E}">
        <p14:creationId xmlns:p14="http://schemas.microsoft.com/office/powerpoint/2010/main" val="2600503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4 Images and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097BE8-42BC-C54B-9A01-58CA97A9A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508281"/>
            <a:ext cx="5689599" cy="39678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3056" y="5583484"/>
            <a:ext cx="1800224" cy="351952"/>
          </a:xfrm>
        </p:spPr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F44238C-9BBE-7F40-8EBA-A63436E332C1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170541" y="1508281"/>
            <a:ext cx="2773363" cy="186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62A99614-66E0-204A-89DB-6BCF22397260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170541" y="3596026"/>
            <a:ext cx="2773363" cy="186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82D1F07C-7A61-714C-8068-8EE5BCD16CC2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9091766" y="1508281"/>
            <a:ext cx="2773363" cy="186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176D65DB-2C3F-4140-8123-1B7DED6FC3B0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9091766" y="3596026"/>
            <a:ext cx="2773363" cy="186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itle Placeholder 7">
            <a:extLst>
              <a:ext uri="{FF2B5EF4-FFF2-40B4-BE49-F238E27FC236}">
                <a16:creationId xmlns:a16="http://schemas.microsoft.com/office/drawing/2014/main" id="{6DC0488A-8F3D-3940-AF11-627EAF50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152207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4AAB90-1E85-DF4A-BE9C-7BB8FC701C49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31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277053" y="5587123"/>
            <a:ext cx="1800224" cy="351952"/>
          </a:xfrm>
        </p:spPr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11050" y="5587123"/>
            <a:ext cx="1800224" cy="351952"/>
          </a:xfrm>
        </p:spPr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45047" y="5579875"/>
            <a:ext cx="1800224" cy="351952"/>
          </a:xfrm>
        </p:spPr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79044" y="5588069"/>
            <a:ext cx="1800224" cy="351952"/>
          </a:xfrm>
        </p:spPr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013041" y="5588069"/>
            <a:ext cx="1800224" cy="351952"/>
          </a:xfrm>
        </p:spPr>
      </p:sp>
    </p:spTree>
    <p:extLst>
      <p:ext uri="{BB962C8B-B14F-4D97-AF65-F5344CB8AC3E}">
        <p14:creationId xmlns:p14="http://schemas.microsoft.com/office/powerpoint/2010/main" val="31018690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1 Images and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9A7726-F44D-7C40-8663-7144F0610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508281"/>
            <a:ext cx="5689599" cy="39678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3E6A351-B4E9-8044-8F74-5F30D42746D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170541" y="1508282"/>
            <a:ext cx="5686497" cy="39570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itle Placeholder 7">
            <a:extLst>
              <a:ext uri="{FF2B5EF4-FFF2-40B4-BE49-F238E27FC236}">
                <a16:creationId xmlns:a16="http://schemas.microsoft.com/office/drawing/2014/main" id="{E2B32D72-8CA6-E84D-B595-25F9562D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152207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C3D0CA-52A1-774F-82B2-D4CA29D4696E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25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3056" y="5583484"/>
            <a:ext cx="1800224" cy="351952"/>
          </a:xfrm>
        </p:spPr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277053" y="5587123"/>
            <a:ext cx="1800224" cy="351952"/>
          </a:xfrm>
        </p:spPr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11050" y="5587123"/>
            <a:ext cx="1800224" cy="351952"/>
          </a:xfrm>
        </p:spPr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45047" y="5579875"/>
            <a:ext cx="1800224" cy="351952"/>
          </a:xfrm>
        </p:spPr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79044" y="5588069"/>
            <a:ext cx="1800224" cy="351952"/>
          </a:xfrm>
        </p:spPr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AF505B3D-B9F6-0145-960F-C24F868FCD7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013041" y="5588069"/>
            <a:ext cx="1800224" cy="351952"/>
          </a:xfrm>
        </p:spPr>
      </p:sp>
    </p:spTree>
    <p:extLst>
      <p:ext uri="{BB962C8B-B14F-4D97-AF65-F5344CB8AC3E}">
        <p14:creationId xmlns:p14="http://schemas.microsoft.com/office/powerpoint/2010/main" val="33890453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36FD1-6817-5B48-BA3A-33DE15329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888" y="1521303"/>
            <a:ext cx="6661150" cy="43397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03CB898-602B-7C44-BD25-8A183C943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521303"/>
            <a:ext cx="4716461" cy="43476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4C95C99E-B74B-D04B-916C-F7567753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152207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B752AD-9A1C-2C4C-998F-C49FD7EF7B3F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</p:spTree>
    <p:extLst>
      <p:ext uri="{BB962C8B-B14F-4D97-AF65-F5344CB8AC3E}">
        <p14:creationId xmlns:p14="http://schemas.microsoft.com/office/powerpoint/2010/main" val="35653912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2DDB23-49DE-3C4C-B144-2B5ED7C18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95888" y="1521303"/>
            <a:ext cx="6661150" cy="43397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FC779-1B2C-454D-B0B9-39C4CD047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521303"/>
            <a:ext cx="4716461" cy="43476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50DA5788-17B8-3343-8718-D73514216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152207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5D4B2E-B1AA-A642-A59D-9263B4C8040A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</p:spTree>
    <p:extLst>
      <p:ext uri="{BB962C8B-B14F-4D97-AF65-F5344CB8AC3E}">
        <p14:creationId xmlns:p14="http://schemas.microsoft.com/office/powerpoint/2010/main" val="33149493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Wid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2DDB23-49DE-3C4C-B144-2B5ED7C18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4963" y="1479175"/>
            <a:ext cx="11522075" cy="42684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A55D5B0A-9AC9-0D4A-BC8C-86E1556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152207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7764C0-A288-384C-91EE-1E74156E015F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</p:spTree>
    <p:extLst>
      <p:ext uri="{BB962C8B-B14F-4D97-AF65-F5344CB8AC3E}">
        <p14:creationId xmlns:p14="http://schemas.microsoft.com/office/powerpoint/2010/main" val="3334973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867" y="74614"/>
            <a:ext cx="10219267" cy="8540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84817" y="1290638"/>
            <a:ext cx="5128683" cy="5137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701" y="1290638"/>
            <a:ext cx="5128684" cy="5137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6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37B70-DF89-5A4A-A8A3-6272FB15F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4964" y="1497027"/>
            <a:ext cx="7632700" cy="4356766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63ACDE91-6E6F-7D47-BC38-A3906575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152207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E6007-8E09-1948-A0FA-E75051A41122}"/>
              </a:ext>
            </a:extLst>
          </p:cNvPr>
          <p:cNvSpPr/>
          <p:nvPr userDrawn="1"/>
        </p:nvSpPr>
        <p:spPr>
          <a:xfrm flipV="1">
            <a:off x="334960" y="1262358"/>
            <a:ext cx="11522078" cy="3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</p:spTree>
    <p:extLst>
      <p:ext uri="{BB962C8B-B14F-4D97-AF65-F5344CB8AC3E}">
        <p14:creationId xmlns:p14="http://schemas.microsoft.com/office/powerpoint/2010/main" val="39194847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C7B0D3-9ED8-4944-A9B6-AB4CC9040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83674" y="260350"/>
            <a:ext cx="2773364" cy="5609771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D8A13-C965-8E45-9011-4D0F72148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60350"/>
            <a:ext cx="8102600" cy="5609771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</p:spTree>
    <p:extLst>
      <p:ext uri="{BB962C8B-B14F-4D97-AF65-F5344CB8AC3E}">
        <p14:creationId xmlns:p14="http://schemas.microsoft.com/office/powerpoint/2010/main" val="1319499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6D4DF-FC18-49A3-860C-D0432F8EB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C9322-D03E-4353-93F4-93C185A63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AB4D4-07C8-4BD2-A958-C5DE168CC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2B09-A976-4815-BF84-9B23AF9D5767}" type="datetimeFigureOut">
              <a:rPr lang="en-GB" smtClean="0"/>
              <a:t>19/10/2022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BC7F7-23CE-41F7-9BD7-33595EE1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79CAE-E02F-4B1C-ABF6-7AB42A07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2FAB-EF7F-489C-B59D-E636215BE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8925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E6045-2EE9-492F-AC9F-201D2E47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633EB-4733-479F-938A-B7F2E51E7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8EAEC-531B-425A-8AE3-2439B43F9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2B09-A976-4815-BF84-9B23AF9D5767}" type="datetimeFigureOut">
              <a:rPr lang="en-GB" smtClean="0"/>
              <a:t>19/10/2022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5D5BD-0266-401E-A7B2-D9B546C5A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96A81-874D-4D64-A56E-EDCC69CC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2FAB-EF7F-489C-B59D-E636215BE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37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694C-42A4-405D-8AD8-C9BD9B41A50D}" type="datetimeFigureOut">
              <a:rPr lang="en-GB" smtClean="0"/>
              <a:pPr/>
              <a:t>19/10/2022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711999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0081120" cy="8640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412776"/>
            <a:ext cx="10972800" cy="5040560"/>
          </a:xfrm>
        </p:spPr>
        <p:txBody>
          <a:bodyPr/>
          <a:lstStyle>
            <a:lvl2pPr>
              <a:defRPr>
                <a:latin typeface="Lucida Sans Unicode" pitchFamily="34" charset="0"/>
                <a:cs typeface="Lucida Sans Unicode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492876"/>
            <a:ext cx="527381" cy="365125"/>
          </a:xfrm>
        </p:spPr>
        <p:txBody>
          <a:bodyPr/>
          <a:lstStyle/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409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73646" y="128208"/>
            <a:ext cx="1344149" cy="2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 b="23784"/>
          <a:stretch>
            <a:fillRect/>
          </a:stretch>
        </p:blipFill>
        <p:spPr bwMode="auto">
          <a:xfrm>
            <a:off x="10707923" y="453523"/>
            <a:ext cx="1248139" cy="66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8183301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Lucida Sans Unicode" pitchFamily="34" charset="0"/>
                <a:cs typeface="Lucida Sans Unicode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694C-42A4-405D-8AD8-C9BD9B41A50D}" type="datetimeFigureOut">
              <a:rPr lang="en-GB" smtClean="0"/>
              <a:pPr/>
              <a:t>19/10/2022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Sans Unicode" pitchFamily="34" charset="0"/>
                <a:cs typeface="Lucida Sans Unicode" pitchFamily="34" charset="0"/>
              </a:defRPr>
            </a:lvl1pPr>
          </a:lstStyle>
          <a:p>
            <a:fld id="{9C74D33A-6DAE-4477-998E-44875997FA1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800059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694C-42A4-405D-8AD8-C9BD9B41A50D}" type="datetimeFigureOut">
              <a:rPr lang="en-GB" smtClean="0"/>
              <a:pPr/>
              <a:t>19/10/2022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682746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694C-42A4-405D-8AD8-C9BD9B41A50D}" type="datetimeFigureOut">
              <a:rPr lang="en-GB" smtClean="0"/>
              <a:pPr/>
              <a:t>19/10/2022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832241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694C-42A4-405D-8AD8-C9BD9B41A50D}" type="datetimeFigureOut">
              <a:rPr lang="en-GB" smtClean="0"/>
              <a:pPr/>
              <a:t>19/10/2022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2914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AF682-E443-4C5A-9EDA-20B2D19DBBCE}" type="datetimeFigureOut">
              <a:rPr lang="en-US" smtClean="0"/>
              <a:t>10/19/22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449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694C-42A4-405D-8AD8-C9BD9B41A50D}" type="datetimeFigureOut">
              <a:rPr lang="en-GB" smtClean="0"/>
              <a:pPr/>
              <a:t>19/10/2022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6678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694C-42A4-405D-8AD8-C9BD9B41A50D}" type="datetimeFigureOut">
              <a:rPr lang="en-GB" smtClean="0"/>
              <a:pPr/>
              <a:t>19/10/2022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265436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694C-42A4-405D-8AD8-C9BD9B41A50D}" type="datetimeFigureOut">
              <a:rPr lang="en-GB" smtClean="0"/>
              <a:pPr/>
              <a:t>19/10/2022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883382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694C-42A4-405D-8AD8-C9BD9B41A50D}" type="datetimeFigureOut">
              <a:rPr lang="en-GB" smtClean="0"/>
              <a:pPr/>
              <a:t>19/10/2022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93559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D694C-42A4-405D-8AD8-C9BD9B41A50D}" type="datetimeFigureOut">
              <a:rPr lang="en-GB" smtClean="0"/>
              <a:pPr/>
              <a:t>19/10/2022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595249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38200" y="1293993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194C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292927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and Subtitles">
  <p:cSld name="Two Content and Subtitle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334967" y="1454374"/>
            <a:ext cx="5689599" cy="84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342900" lvl="0" indent="-17145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1pPr>
            <a:lvl2pPr marL="685800" lvl="1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25" b="1"/>
            </a:lvl2pPr>
            <a:lvl3pPr marL="1028700" lvl="2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013" b="1"/>
            </a:lvl3pPr>
            <a:lvl4pPr marL="1371600" lvl="3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4pPr>
            <a:lvl5pPr marL="1714500" lvl="4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5pPr>
            <a:lvl6pPr marL="2057400" lvl="5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6pPr>
            <a:lvl7pPr marL="2400300" lvl="6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7pPr>
            <a:lvl8pPr marL="2743200" lvl="7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8pPr>
            <a:lvl9pPr marL="3086100" lvl="8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334967" y="2505077"/>
            <a:ext cx="5689599" cy="333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lvl="0" indent="-257175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3"/>
          </p:nvPr>
        </p:nvSpPr>
        <p:spPr>
          <a:xfrm>
            <a:off x="6172202" y="1454378"/>
            <a:ext cx="5684839" cy="86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342900" lvl="0" indent="-17145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1pPr>
            <a:lvl2pPr marL="685800" lvl="1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25" b="1"/>
            </a:lvl2pPr>
            <a:lvl3pPr marL="1028700" lvl="2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013" b="1"/>
            </a:lvl3pPr>
            <a:lvl4pPr marL="1371600" lvl="3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4pPr>
            <a:lvl5pPr marL="1714500" lvl="4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5pPr>
            <a:lvl6pPr marL="2057400" lvl="5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6pPr>
            <a:lvl7pPr marL="2400300" lvl="6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7pPr>
            <a:lvl8pPr marL="2743200" lvl="7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8pPr>
            <a:lvl9pPr marL="3086100" lvl="8" indent="-17145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4"/>
          </p:nvPr>
        </p:nvSpPr>
        <p:spPr>
          <a:xfrm>
            <a:off x="6172202" y="2505076"/>
            <a:ext cx="5684839" cy="333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lvl="0" indent="-257175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334966" y="260355"/>
            <a:ext cx="10548937" cy="100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rot="10800000" flipH="1">
            <a:off x="334962" y="1262358"/>
            <a:ext cx="11522079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09384" y="6249780"/>
            <a:ext cx="5975349" cy="30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750">
                <a:solidFill>
                  <a:srgbClr val="8B8D9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579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59D58-E303-0947-A375-B7AEFBFD5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651" y="1122363"/>
            <a:ext cx="76327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3B2B6-4C07-7B4E-94E7-3F9D44668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9651" y="3819442"/>
            <a:ext cx="7632700" cy="4693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3" y="6505158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3" y="6154509"/>
            <a:ext cx="581387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  <p:pic>
        <p:nvPicPr>
          <p:cNvPr id="6" name="Picture 5" descr="new KCL_box_red_485_rgb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9105" y="5999337"/>
            <a:ext cx="1046696" cy="7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098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AC2EA-9D4E-4EED-BB35-437FD7F5F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2B90EB-5674-4C5D-A4CF-83644519E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5ABE4-F1F5-458B-A68C-CBD5CC695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86CD-28C7-4743-82CC-843E70EB334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9BC27-E3E3-4AFC-86C0-66DBDAAA5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B1941-9E13-424B-8DFF-B228278AE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2E397-26EC-4FCE-948A-C0A08C61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56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04F6E-5D56-448B-A1BC-CBB48979E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47214-E012-4593-8F3D-1E7742170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28ACB-A2E4-4274-82CA-7EADD9AE6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86CD-28C7-4743-82CC-843E70EB334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CA054-1F7A-42D5-8147-5A3796F96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66A27-246F-41CC-9030-012218A4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2E397-26EC-4FCE-948A-C0A08C61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69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099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FD428-4BBA-483B-9253-8885BD86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56BE8-1771-4402-B3F1-A22BCF24C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2D846-3476-4078-8ADE-602E3A35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86CD-28C7-4743-82CC-843E70EB334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6A233-E96C-45CE-8B99-FE315543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CEE7F-4E04-4077-A9D0-E8C9476F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2E397-26EC-4FCE-948A-C0A08C61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026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E5FA-F561-4CCF-93D1-C71921E23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3D97E-0CF1-4CCC-B9F4-B1F13F862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CA9BA-F0E1-4A9F-A852-5B0AD8764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7A27D-DB00-4990-8C1A-BD14C2D3A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86CD-28C7-4743-82CC-843E70EB334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8E0C3-96DB-41F6-BC6E-36F29B695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96370-29A0-420B-B689-3EBC7D67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2E397-26EC-4FCE-948A-C0A08C61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53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0993-C215-4BCC-AC1F-78D881E7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AC9B8-49ED-4D49-AFC4-4478BB311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341F-C535-419C-A69C-86B3C3580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13B3B4-903A-48A3-A2EF-AC00239B4C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E23C5-9E85-4041-9C04-DEA2D2066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E71B74-9567-4E16-9628-C7D3EF8E3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86CD-28C7-4743-82CC-843E70EB334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095D7-9229-4F14-A828-6B4AFEF6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CC0FE-5790-4A5A-8911-756975A24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2E397-26EC-4FCE-948A-C0A08C61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106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F246D-B615-4601-A33E-34B8D60F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912B7-39AE-4536-98EB-4973A0F0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86CD-28C7-4743-82CC-843E70EB334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39429-6356-4EEB-B827-40B7421A8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55EFE-16A2-4042-A515-C975992E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2E397-26EC-4FCE-948A-C0A08C61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976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4D3DE8-96A3-476B-A7B9-2702E4C19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86CD-28C7-4743-82CC-843E70EB334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A2ADE2-A7E8-42D0-AA08-0191ECE2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271E8-F925-47AC-9816-0810DDF9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2E397-26EC-4FCE-948A-C0A08C61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602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D4819-3189-44B0-8D78-DB241608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6CF23-8A21-4BFF-BD14-3BD6C08F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A0F51-96EF-4A37-88F3-C1C0D08CA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35E05-AFF8-4651-9A5E-CDF3BBBED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86CD-28C7-4743-82CC-843E70EB334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5582C-EAF5-4D61-8420-38FB3CC87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F2F6D-7E84-4540-81E1-0A1DDC34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2E397-26EC-4FCE-948A-C0A08C61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224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E359-F7BD-4C6F-A07A-7E0BC15D0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59D3C1-F7C2-4A7B-B833-7EEAFD40F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7D356-643E-4E68-BDFC-F313D25E7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4FFF2-5945-4F6A-B8AB-D9A3067C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86CD-28C7-4743-82CC-843E70EB334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A1AFE-3E78-437A-8FEE-6D619BBE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11AF6-528D-4926-ABE7-2B447DDC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2E397-26EC-4FCE-948A-C0A08C61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374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AD38A-6678-4601-B65D-568838C8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06251-4181-44A5-BCFB-35723AA42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6747E-ABE7-4D5F-AD8D-96171D4D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86CD-28C7-4743-82CC-843E70EB334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A7E51-F319-45A4-9B2D-D31A4D49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5C010-3B9B-4A5E-8510-8FFCCFD0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2E397-26EC-4FCE-948A-C0A08C61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26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46A062-44BA-4E52-88D1-3339EBC45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A5F72-E56A-4DC3-9A0F-01B74882C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F2391-68C2-4802-9208-3F28913C2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86CD-28C7-4743-82CC-843E70EB334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D7BC0-1BBF-4CA2-AF24-CAEDECCE1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55FF8-1FA6-49E1-8C3B-58FB1993C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2E397-26EC-4FCE-948A-C0A08C61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421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59D58-E303-0947-A375-B7AEFBFD5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651" y="1122363"/>
            <a:ext cx="76327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3B2B6-4C07-7B4E-94E7-3F9D44668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9651" y="3819442"/>
            <a:ext cx="7632700" cy="4693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3" y="6505158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3" y="6154509"/>
            <a:ext cx="5813879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Author       |    Email       |    Phone       |    Attribute</a:t>
            </a:r>
          </a:p>
        </p:txBody>
      </p:sp>
      <p:pic>
        <p:nvPicPr>
          <p:cNvPr id="6" name="Picture 5" descr="new KCL_box_red_485_rgb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9105" y="5999337"/>
            <a:ext cx="1046696" cy="7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61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531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3840599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0849335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2325566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152526"/>
            <a:ext cx="5670549" cy="540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4361178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2189886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34166826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8554684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5794771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76120860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285045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369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2184" y="0"/>
            <a:ext cx="2885016" cy="65547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0"/>
            <a:ext cx="8456084" cy="65547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4918808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6651" y="1152525"/>
            <a:ext cx="5670549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6651" y="3929064"/>
            <a:ext cx="5670549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5875218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152526"/>
            <a:ext cx="5670549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4803378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6651" y="1152525"/>
            <a:ext cx="5670549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6651" y="3929064"/>
            <a:ext cx="5670549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41861850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1" y="1152525"/>
            <a:ext cx="5670551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42901" y="3929064"/>
            <a:ext cx="5670551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216651" y="1152526"/>
            <a:ext cx="5670549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3612440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216651" y="1152526"/>
            <a:ext cx="5670549" cy="54022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64899962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216651" y="1152526"/>
            <a:ext cx="5670549" cy="54022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6300378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42901" y="0"/>
            <a:ext cx="11544300" cy="6554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4240669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1" y="1152525"/>
            <a:ext cx="5670551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6651" y="1152525"/>
            <a:ext cx="5670549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42901" y="3929064"/>
            <a:ext cx="5670551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651" y="3929064"/>
            <a:ext cx="5670549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3881087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0670" y="260062"/>
            <a:ext cx="9275233" cy="461665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27126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210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A9AB-974E-4F64-BFFD-A18C12E7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579C74-E27B-4663-872A-245494AD0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D1A94-3CF9-4A7F-B582-A3ACA69D1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E4A8F-5661-4A6B-AE8C-E8ECA8EF1D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5EB22-EA6C-4AA6-B309-6D8E310F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884D7-65CF-48DF-A18D-BD810E41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7D0D0-4C54-418C-96C0-58BFA8B1D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3985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BD7AB-DD0C-45A1-A8B5-FEF3F1A3F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1E6F1-F323-4FCD-A5A3-913C43977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A5A09-60B3-4E27-AA45-0B434AFE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E4A8F-5661-4A6B-AE8C-E8ECA8EF1D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922F-150D-4B95-88C9-003CC9FE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D02B3-AE5D-4A31-A678-4BDAF049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7D0D0-4C54-418C-96C0-58BFA8B1D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4323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8CFB-3233-460F-B182-14E3BBE9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0733F-87E7-4FA1-9AFB-3208A1274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BEBBE-978B-4A7B-B63D-AA65D1306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E4A8F-5661-4A6B-AE8C-E8ECA8EF1D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C019F-F142-456B-B1ED-0C23741E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6499D-0811-48B6-BCA9-4425D1EC2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7D0D0-4C54-418C-96C0-58BFA8B1D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54548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B33CB-A621-4957-92CC-9E4A98B67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056F9-CCA0-4187-B5E2-15C00605E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3F5F3-6BA8-4E0A-BB72-72EB40233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F62A7-E5ED-401D-A3AB-CFE42F3C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E4A8F-5661-4A6B-AE8C-E8ECA8EF1D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2F913-F655-4677-A81B-4773B941C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EC19F-06F0-4E87-8A04-598E1F508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7D0D0-4C54-418C-96C0-58BFA8B1D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83391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121B6-EDFD-4B7B-8AB8-5BF19321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2E49D-1500-4EE4-86D1-A1589CC4B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1DDF4-D4A5-418E-AFF5-3EC889821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ADBE1-7D0A-46A1-8DCA-BEDBBEB7B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DA6061-8C2E-4D8C-BE98-41732AB16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BE9762-C34B-4049-8902-1EFBB48BE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E4A8F-5661-4A6B-AE8C-E8ECA8EF1D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B78C41-B2C9-4A06-A4EC-452EAAD2E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6B5509-5F29-4921-8239-B41612EBB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7D0D0-4C54-418C-96C0-58BFA8B1D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95652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DA67-9A2B-4DA0-A025-1AD95838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6E5F9-E6CE-42A7-886D-0BDF7894A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E4A8F-5661-4A6B-AE8C-E8ECA8EF1D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23EF4-8055-44F2-A742-F38F84C0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98FF4-14B5-4AD3-B530-E80CBF97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7D0D0-4C54-418C-96C0-58BFA8B1D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2991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B2A435-051C-4048-AE26-7E37B3AF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E4A8F-5661-4A6B-AE8C-E8ECA8EF1D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2CCAA-247F-4D35-B7BD-96DB971F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C4199-B473-4D04-9206-6AFEF0C9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7D0D0-4C54-418C-96C0-58BFA8B1D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7502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2A5A7-46B8-429A-B51A-61554FB9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C7D14-C725-4296-94E0-894219C7B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FF4BA-A815-4C84-9A0E-F27627F63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FEBAA-8DE0-439E-B40E-B55D203B3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E4A8F-5661-4A6B-AE8C-E8ECA8EF1D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C9720-CBA9-4A21-902B-0F4965D6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DF6E6-CB9E-4CD3-84C1-BA62D6DF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7D0D0-4C54-418C-96C0-58BFA8B1D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13619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8AE70-0960-4C45-B16D-FB424BE82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FB5D76-314B-4A0F-9C21-623D8D31B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E05783-8925-4B35-809C-9D52BA263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8CEE0-BD0D-4F7E-8FF5-7E425C16E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E4A8F-5661-4A6B-AE8C-E8ECA8EF1D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BD5DE-E251-475B-8488-0B43AC2F8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D9D11-E78C-4D90-AB47-2D460F58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7D0D0-4C54-418C-96C0-58BFA8B1D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8249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80955-8558-4B36-BAA9-80911750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D039A7-81A6-4E08-BCA0-7C986C9BE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D4DB0-35D7-4F8F-9FF0-FB515F3E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E4A8F-5661-4A6B-AE8C-E8ECA8EF1D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9B98F-A276-4B08-AB0C-084BF2D7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2BC4-A7B4-4807-9302-6476C5AE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7D0D0-4C54-418C-96C0-58BFA8B1D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103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1953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E4E2AE-8870-40C2-9B01-4B7EE7540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E87E8D-CB7C-4F0F-B180-65354F2F4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F2D56-FC39-4DFB-8A99-490E443B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E4A8F-5661-4A6B-AE8C-E8ECA8EF1D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6EB02-1CA9-4862-A7C9-006590BE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C691-1116-4C5E-82C0-86009CE5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7D0D0-4C54-418C-96C0-58BFA8B1D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50691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180000">
              <a:buFont typeface="Arial" panose="020B0604020202020204" pitchFamily="34" charset="0"/>
              <a:buChar char="•"/>
              <a:defRPr sz="1800" baseline="0"/>
            </a:lvl1pPr>
            <a:lvl2pPr marL="360000" indent="180000">
              <a:buFont typeface="Arial" panose="020B0604020202020204" pitchFamily="34" charset="0"/>
              <a:buChar char="•"/>
              <a:defRPr/>
            </a:lvl2pPr>
            <a:lvl3pPr marL="720000" indent="180000">
              <a:buFont typeface="Arial" panose="020B0604020202020204" pitchFamily="34" charset="0"/>
              <a:buChar char="•"/>
              <a:defRPr sz="1400"/>
            </a:lvl3pPr>
            <a:lvl4pPr marL="1440000" indent="180000">
              <a:buFont typeface="Arial" panose="020B0604020202020204" pitchFamily="34" charset="0"/>
              <a:buChar char="•"/>
              <a:defRPr/>
            </a:lvl4pPr>
            <a:lvl5pPr marL="2601913" indent="180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s-ES" dirty="0"/>
              <a:t> 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0670" y="260062"/>
            <a:ext cx="9275233" cy="461665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808022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4" descr="CCI_ppt_edits_fi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2433" y="6430434"/>
            <a:ext cx="6688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/>
          </a:p>
        </p:txBody>
      </p:sp>
      <p:cxnSp>
        <p:nvCxnSpPr>
          <p:cNvPr id="9" name="Straight Connector 39"/>
          <p:cNvCxnSpPr/>
          <p:nvPr/>
        </p:nvCxnSpPr>
        <p:spPr>
          <a:xfrm>
            <a:off x="222254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230717" y="6544734"/>
            <a:ext cx="10014203" cy="143948"/>
            <a:chOff x="172269" y="6621494"/>
            <a:chExt cx="6826666" cy="111519"/>
          </a:xfrm>
        </p:grpSpPr>
        <p:pic>
          <p:nvPicPr>
            <p:cNvPr id="11" name="Picture 68" descr="a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9" descr="b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0" descr="c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1" descr="ch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2" descr="cz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3" descr="d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4" descr="dk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5" descr="e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6" descr="es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7" descr="fi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8" descr="fr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9" descr="gr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0" descr="hu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1" descr="ie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2" descr="i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3" descr="lu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4" descr="nl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5" descr="no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6" descr="pl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7" descr="p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8" descr="ro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9" descr="se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90" descr="uk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91" descr="si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2"/>
            <a:ext cx="105984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rgbClr val="FFFF00"/>
                </a:solidFill>
              </a:defRPr>
            </a:lvl1pPr>
          </a:lstStyle>
          <a:p>
            <a:pPr lvl="0"/>
            <a:r>
              <a:rPr lang="es-ES" noProof="0"/>
              <a:t>Haga clic para modificar el estilo de subtítulo del patrón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70" y="2326036"/>
            <a:ext cx="10596033" cy="107721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noProof="0"/>
              <a:t>Haga clic para modificar el estilo de título del patrón</a:t>
            </a:r>
            <a:endParaRPr lang="en-GB" noProof="0" dirty="0"/>
          </a:p>
        </p:txBody>
      </p:sp>
      <p:pic>
        <p:nvPicPr>
          <p:cNvPr id="36" name="Picture 65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6786"/>
            <a:ext cx="1593849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244920" y="366671"/>
            <a:ext cx="121045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95231"/>
      </p:ext>
    </p:extLst>
  </p:cSld>
  <p:clrMapOvr>
    <a:masterClrMapping/>
  </p:clrMapOvr>
  <p:hf sldNum="0" hd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0670" y="260062"/>
            <a:ext cx="9275233" cy="461665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499740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54686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1666878"/>
            <a:ext cx="6625167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1"/>
            <a:ext cx="3795184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0670" y="260062"/>
            <a:ext cx="9275233" cy="461665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946912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41817" y="1007536"/>
            <a:ext cx="11859684" cy="530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/>
              <a:t> Haga clic para modificar el estilo de texto del patrón</a:t>
            </a:r>
          </a:p>
          <a:p>
            <a:pPr lvl="4"/>
            <a:r>
              <a:rPr lang="es-ES" altLang="en-US" dirty="0"/>
              <a:t> Segundo nivel</a:t>
            </a:r>
          </a:p>
          <a:p>
            <a:pPr lvl="2"/>
            <a:r>
              <a:rPr lang="es-ES" altLang="en-US" dirty="0"/>
              <a:t> Tercer nivel</a:t>
            </a:r>
          </a:p>
          <a:p>
            <a:pPr lvl="3"/>
            <a:r>
              <a:rPr lang="es-ES" altLang="en-US" dirty="0"/>
              <a:t> Cuarto nivel</a:t>
            </a:r>
          </a:p>
        </p:txBody>
      </p:sp>
    </p:spTree>
    <p:extLst>
      <p:ext uri="{BB962C8B-B14F-4D97-AF65-F5344CB8AC3E}">
        <p14:creationId xmlns:p14="http://schemas.microsoft.com/office/powerpoint/2010/main" val="13499933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7587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6"/>
            <a:ext cx="5185835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6"/>
            <a:ext cx="5184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5632162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2141857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285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262959871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333260490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31" y="1152531"/>
            <a:ext cx="5670551" cy="540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6" y="1152531"/>
            <a:ext cx="5670549" cy="540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31087203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29425176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19891536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314295922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2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49526591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142084887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69754583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2184" y="0"/>
            <a:ext cx="2885016" cy="65547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3" y="0"/>
            <a:ext cx="8456084" cy="65547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28024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7700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244D60"/>
                </a:solidFill>
              </a:defRPr>
            </a:lvl1pPr>
            <a:lvl2pPr>
              <a:defRPr>
                <a:solidFill>
                  <a:srgbClr val="244D60"/>
                </a:solidFill>
              </a:defRPr>
            </a:lvl2pPr>
            <a:lvl3pPr>
              <a:defRPr>
                <a:solidFill>
                  <a:srgbClr val="244D60"/>
                </a:solidFill>
              </a:defRPr>
            </a:lvl3pPr>
            <a:lvl4pPr>
              <a:defRPr b="0">
                <a:solidFill>
                  <a:srgbClr val="244D60"/>
                </a:solidFill>
              </a:defRPr>
            </a:lvl4pPr>
            <a:lvl5pPr>
              <a:defRPr b="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1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7602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31" y="1152531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6" y="1152531"/>
            <a:ext cx="5670549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295079035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31" y="1152531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6656" y="1152525"/>
            <a:ext cx="5670549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6656" y="3929138"/>
            <a:ext cx="5670549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363536675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42907" y="1152531"/>
            <a:ext cx="11544300" cy="54022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22967452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42907" y="0"/>
            <a:ext cx="11544300" cy="6554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388447734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D546-91A6-47D9-97C1-9945726712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65FE-1CEA-4251-9894-94F8C153BF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02498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D546-91A6-47D9-97C1-9945726712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65FE-1CEA-4251-9894-94F8C153BF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041913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D546-91A6-47D9-97C1-9945726712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65FE-1CEA-4251-9894-94F8C153BF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79833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D546-91A6-47D9-97C1-9945726712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65FE-1CEA-4251-9894-94F8C153BF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0473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D546-91A6-47D9-97C1-9945726712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65FE-1CEA-4251-9894-94F8C153BF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44622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D546-91A6-47D9-97C1-9945726712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65FE-1CEA-4251-9894-94F8C153BF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283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4453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D546-91A6-47D9-97C1-9945726712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65FE-1CEA-4251-9894-94F8C153BF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388411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D546-91A6-47D9-97C1-9945726712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65FE-1CEA-4251-9894-94F8C153BF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42670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D546-91A6-47D9-97C1-9945726712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65FE-1CEA-4251-9894-94F8C153BF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554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D546-91A6-47D9-97C1-9945726712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65FE-1CEA-4251-9894-94F8C153BF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36157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CD546-91A6-47D9-97C1-9945726712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865FE-1CEA-4251-9894-94F8C153BF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567269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6CE77-837A-4AAB-AEF6-1966D7BCE8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AC491-A40F-499F-9C12-F52BB055C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12479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6CE77-837A-4AAB-AEF6-1966D7BCE8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AC491-A40F-499F-9C12-F52BB055C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53665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6CE77-837A-4AAB-AEF6-1966D7BCE8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AC491-A40F-499F-9C12-F52BB055C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428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6CE77-837A-4AAB-AEF6-1966D7BCE8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AC491-A40F-499F-9C12-F52BB055C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2804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6CE77-837A-4AAB-AEF6-1966D7BCE8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AC491-A40F-499F-9C12-F52BB055C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932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4913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6CE77-837A-4AAB-AEF6-1966D7BCE8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AC491-A40F-499F-9C12-F52BB055C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09295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6CE77-837A-4AAB-AEF6-1966D7BCE8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AC491-A40F-499F-9C12-F52BB055C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4971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6CE77-837A-4AAB-AEF6-1966D7BCE8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AC491-A40F-499F-9C12-F52BB055C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61640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6CE77-837A-4AAB-AEF6-1966D7BCE8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AC491-A40F-499F-9C12-F52BB055C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5245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6CE77-837A-4AAB-AEF6-1966D7BCE8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AC491-A40F-499F-9C12-F52BB055C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02153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6CE77-837A-4AAB-AEF6-1966D7BCE8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AC491-A40F-499F-9C12-F52BB055C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89776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775355"/>
            <a:ext cx="64770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38500"/>
            <a:ext cx="5334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501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9197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28" y="3672417"/>
            <a:ext cx="64770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928" y="2422261"/>
            <a:ext cx="64770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382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33500"/>
            <a:ext cx="33655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73500" y="1333500"/>
            <a:ext cx="33655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9020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9261"/>
            <a:ext cx="3366823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12396"/>
            <a:ext cx="3366823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70855" y="1279261"/>
            <a:ext cx="3368146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70855" y="1812396"/>
            <a:ext cx="3368146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0711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4640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2031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7542"/>
            <a:ext cx="2506928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208" y="227542"/>
            <a:ext cx="4259792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195917"/>
            <a:ext cx="2506928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2721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573" y="4000500"/>
            <a:ext cx="45720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93573" y="510646"/>
            <a:ext cx="45720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3573" y="4472782"/>
            <a:ext cx="45720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107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5807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24500" y="228865"/>
            <a:ext cx="17145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865"/>
            <a:ext cx="50165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04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14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0670" y="260062"/>
            <a:ext cx="9275233" cy="461665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03980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F33-11A7-4CA4-B690-1080E09E26C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342C-BE6C-4177-9BFB-F400D7092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63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F33-11A7-4CA4-B690-1080E09E26C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342C-BE6C-4177-9BFB-F400D7092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40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F33-11A7-4CA4-B690-1080E09E26C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342C-BE6C-4177-9BFB-F400D7092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66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F33-11A7-4CA4-B690-1080E09E26C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342C-BE6C-4177-9BFB-F400D7092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4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317691" cy="6928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220" y="685800"/>
            <a:ext cx="6172200" cy="646331"/>
          </a:xfrm>
        </p:spPr>
        <p:txBody>
          <a:bodyPr wrap="square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89220" y="1825625"/>
            <a:ext cx="6164580" cy="4351338"/>
          </a:xfrm>
        </p:spPr>
        <p:txBody>
          <a:bodyPr/>
          <a:lstStyle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2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F33-11A7-4CA4-B690-1080E09E26C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342C-BE6C-4177-9BFB-F400D7092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74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F33-11A7-4CA4-B690-1080E09E26C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342C-BE6C-4177-9BFB-F400D7092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72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F33-11A7-4CA4-B690-1080E09E26C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342C-BE6C-4177-9BFB-F400D7092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60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F33-11A7-4CA4-B690-1080E09E26C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342C-BE6C-4177-9BFB-F400D7092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09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F33-11A7-4CA4-B690-1080E09E26C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342C-BE6C-4177-9BFB-F400D7092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03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F33-11A7-4CA4-B690-1080E09E26C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342C-BE6C-4177-9BFB-F400D7092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91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3F33-11A7-4CA4-B690-1080E09E26C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342C-BE6C-4177-9BFB-F400D7092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84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25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14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2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220" y="1825625"/>
            <a:ext cx="6164580" cy="4351338"/>
          </a:xfrm>
        </p:spPr>
        <p:txBody>
          <a:bodyPr/>
          <a:lstStyle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5181600" y="685800"/>
            <a:ext cx="619506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6E883B-401C-AD48-8B89-0D3369158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0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274764"/>
            <a:ext cx="5810251" cy="5316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274764"/>
            <a:ext cx="5810249" cy="5316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0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44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81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72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854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52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56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6633" y="131764"/>
            <a:ext cx="2954867" cy="6459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1" y="131764"/>
            <a:ext cx="8665633" cy="6459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21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274764"/>
            <a:ext cx="5810251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274764"/>
            <a:ext cx="5810249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82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7801" y="131764"/>
            <a:ext cx="11823700" cy="6459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131" y="685800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7796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2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487167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6175477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0868179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274766"/>
            <a:ext cx="5810251" cy="5316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274766"/>
            <a:ext cx="5810249" cy="5316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353815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5774002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425743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4516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7560842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5670497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43296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045" y="685800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64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6635" y="131766"/>
            <a:ext cx="2954867" cy="6459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2" y="131766"/>
            <a:ext cx="8665633" cy="6459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9696273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274766"/>
            <a:ext cx="5810251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2" y="1274766"/>
            <a:ext cx="5810249" cy="2581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2" y="4008438"/>
            <a:ext cx="5810249" cy="2582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614959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274766"/>
            <a:ext cx="5810251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274766"/>
            <a:ext cx="5810249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0093082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274766"/>
            <a:ext cx="5810251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1252" y="1274766"/>
            <a:ext cx="5810249" cy="53165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345272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2562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88014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7766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274764"/>
            <a:ext cx="5810251" cy="5316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274764"/>
            <a:ext cx="5810249" cy="5316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41864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82510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103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89092"/>
            <a:ext cx="12192097" cy="35337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960536"/>
            <a:ext cx="12460637" cy="2138766"/>
          </a:xfrm>
          <a:prstGeom prst="rect">
            <a:avLst/>
          </a:prstGeom>
          <a:solidFill>
            <a:schemeClr val="bg1">
              <a:alpha val="50000"/>
            </a:schemeClr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311849"/>
            <a:ext cx="10515600" cy="1338828"/>
          </a:xfrm>
        </p:spPr>
        <p:txBody>
          <a:bodyPr>
            <a:spAutoFit/>
          </a:bodyPr>
          <a:lstStyle>
            <a:lvl1pPr algn="ctr">
              <a:defRPr sz="5000" b="1" baseline="0"/>
            </a:lvl1pPr>
          </a:lstStyle>
          <a:p>
            <a:r>
              <a:rPr lang="en-US" dirty="0"/>
              <a:t>NASA SCIENCE</a:t>
            </a:r>
            <a:br>
              <a:rPr lang="en-US" dirty="0"/>
            </a:br>
            <a:r>
              <a:rPr lang="en-US" sz="4000" b="0" dirty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59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8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50835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2816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02472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05488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6633" y="131764"/>
            <a:ext cx="2954867" cy="6459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1" y="131764"/>
            <a:ext cx="8665633" cy="6459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14810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274764"/>
            <a:ext cx="5810251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2" y="1274764"/>
            <a:ext cx="5810249" cy="2581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2" y="4008438"/>
            <a:ext cx="5810249" cy="2582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41148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7801" y="1274764"/>
            <a:ext cx="11823700" cy="53165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23602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482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977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64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4953000"/>
            <a:ext cx="6902196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The New Animated Earth</a:t>
            </a:r>
            <a:br>
              <a:rPr lang="en-US" dirty="0"/>
            </a:br>
            <a:r>
              <a:rPr lang="en-US" dirty="0"/>
              <a:t>Science Division Template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68832" y="4928616"/>
            <a:ext cx="4048125" cy="313944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rgbClr val="244D6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644765" y="5254435"/>
            <a:ext cx="4071938" cy="1012825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800" baseline="0">
                <a:solidFill>
                  <a:srgbClr val="244D60"/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Organization</a:t>
            </a:r>
          </a:p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644765" y="6339395"/>
            <a:ext cx="4071938" cy="317437"/>
          </a:xfrm>
        </p:spPr>
        <p:txBody>
          <a:bodyPr>
            <a:noAutofit/>
          </a:bodyPr>
          <a:lstStyle>
            <a:lvl1pPr marL="0" indent="0" algn="r">
              <a:spcBef>
                <a:spcPts val="400"/>
              </a:spcBef>
              <a:buFont typeface="Arial" charset="0"/>
              <a:buNone/>
              <a:defRPr sz="1400" baseline="0">
                <a:solidFill>
                  <a:srgbClr val="244D60"/>
                </a:solidFill>
              </a:defRPr>
            </a:lvl1pPr>
            <a:lvl2pPr marL="4572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2pPr>
            <a:lvl3pPr marL="9144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3pPr>
            <a:lvl4pPr marL="13716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4pPr>
            <a:lvl5pPr marL="1828800" indent="0" algn="r">
              <a:buFont typeface="Arial" charset="0"/>
              <a:buNone/>
              <a:defRPr sz="1800">
                <a:solidFill>
                  <a:srgbClr val="244D60"/>
                </a:solidFill>
              </a:defRPr>
            </a:lvl5pPr>
          </a:lstStyle>
          <a:p>
            <a:pPr lvl="0"/>
            <a:r>
              <a:rPr lang="en-US" dirty="0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36304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2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152526"/>
            <a:ext cx="5670549" cy="540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327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226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307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321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368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123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272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2184" y="0"/>
            <a:ext cx="2885016" cy="65547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0"/>
            <a:ext cx="8456084" cy="65547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016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6651" y="1152525"/>
            <a:ext cx="5670549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6651" y="3929064"/>
            <a:ext cx="5670549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486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152526"/>
            <a:ext cx="5670549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8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Subtitle">
    <p:bg>
      <p:bgPr>
        <a:solidFill>
          <a:srgbClr val="A6AA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47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6651" y="1152525"/>
            <a:ext cx="5670549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6651" y="3929064"/>
            <a:ext cx="5670549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685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1" y="1152525"/>
            <a:ext cx="5670551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42901" y="3929064"/>
            <a:ext cx="5670551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216651" y="1152526"/>
            <a:ext cx="5670549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561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216651" y="1152526"/>
            <a:ext cx="5670549" cy="54022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180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216651" y="1152526"/>
            <a:ext cx="5670549" cy="54022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683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42901" y="0"/>
            <a:ext cx="11544300" cy="6554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5470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1" y="1152525"/>
            <a:ext cx="5670551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6651" y="1152525"/>
            <a:ext cx="5670549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42901" y="3929064"/>
            <a:ext cx="5670551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651" y="3929064"/>
            <a:ext cx="5670549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472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0871200" cy="838200"/>
          </a:xfrm>
        </p:spPr>
        <p:txBody>
          <a:bodyPr/>
          <a:lstStyle>
            <a:lvl1pPr>
              <a:defRPr>
                <a:solidFill>
                  <a:srgbClr val="0066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2445FE-6248-4CC7-BB31-F20D405D657F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10/19/22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5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9C0021-83A6-4FD8-9F05-376B7E6FE7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626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0670" y="260062"/>
            <a:ext cx="9275233" cy="461665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107473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41940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512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7" Type="http://schemas.openxmlformats.org/officeDocument/2006/relationships/slideLayout" Target="../slideLayouts/slideLayout187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2" Type="http://schemas.openxmlformats.org/officeDocument/2006/relationships/slideLayout" Target="../slideLayouts/slideLayout18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5" Type="http://schemas.openxmlformats.org/officeDocument/2006/relationships/slideLayout" Target="../slideLayouts/slideLayout185.xml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jpeg"/><Relationship Id="rId10" Type="http://schemas.openxmlformats.org/officeDocument/2006/relationships/image" Target="../media/image17.jpe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slideLayout" Target="../slideLayouts/slideLayout184.xml"/><Relationship Id="rId9" Type="http://schemas.openxmlformats.org/officeDocument/2006/relationships/theme" Target="../theme/theme14.xml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11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170862A5-B9BF-49AD-B48A-0A94CACC0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6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694C-42A4-405D-8AD8-C9BD9B41A50D}" type="datetimeFigureOut">
              <a:rPr lang="en-GB" smtClean="0"/>
              <a:pPr/>
              <a:t>19/10/2022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4D33A-6DAE-4477-998E-44875997FA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1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  <p:sldLayoutId id="2147484730" r:id="rId12"/>
    <p:sldLayoutId id="2147484731" r:id="rId13"/>
    <p:sldLayoutId id="2147484732" r:id="rId14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1D04A-2CE4-4592-8141-F7D4D382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9A17D-7A0F-4745-A041-074A89D88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54656-038A-441C-99E1-16144A8BF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286CD-28C7-4743-82CC-843E70EB334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1A9F0-3060-4845-9119-8350C87BE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848FE-B572-46A9-A520-CA6EE90DE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2E397-26EC-4FCE-948A-C0A08C61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0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  <p:sldLayoutId id="214748474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900" y="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1" y="1152526"/>
            <a:ext cx="115443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" y="6591300"/>
            <a:ext cx="47371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56911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8" r:id="rId2"/>
    <p:sldLayoutId id="2147484749" r:id="rId3"/>
    <p:sldLayoutId id="2147484750" r:id="rId4"/>
    <p:sldLayoutId id="2147484751" r:id="rId5"/>
    <p:sldLayoutId id="2147484752" r:id="rId6"/>
    <p:sldLayoutId id="2147484753" r:id="rId7"/>
    <p:sldLayoutId id="2147484754" r:id="rId8"/>
    <p:sldLayoutId id="2147484755" r:id="rId9"/>
    <p:sldLayoutId id="2147484756" r:id="rId10"/>
    <p:sldLayoutId id="2147484757" r:id="rId11"/>
    <p:sldLayoutId id="2147484758" r:id="rId12"/>
    <p:sldLayoutId id="2147484759" r:id="rId13"/>
    <p:sldLayoutId id="2147484760" r:id="rId14"/>
    <p:sldLayoutId id="2147484761" r:id="rId15"/>
    <p:sldLayoutId id="2147484762" r:id="rId16"/>
    <p:sldLayoutId id="2147484763" r:id="rId17"/>
    <p:sldLayoutId id="2147484764" r:id="rId18"/>
    <p:sldLayoutId id="2147484765" r:id="rId19"/>
    <p:sldLayoutId id="2147484795" r:id="rId20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ABDC07-7343-4DDC-9188-FE88CABA9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51710-4058-40D5-98B4-089E89AC7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97950-07B1-40DD-B642-5ECC022D4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4E4A8F-5661-4A6B-AE8C-E8ECA8EF1D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A1072-CD7C-405A-AE33-4738972E0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8A0C3-F8AD-4183-9806-2B4616F87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7D0D0-4C54-418C-96C0-58BFA8B1D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8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4" r:id="rId1"/>
    <p:sldLayoutId id="2147484785" r:id="rId2"/>
    <p:sldLayoutId id="2147484786" r:id="rId3"/>
    <p:sldLayoutId id="2147484787" r:id="rId4"/>
    <p:sldLayoutId id="2147484788" r:id="rId5"/>
    <p:sldLayoutId id="2147484789" r:id="rId6"/>
    <p:sldLayoutId id="2147484790" r:id="rId7"/>
    <p:sldLayoutId id="2147484791" r:id="rId8"/>
    <p:sldLayoutId id="2147484792" r:id="rId9"/>
    <p:sldLayoutId id="2147484793" r:id="rId10"/>
    <p:sldLayoutId id="2147484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817" y="1202550"/>
            <a:ext cx="11859684" cy="504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 err="1"/>
              <a:t>Haga</a:t>
            </a:r>
            <a:r>
              <a:rPr lang="en-US" altLang="en-US" noProof="0" dirty="0"/>
              <a:t> </a:t>
            </a:r>
            <a:r>
              <a:rPr lang="en-US" altLang="en-US" noProof="0" dirty="0" err="1"/>
              <a:t>clic</a:t>
            </a:r>
            <a:r>
              <a:rPr lang="en-US" altLang="en-US" noProof="0" dirty="0"/>
              <a:t> para </a:t>
            </a:r>
            <a:r>
              <a:rPr lang="en-US" altLang="en-US" noProof="0" dirty="0" err="1"/>
              <a:t>modificar</a:t>
            </a:r>
            <a:r>
              <a:rPr lang="en-US" altLang="en-US" noProof="0" dirty="0"/>
              <a:t> el </a:t>
            </a:r>
            <a:r>
              <a:rPr lang="en-US" altLang="en-US" noProof="0" dirty="0" err="1"/>
              <a:t>estilo</a:t>
            </a:r>
            <a:r>
              <a:rPr lang="en-US" altLang="en-US" noProof="0" dirty="0"/>
              <a:t> de </a:t>
            </a:r>
            <a:r>
              <a:rPr lang="en-US" altLang="en-US" noProof="0" dirty="0" err="1"/>
              <a:t>texto</a:t>
            </a:r>
            <a:r>
              <a:rPr lang="en-US" altLang="en-US" noProof="0" dirty="0"/>
              <a:t> del </a:t>
            </a:r>
            <a:r>
              <a:rPr lang="en-US" altLang="en-US" noProof="0" dirty="0" err="1"/>
              <a:t>patrón</a:t>
            </a:r>
            <a:endParaRPr lang="en-US" altLang="en-US" noProof="0" dirty="0"/>
          </a:p>
          <a:p>
            <a:pPr lvl="1"/>
            <a:r>
              <a:rPr lang="en-US" altLang="en-US" noProof="0" dirty="0"/>
              <a:t>Segundo </a:t>
            </a:r>
            <a:r>
              <a:rPr lang="en-US" altLang="en-US" noProof="0" dirty="0" err="1"/>
              <a:t>nivel</a:t>
            </a:r>
            <a:endParaRPr lang="en-US" altLang="en-US" noProof="0" dirty="0"/>
          </a:p>
          <a:p>
            <a:pPr lvl="2"/>
            <a:r>
              <a:rPr lang="en-US" altLang="en-US" noProof="0" dirty="0" err="1"/>
              <a:t>Tercer</a:t>
            </a:r>
            <a:r>
              <a:rPr lang="en-US" altLang="en-US" noProof="0" dirty="0"/>
              <a:t> </a:t>
            </a:r>
            <a:r>
              <a:rPr lang="en-US" altLang="en-US" noProof="0" dirty="0" err="1"/>
              <a:t>nivel</a:t>
            </a:r>
            <a:endParaRPr lang="en-US" altLang="en-US" noProof="0" dirty="0"/>
          </a:p>
          <a:p>
            <a:pPr lvl="3"/>
            <a:r>
              <a:rPr lang="en-US" altLang="en-US" noProof="0" dirty="0"/>
              <a:t>Cuarto </a:t>
            </a:r>
            <a:r>
              <a:rPr lang="en-US" altLang="en-US" noProof="0" dirty="0" err="1"/>
              <a:t>nivel</a:t>
            </a:r>
            <a:endParaRPr lang="en-US" altLang="en-US" noProof="0" dirty="0"/>
          </a:p>
          <a:p>
            <a:pPr lvl="4"/>
            <a:r>
              <a:rPr lang="en-US" altLang="en-US" noProof="0" dirty="0"/>
              <a:t>Quinto </a:t>
            </a:r>
            <a:r>
              <a:rPr lang="en-US" altLang="en-US" noProof="0" dirty="0" err="1"/>
              <a:t>nivel</a:t>
            </a:r>
            <a:endParaRPr lang="en-US" altLang="en-US" noProof="0" dirty="0"/>
          </a:p>
        </p:txBody>
      </p:sp>
      <p:sp>
        <p:nvSpPr>
          <p:cNvPr id="1028" name="Text Box DG"/>
          <p:cNvSpPr txBox="1">
            <a:spLocks noChangeArrowheads="1"/>
          </p:cNvSpPr>
          <p:nvPr/>
        </p:nvSpPr>
        <p:spPr bwMode="auto">
          <a:xfrm>
            <a:off x="770467" y="446617"/>
            <a:ext cx="6688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32937" y="173851"/>
            <a:ext cx="92752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" altLang="en-US" dirty="0"/>
              <a:t>Haga clic para modificar el estilo de título del patrón</a:t>
            </a:r>
            <a:endParaRPr lang="en-GB" altLang="en-US" dirty="0"/>
          </a:p>
        </p:txBody>
      </p:sp>
      <p:pic>
        <p:nvPicPr>
          <p:cNvPr id="1030" name="Picture 11" descr="PPT_Footer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9812"/>
            <a:ext cx="12192000" cy="3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" name="Group 39"/>
          <p:cNvGrpSpPr>
            <a:grpSpLocks/>
          </p:cNvGrpSpPr>
          <p:nvPr/>
        </p:nvGrpSpPr>
        <p:grpSpPr bwMode="auto">
          <a:xfrm>
            <a:off x="230717" y="6596490"/>
            <a:ext cx="9649404" cy="148166"/>
            <a:chOff x="172269" y="6621494"/>
            <a:chExt cx="6826666" cy="111519"/>
          </a:xfrm>
        </p:grpSpPr>
        <p:pic>
          <p:nvPicPr>
            <p:cNvPr id="1035" name="Picture 40" descr="a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41" descr="b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42" descr="ca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43" descr="ch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44" descr="cz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45" descr="de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6" descr="dk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7" descr="ee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8" descr="es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9" descr="fi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50" descr="fr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51" descr="gr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52" descr="hu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53" descr="ie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54" descr="it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55" descr="lu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6" descr="nl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7" descr="no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8" descr="pl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9" descr="pt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60" descr="ro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61" descr="se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62" descr="uk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8" name="Picture 63" descr="si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Imagen 32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612" y="166205"/>
            <a:ext cx="1133889" cy="486895"/>
          </a:xfrm>
          <a:prstGeom prst="rect">
            <a:avLst/>
          </a:prstGeom>
        </p:spPr>
      </p:pic>
      <p:pic>
        <p:nvPicPr>
          <p:cNvPr id="34" name="Picture 1" descr="CCI_ppt_edits_fire2.jpg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34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357" y="156753"/>
            <a:ext cx="1245576" cy="71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1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804" r:id="rId2"/>
    <p:sldLayoutId id="2147484805" r:id="rId3"/>
    <p:sldLayoutId id="2147484806" r:id="rId4"/>
    <p:sldLayoutId id="2147484807" r:id="rId5"/>
    <p:sldLayoutId id="2147484808" r:id="rId6"/>
    <p:sldLayoutId id="2147484811" r:id="rId7"/>
    <p:sldLayoutId id="2147484812" r:id="rId8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dirty="0">
          <a:solidFill>
            <a:srgbClr val="FFFFFF"/>
          </a:solidFill>
          <a:latin typeface="Verdana"/>
          <a:ea typeface="MS PGothic" pitchFamily="34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58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406525" indent="-4921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005013" indent="-6334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2601913" indent="-7731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900" y="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7" y="1152531"/>
            <a:ext cx="115443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" y="6591300"/>
            <a:ext cx="47371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david.roy@sdstate.edu (GSE/GEOG-741-S01)</a:t>
            </a:r>
          </a:p>
        </p:txBody>
      </p:sp>
    </p:spTree>
    <p:extLst>
      <p:ext uri="{BB962C8B-B14F-4D97-AF65-F5344CB8AC3E}">
        <p14:creationId xmlns:p14="http://schemas.microsoft.com/office/powerpoint/2010/main" val="101302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  <p:sldLayoutId id="2147484922" r:id="rId12"/>
    <p:sldLayoutId id="2147484923" r:id="rId13"/>
    <p:sldLayoutId id="2147484924" r:id="rId14"/>
    <p:sldLayoutId id="2147484925" r:id="rId15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CD546-91A6-47D9-97C1-99457267121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865FE-1CEA-4251-9894-94F8C153BF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923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6CE77-837A-4AAB-AEF6-1966D7BCE8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AC491-A40F-499F-9C12-F52BB055C8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7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28865"/>
            <a:ext cx="6858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33500"/>
            <a:ext cx="6858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5296959"/>
            <a:ext cx="1778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3500" y="5296959"/>
            <a:ext cx="2413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61000" y="5296959"/>
            <a:ext cx="1778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3" r:id="rId1"/>
    <p:sldLayoutId id="2147484964" r:id="rId2"/>
    <p:sldLayoutId id="2147484965" r:id="rId3"/>
    <p:sldLayoutId id="2147484966" r:id="rId4"/>
    <p:sldLayoutId id="2147484967" r:id="rId5"/>
    <p:sldLayoutId id="2147484968" r:id="rId6"/>
    <p:sldLayoutId id="2147484969" r:id="rId7"/>
    <p:sldLayoutId id="2147484970" r:id="rId8"/>
    <p:sldLayoutId id="2147484971" r:id="rId9"/>
    <p:sldLayoutId id="2147484972" r:id="rId10"/>
    <p:sldLayoutId id="2147484973" r:id="rId11"/>
  </p:sldLayoutIdLst>
  <p:txStyles>
    <p:titleStyle>
      <a:lvl1pPr algn="ctr" defTabSz="380985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5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49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23F33-11A7-4CA4-B690-1080E09E26C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7342C-BE6C-4177-9BFB-F400D7092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0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3176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1" y="1274764"/>
            <a:ext cx="11823700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1301"/>
            <a:ext cx="4343400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6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468" r:id="rId9"/>
    <p:sldLayoutId id="2147484469" r:id="rId10"/>
    <p:sldLayoutId id="2147484470" r:id="rId11"/>
    <p:sldLayoutId id="2147484471" r:id="rId12"/>
    <p:sldLayoutId id="2147484472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3176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1" y="1274764"/>
            <a:ext cx="11823700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1301"/>
            <a:ext cx="4343400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94553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  <p:sldLayoutId id="2147484586" r:id="rId12"/>
    <p:sldLayoutId id="2147484587" r:id="rId13"/>
    <p:sldLayoutId id="2147484588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3176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1" y="1274764"/>
            <a:ext cx="11823700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1301"/>
            <a:ext cx="4343400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david.roy@sdstate.edu </a:t>
            </a:r>
            <a:r>
              <a:rPr lang="en-US" sz="900" dirty="0">
                <a:solidFill>
                  <a:srgbClr val="000000"/>
                </a:solidFill>
              </a:rPr>
              <a:t>(GEOG-484-S01)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97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  <p:sldLayoutId id="2147484602" r:id="rId12"/>
    <p:sldLayoutId id="2147484603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900" y="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1" y="1152526"/>
            <a:ext cx="115443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" y="6591300"/>
            <a:ext cx="47371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  <p:sldLayoutId id="2147484681" r:id="rId12"/>
    <p:sldLayoutId id="2147484682" r:id="rId13"/>
    <p:sldLayoutId id="2147484683" r:id="rId14"/>
    <p:sldLayoutId id="2147484684" r:id="rId15"/>
    <p:sldLayoutId id="2147484685" r:id="rId16"/>
    <p:sldLayoutId id="2147484686" r:id="rId17"/>
    <p:sldLayoutId id="2147484687" r:id="rId18"/>
    <p:sldLayoutId id="2147484688" r:id="rId19"/>
    <p:sldLayoutId id="2147484689" r:id="rId20"/>
    <p:sldLayoutId id="2147484796" r:id="rId2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1158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22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1" r:id="rId1"/>
    <p:sldLayoutId id="2147484692" r:id="rId2"/>
    <p:sldLayoutId id="2147484693" r:id="rId3"/>
    <p:sldLayoutId id="2147484694" r:id="rId4"/>
    <p:sldLayoutId id="2147484695" r:id="rId5"/>
    <p:sldLayoutId id="2147484696" r:id="rId6"/>
    <p:sldLayoutId id="2147484697" r:id="rId7"/>
    <p:sldLayoutId id="2147484698" r:id="rId8"/>
    <p:sldLayoutId id="2147484699" r:id="rId9"/>
    <p:sldLayoutId id="2147484700" r:id="rId10"/>
    <p:sldLayoutId id="2147484701" r:id="rId11"/>
    <p:sldLayoutId id="21474847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678DF-0B83-8E4E-80EA-180CB75A9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4785" y="1497028"/>
            <a:ext cx="7232877" cy="4242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26D15-35F6-4B4B-9A74-5773A6DC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0871" y="6505156"/>
            <a:ext cx="369759" cy="29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0EF-F19E-1449-9A2C-4048A290265F}" type="slidenum">
              <a:rPr lang="en-US" smtClean="0">
                <a:solidFill>
                  <a:srgbClr val="2B345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2DA1C85-0D5F-F741-A1E1-92B33FA3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59" y="495020"/>
            <a:ext cx="11522074" cy="86730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F4BB35-1189-CB4E-A702-E32E7F72036B}"/>
              </a:ext>
            </a:extLst>
          </p:cNvPr>
          <p:cNvSpPr/>
          <p:nvPr userDrawn="1"/>
        </p:nvSpPr>
        <p:spPr>
          <a:xfrm>
            <a:off x="0" y="-1"/>
            <a:ext cx="12192000" cy="225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0">
            <a:extLst>
              <a:ext uri="{FF2B5EF4-FFF2-40B4-BE49-F238E27FC236}">
                <a16:creationId xmlns:a16="http://schemas.microsoft.com/office/drawing/2014/main" id="{530887EB-4A9A-994F-9CD5-CBFB9E23C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8812" y="6154507"/>
            <a:ext cx="5813878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F </a:t>
            </a:r>
            <a:r>
              <a:rPr lang="en-US" dirty="0" err="1">
                <a:solidFill>
                  <a:srgbClr val="2B3459">
                    <a:tint val="75000"/>
                  </a:srgbClr>
                </a:solidFill>
              </a:rPr>
              <a:t>Bloggs</a:t>
            </a:r>
            <a:r>
              <a:rPr lang="en-US" dirty="0">
                <a:solidFill>
                  <a:srgbClr val="2B3459">
                    <a:tint val="75000"/>
                  </a:srgbClr>
                </a:solidFill>
              </a:rPr>
              <a:t>    |    Email       </a:t>
            </a:r>
            <a:r>
              <a:rPr lang="en-US" dirty="0" err="1">
                <a:solidFill>
                  <a:srgbClr val="2B3459">
                    <a:tint val="75000"/>
                  </a:srgbClr>
                </a:solidFill>
              </a:rPr>
              <a:t>f.bloggs</a:t>
            </a:r>
            <a:endParaRPr lang="en-US" dirty="0">
              <a:solidFill>
                <a:srgbClr val="2B3459">
                  <a:tint val="75000"/>
                </a:srgbClr>
              </a:solidFill>
            </a:endParaRPr>
          </a:p>
        </p:txBody>
      </p:sp>
      <p:pic>
        <p:nvPicPr>
          <p:cNvPr id="10" name="Picture 2" descr="NCEO-logo-web">
            <a:extLst>
              <a:ext uri="{FF2B5EF4-FFF2-40B4-BE49-F238E27FC236}">
                <a16:creationId xmlns:a16="http://schemas.microsoft.com/office/drawing/2014/main" id="{BA8DF1B9-77AB-E44F-A800-C6AF30D22F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9" y="6008894"/>
            <a:ext cx="2293935" cy="59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NERC long logo">
            <a:extLst>
              <a:ext uri="{FF2B5EF4-FFF2-40B4-BE49-F238E27FC236}">
                <a16:creationId xmlns:a16="http://schemas.microsoft.com/office/drawing/2014/main" id="{0527458A-04FC-5F45-93FA-5B5452FEC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183" y="6154507"/>
            <a:ext cx="1427418" cy="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  <p:sldLayoutId id="2147484715" r:id="rId12"/>
    <p:sldLayoutId id="2147484716" r:id="rId13"/>
    <p:sldLayoutId id="2147484717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4407">
          <p15:clr>
            <a:srgbClr val="F26B43"/>
          </p15:clr>
        </p15:guide>
        <p15:guide id="5" pos="4498">
          <p15:clr>
            <a:srgbClr val="F26B43"/>
          </p15:clr>
        </p15:guide>
        <p15:guide id="6" pos="5019">
          <p15:clr>
            <a:srgbClr val="F26B43"/>
          </p15:clr>
        </p15:guide>
        <p15:guide id="7" pos="5110">
          <p15:clr>
            <a:srgbClr val="F26B43"/>
          </p15:clr>
        </p15:guide>
        <p15:guide id="8" pos="5722">
          <p15:clr>
            <a:srgbClr val="F26B43"/>
          </p15:clr>
        </p15:guide>
        <p15:guide id="9" pos="5632">
          <p15:clr>
            <a:srgbClr val="F26B43"/>
          </p15:clr>
        </p15:guide>
        <p15:guide id="10" pos="6244">
          <p15:clr>
            <a:srgbClr val="F26B43"/>
          </p15:clr>
        </p15:guide>
        <p15:guide id="11" pos="6335">
          <p15:clr>
            <a:srgbClr val="F26B43"/>
          </p15:clr>
        </p15:guide>
        <p15:guide id="12" pos="6856">
          <p15:clr>
            <a:srgbClr val="F26B43"/>
          </p15:clr>
        </p15:guide>
        <p15:guide id="13" pos="6947">
          <p15:clr>
            <a:srgbClr val="F26B43"/>
          </p15:clr>
        </p15:guide>
        <p15:guide id="14" pos="3273">
          <p15:clr>
            <a:srgbClr val="F26B43"/>
          </p15:clr>
        </p15:guide>
        <p15:guide id="15" pos="3182">
          <p15:clr>
            <a:srgbClr val="F26B43"/>
          </p15:clr>
        </p15:guide>
        <p15:guide id="16" pos="2661">
          <p15:clr>
            <a:srgbClr val="F26B43"/>
          </p15:clr>
        </p15:guide>
        <p15:guide id="17" pos="2570">
          <p15:clr>
            <a:srgbClr val="F26B43"/>
          </p15:clr>
        </p15:guide>
        <p15:guide id="18" pos="2048">
          <p15:clr>
            <a:srgbClr val="F26B43"/>
          </p15:clr>
        </p15:guide>
        <p15:guide id="19" pos="1958">
          <p15:clr>
            <a:srgbClr val="F26B43"/>
          </p15:clr>
        </p15:guide>
        <p15:guide id="20" pos="1436">
          <p15:clr>
            <a:srgbClr val="F26B43"/>
          </p15:clr>
        </p15:guide>
        <p15:guide id="21" pos="1345">
          <p15:clr>
            <a:srgbClr val="F26B43"/>
          </p15:clr>
        </p15:guide>
        <p15:guide id="22" pos="824">
          <p15:clr>
            <a:srgbClr val="F26B43"/>
          </p15:clr>
        </p15:guide>
        <p15:guide id="23" pos="733">
          <p15:clr>
            <a:srgbClr val="F26B43"/>
          </p15:clr>
        </p15:guide>
        <p15:guide id="24" pos="211">
          <p15:clr>
            <a:srgbClr val="F26B43"/>
          </p15:clr>
        </p15:guide>
        <p15:guide id="25" orient="horz" pos="164">
          <p15:clr>
            <a:srgbClr val="F26B43"/>
          </p15:clr>
        </p15:guide>
        <p15:guide id="26" orient="horz" pos="420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78.jpe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8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1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9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20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2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2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2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09.xml"/><Relationship Id="rId4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3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3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3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3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7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7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7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8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8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8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8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8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52400" y="5346700"/>
            <a:ext cx="12385040" cy="13972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LCLUC Spring Science Team Meeting, 2018 </a:t>
            </a:r>
            <a:endParaRPr lang="en-US" dirty="0"/>
          </a:p>
          <a:p>
            <a:r>
              <a:rPr lang="en-US" b="1" dirty="0"/>
              <a:t>3-5 April, Gaithersburg Marriott Washingtonian Center (Rio), Maryland \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505200" y="5499100"/>
            <a:ext cx="16764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16" y="5956668"/>
            <a:ext cx="3807701" cy="6092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698" y="1109233"/>
            <a:ext cx="11704843" cy="3663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100" dirty="0">
                <a:solidFill>
                  <a:srgbClr val="008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David Roy</a:t>
            </a:r>
            <a:endParaRPr lang="en-US" sz="2100" dirty="0">
              <a:solidFill>
                <a:srgbClr val="008000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100" b="0" i="0" u="none" strike="noStrike" dirty="0">
                <a:solidFill>
                  <a:srgbClr val="008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Centre for Global Change and Earth Observations (CGCEO)</a:t>
            </a:r>
            <a:r>
              <a:rPr lang="en-US" sz="2100" b="0" i="0" dirty="0">
                <a:solidFill>
                  <a:srgbClr val="008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100" dirty="0">
                <a:solidFill>
                  <a:srgbClr val="008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and Department of Geography, Environment, &amp; Spatial Sciences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100" dirty="0">
                <a:solidFill>
                  <a:srgbClr val="008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Michigan State University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100" dirty="0">
              <a:solidFill>
                <a:srgbClr val="008000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008000"/>
                </a:solidFill>
              </a:rPr>
              <a:t>With help from: </a:t>
            </a:r>
            <a:r>
              <a:rPr lang="en-US" sz="2400" dirty="0">
                <a:solidFill>
                  <a:srgbClr val="008000"/>
                </a:solidFill>
              </a:rPr>
              <a:t>Louis Giglio (UMD), Haiyan Huang (MSU), Martin Wooster (Kings London),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8000"/>
                </a:solidFill>
              </a:rPr>
              <a:t>Luigi </a:t>
            </a:r>
            <a:r>
              <a:rPr lang="en-US" sz="2400" dirty="0" err="1">
                <a:solidFill>
                  <a:srgbClr val="008000"/>
                </a:solidFill>
              </a:rPr>
              <a:t>Boschetti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err="1">
                <a:solidFill>
                  <a:srgbClr val="008000"/>
                </a:solidFill>
              </a:rPr>
              <a:t>UofI</a:t>
            </a:r>
            <a:r>
              <a:rPr lang="en-US" sz="2400" dirty="0">
                <a:solidFill>
                  <a:srgbClr val="008000"/>
                </a:solidFill>
              </a:rPr>
              <a:t>), Joshua Johnston (NRCAN), Myung </a:t>
            </a:r>
            <a:r>
              <a:rPr lang="en-US" sz="2400" dirty="0" err="1">
                <a:solidFill>
                  <a:srgbClr val="008000"/>
                </a:solidFill>
              </a:rPr>
              <a:t>Sik</a:t>
            </a:r>
            <a:r>
              <a:rPr lang="en-US" sz="2400" dirty="0">
                <a:solidFill>
                  <a:srgbClr val="008000"/>
                </a:solidFill>
              </a:rPr>
              <a:t> Cho (MSU),  </a:t>
            </a:r>
            <a:r>
              <a:rPr lang="en-US" altLang="zh-CN" sz="2400" dirty="0" err="1">
                <a:solidFill>
                  <a:srgbClr val="008000"/>
                </a:solidFill>
              </a:rPr>
              <a:t>Yuean</a:t>
            </a:r>
            <a:r>
              <a:rPr lang="en-US" altLang="zh-CN" sz="2400" dirty="0">
                <a:solidFill>
                  <a:srgbClr val="008000"/>
                </a:solidFill>
              </a:rPr>
              <a:t> </a:t>
            </a:r>
            <a:r>
              <a:rPr lang="en-US" altLang="zh-CN" sz="2400" dirty="0" err="1">
                <a:solidFill>
                  <a:srgbClr val="008000"/>
                </a:solidFill>
              </a:rPr>
              <a:t>Qiu</a:t>
            </a:r>
            <a:r>
              <a:rPr lang="en-US" altLang="zh-CN" sz="2400" dirty="0">
                <a:solidFill>
                  <a:srgbClr val="008000"/>
                </a:solidFill>
              </a:rPr>
              <a:t> (MSU)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100" dirty="0">
              <a:solidFill>
                <a:srgbClr val="008000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57" y="5650407"/>
            <a:ext cx="990600" cy="822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FE57A1-4D52-5599-1F11-FA0C3B2EF76C}"/>
              </a:ext>
            </a:extLst>
          </p:cNvPr>
          <p:cNvSpPr txBox="1"/>
          <p:nvPr/>
        </p:nvSpPr>
        <p:spPr>
          <a:xfrm>
            <a:off x="0" y="492820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0" dirty="0">
                <a:solidFill>
                  <a:srgbClr val="1E1E1E"/>
                </a:solidFill>
                <a:effectLst/>
                <a:latin typeface="Lato" panose="020F0502020204030203" pitchFamily="34" charset="0"/>
              </a:rPr>
              <a:t>2021 -22 NASA LCLUC Science Team Meeting &amp; Silver Jubilee Celebration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0000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A78B1-63CD-595C-7555-57F48F4F3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053" y="5650407"/>
            <a:ext cx="1244621" cy="899217"/>
          </a:xfrm>
          <a:prstGeom prst="ellipse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3243388-A991-594B-9287-DEA2427042AA}"/>
              </a:ext>
            </a:extLst>
          </p:cNvPr>
          <p:cNvSpPr txBox="1">
            <a:spLocks/>
          </p:cNvSpPr>
          <p:nvPr/>
        </p:nvSpPr>
        <p:spPr bwMode="auto">
          <a:xfrm>
            <a:off x="609600" y="195942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FF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FF"/>
                </a:solidFill>
                <a:latin typeface="Comic Sans MS" pitchFamily="66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FF"/>
                </a:solidFill>
                <a:latin typeface="Comic Sans MS" pitchFamily="66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FF"/>
                </a:solidFill>
                <a:latin typeface="Comic Sans MS" pitchFamily="66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FF"/>
                </a:solidFill>
                <a:latin typeface="Comic Sans MS" pitchFamily="66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FF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FF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FF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Current Status and Future of Fire Monitoring</a:t>
            </a:r>
            <a:b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ＭＳ Ｐゴシック" charset="0"/>
                <a:cs typeface="+mj-cs"/>
              </a:rPr>
            </a:b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91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9397" name="Picture 5" descr="GreeceFires_EFFIS_low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1474788"/>
            <a:ext cx="7772400" cy="1005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93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~2% of Greece Burned Summer 2007</a:t>
            </a:r>
            <a:b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human lives lost, destruction of &gt;100 villages</a:t>
            </a:r>
            <a:r>
              <a:rPr lang="en-GB" sz="3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24220F-F344-A447-9A14-DAA7E23279E6}"/>
              </a:ext>
            </a:extLst>
          </p:cNvPr>
          <p:cNvSpPr txBox="1"/>
          <p:nvPr/>
        </p:nvSpPr>
        <p:spPr>
          <a:xfrm>
            <a:off x="10515600" y="5721531"/>
            <a:ext cx="135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E0861F"/>
                </a:solidFill>
              </a:rPr>
              <a:t>Boschetti</a:t>
            </a:r>
            <a:r>
              <a:rPr lang="en-US" dirty="0">
                <a:solidFill>
                  <a:srgbClr val="E0861F"/>
                </a:solidFill>
              </a:rPr>
              <a:t> et al. 2008</a:t>
            </a:r>
          </a:p>
        </p:txBody>
      </p:sp>
    </p:spTree>
    <p:extLst>
      <p:ext uri="{BB962C8B-B14F-4D97-AF65-F5344CB8AC3E}">
        <p14:creationId xmlns:p14="http://schemas.microsoft.com/office/powerpoint/2010/main" val="2105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01921E-130F-4883-B0A0-2AB624EEE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8" t="6655" r="29896" b="13848"/>
          <a:stretch/>
        </p:blipFill>
        <p:spPr>
          <a:xfrm>
            <a:off x="1038225" y="85725"/>
            <a:ext cx="5238750" cy="5808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510F4-C5C5-4564-BAFF-4DE52844F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8" t="13435" r="40315" b="6870"/>
          <a:stretch/>
        </p:blipFill>
        <p:spPr>
          <a:xfrm>
            <a:off x="5529864" y="1390651"/>
            <a:ext cx="5300061" cy="537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1" y="5638801"/>
            <a:ext cx="695325" cy="371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930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D806F7-EA31-2F3E-3EBC-ABECE4D41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2" t="8962" r="7120" b="50378"/>
          <a:stretch/>
        </p:blipFill>
        <p:spPr>
          <a:xfrm>
            <a:off x="2368551" y="3779261"/>
            <a:ext cx="11036967" cy="3758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8EAF9-41B2-2EC2-17C7-DA7361D8B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9" t="25705" r="27320" b="3986"/>
          <a:stretch/>
        </p:blipFill>
        <p:spPr>
          <a:xfrm>
            <a:off x="323242" y="0"/>
            <a:ext cx="5340431" cy="47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0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2274" name="Picture 2" descr="California-wildfire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696" y="-106919"/>
            <a:ext cx="9391545" cy="704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0506" y="846666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Camp Fire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97707" y="4958411"/>
            <a:ext cx="1882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Woolsey Fire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(near Malibu)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15307" y="4819910"/>
            <a:ext cx="2109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MODIS True color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California November 9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1386" y="385001"/>
            <a:ext cx="219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Deadliest fires in CA history, November 2018</a:t>
            </a:r>
          </a:p>
        </p:txBody>
      </p:sp>
    </p:spTree>
    <p:extLst>
      <p:ext uri="{BB962C8B-B14F-4D97-AF65-F5344CB8AC3E}">
        <p14:creationId xmlns:p14="http://schemas.microsoft.com/office/powerpoint/2010/main" val="1743410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2276" name="Picture 4" descr="Woolsey Fi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267" y="-53895"/>
            <a:ext cx="9279467" cy="696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74560" y="474464"/>
            <a:ext cx="313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Woolsey Fire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(near Malibu, Los Angeles)</a:t>
            </a:r>
          </a:p>
        </p:txBody>
      </p:sp>
    </p:spTree>
    <p:extLst>
      <p:ext uri="{BB962C8B-B14F-4D97-AF65-F5344CB8AC3E}">
        <p14:creationId xmlns:p14="http://schemas.microsoft.com/office/powerpoint/2010/main" val="508339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2278" name="Picture 6" descr="Photo of the Woolsey fire in Malib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348398"/>
            <a:ext cx="7897707" cy="662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62301" y="6260351"/>
            <a:ext cx="7460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 Book"/>
                <a:ea typeface="+mn-ea"/>
                <a:cs typeface="+mn-cs"/>
              </a:rPr>
              <a:t>View of the smoke plume from the fast-moving Woolsey Fire outside LA where wealthy enclaves, including Malibu, burned over a weekend.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135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07319" y="2202192"/>
            <a:ext cx="2103120" cy="838200"/>
          </a:xfrm>
        </p:spPr>
        <p:txBody>
          <a:bodyPr/>
          <a:lstStyle/>
          <a:p>
            <a:pPr algn="l"/>
            <a:r>
              <a:rPr lang="en-GB" sz="2000" dirty="0" err="1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rPr>
              <a:t>Palankaraya</a:t>
            </a:r>
            <a:r>
              <a:rPr lang="en-GB" sz="200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rPr>
              <a:t>, Borneo </a:t>
            </a:r>
            <a:br>
              <a:rPr lang="en-GB" sz="200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rPr>
              <a:t>Oct 2015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33" y="1125538"/>
            <a:ext cx="3671887" cy="554355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58" y="4017963"/>
            <a:ext cx="3995737" cy="2646362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608888" y="4508500"/>
            <a:ext cx="1295400" cy="2159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8026400" y="4177888"/>
            <a:ext cx="1755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CO = 20.5 ppm</a:t>
            </a:r>
          </a:p>
        </p:txBody>
      </p:sp>
      <p:pic>
        <p:nvPicPr>
          <p:cNvPr id="25606" name="Picture 4" descr="D:\Dropbox\Kalimantan photos\DSC_46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158" y="1181100"/>
            <a:ext cx="4035425" cy="26797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196976"/>
            <a:ext cx="130333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642" y="4679424"/>
            <a:ext cx="2290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Smoke so bad researchers wear gas masks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in hotels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9846C7-AFB9-5BFC-1D3F-1DD33E525979}"/>
              </a:ext>
            </a:extLst>
          </p:cNvPr>
          <p:cNvSpPr txBox="1"/>
          <p:nvPr/>
        </p:nvSpPr>
        <p:spPr>
          <a:xfrm>
            <a:off x="10767027" y="6294993"/>
            <a:ext cx="124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861F"/>
                </a:solidFill>
              </a:rPr>
              <a:t>(Wooster)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B72EDB7-E7E3-5148-9CEB-B6C668242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6" y="-55149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 negative consequences of fire:  Pollution &amp; Reduced Air Quality</a:t>
            </a:r>
          </a:p>
        </p:txBody>
      </p:sp>
    </p:spTree>
    <p:extLst>
      <p:ext uri="{BB962C8B-B14F-4D97-AF65-F5344CB8AC3E}">
        <p14:creationId xmlns:p14="http://schemas.microsoft.com/office/powerpoint/2010/main" val="268744149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C488E-1F85-4C6B-ADFD-83898D0F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62FAB-EF7F-489C-B59D-E636215BEF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B3459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B3459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3D785C4-0842-4F58-A078-14622A8C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36" y="375530"/>
            <a:ext cx="11522074" cy="867308"/>
          </a:xfrm>
        </p:spPr>
        <p:txBody>
          <a:bodyPr>
            <a:normAutofit/>
          </a:bodyPr>
          <a:lstStyle/>
          <a:p>
            <a:pPr algn="ctr"/>
            <a:r>
              <a:rPr lang="en-GB" sz="3400" dirty="0"/>
              <a:t>Global Child Mortality from Landscape Fire Smoke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871EBC-C8F9-4E62-B35D-D9D9E31478EC}"/>
              </a:ext>
            </a:extLst>
          </p:cNvPr>
          <p:cNvGrpSpPr/>
          <p:nvPr/>
        </p:nvGrpSpPr>
        <p:grpSpPr>
          <a:xfrm>
            <a:off x="2814" y="325331"/>
            <a:ext cx="11984068" cy="6516233"/>
            <a:chOff x="100900" y="278376"/>
            <a:chExt cx="11984068" cy="651623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6FB4E3E-AE0D-41AC-B910-B4C2DA1EAA9A}"/>
                </a:ext>
              </a:extLst>
            </p:cNvPr>
            <p:cNvSpPr/>
            <p:nvPr/>
          </p:nvSpPr>
          <p:spPr>
            <a:xfrm>
              <a:off x="10395284" y="5998999"/>
              <a:ext cx="1591598" cy="570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9E5E7FEF-F4D4-4789-8230-6DEB80F02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92" y="278376"/>
              <a:ext cx="1090576" cy="830245"/>
            </a:xfrm>
            <a:prstGeom prst="rect">
              <a:avLst/>
            </a:prstGeom>
          </p:spPr>
        </p:pic>
        <p:pic>
          <p:nvPicPr>
            <p:cNvPr id="21" name="Picture 2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8161955E-A55D-4827-8419-5D4888431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00" y="297051"/>
              <a:ext cx="1474189" cy="485007"/>
            </a:xfrm>
            <a:prstGeom prst="rect">
              <a:avLst/>
            </a:prstGeom>
          </p:spPr>
        </p:pic>
        <p:pic>
          <p:nvPicPr>
            <p:cNvPr id="22" name="Picture 21" descr="A picture containing text, bottle&#10;&#10;Description automatically generated">
              <a:extLst>
                <a:ext uri="{FF2B5EF4-FFF2-40B4-BE49-F238E27FC236}">
                  <a16:creationId xmlns:a16="http://schemas.microsoft.com/office/drawing/2014/main" id="{66F43393-E6B3-4BBA-85CA-6DF96A61C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09" y="841100"/>
              <a:ext cx="1441781" cy="36699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4405B7-9530-4E5F-A99E-EE15DB5E5C92}"/>
                </a:ext>
              </a:extLst>
            </p:cNvPr>
            <p:cNvSpPr/>
            <p:nvPr/>
          </p:nvSpPr>
          <p:spPr>
            <a:xfrm>
              <a:off x="133309" y="5998999"/>
              <a:ext cx="2525670" cy="795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D3E1A-B02A-4AAB-960F-50D7E51583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6" t="19497" r="25888" b="19801"/>
          <a:stretch/>
        </p:blipFill>
        <p:spPr>
          <a:xfrm>
            <a:off x="92863" y="1788816"/>
            <a:ext cx="7493258" cy="39046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42F480-095C-4A5D-A38B-E6E4B145AFAB}"/>
              </a:ext>
            </a:extLst>
          </p:cNvPr>
          <p:cNvSpPr txBox="1"/>
          <p:nvPr/>
        </p:nvSpPr>
        <p:spPr>
          <a:xfrm>
            <a:off x="7432403" y="1143744"/>
            <a:ext cx="4807077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Exposure–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curve non-linear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Arial Nova Cond" panose="020B0604020202020204" pitchFamily="34" charset="0"/>
                <a:ea typeface="+mn-ea"/>
                <a:cs typeface="+mn-cs"/>
              </a:rPr>
              <a:t>→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high PM</a:t>
            </a:r>
            <a:r>
              <a:rPr kumimoji="0" lang="en-GB" sz="2200" b="0" i="0" u="none" strike="noStrike" kern="1200" cap="none" spc="0" normalizeH="0" baseline="-2500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really contributes to increasing child mortality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srgbClr val="2B34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srgbClr val="2B34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2000-14, largest number of child deaths from fire-sourced PM</a:t>
            </a:r>
            <a:r>
              <a:rPr kumimoji="0" lang="en-GB" sz="2200" b="0" i="0" u="none" strike="noStrike" kern="1200" cap="none" spc="0" normalizeH="0" baseline="-2500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Nigeria – 164k deaths.yr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DRC – 126k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2B34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India – 66k deaths.yr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Uganda – 30k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Indonesia – 29k deaths.yr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B34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B34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B34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Almost 1 in 10 child deaths (&lt;5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worldwide attributable to exposure to landscape fire smoke.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" b="1" i="0" u="none" strike="noStrike" kern="1200" cap="none" spc="0" normalizeH="0" baseline="0" noProof="0" dirty="0">
              <a:ln>
                <a:noFill/>
              </a:ln>
              <a:solidFill>
                <a:srgbClr val="2B34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" b="1" i="0" u="none" strike="noStrike" kern="1200" cap="none" spc="0" normalizeH="0" baseline="0" noProof="0" dirty="0">
              <a:ln>
                <a:noFill/>
              </a:ln>
              <a:solidFill>
                <a:srgbClr val="2B34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0.75 to 1.0 ×10</a:t>
            </a:r>
            <a:r>
              <a:rPr kumimoji="0" lang="en-GB" sz="2200" b="1" i="0" u="none" strike="noStrike" kern="1200" cap="none" spc="0" normalizeH="0" baseline="3000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deaths.yr</a:t>
            </a:r>
            <a:r>
              <a:rPr kumimoji="0" lang="en-GB" sz="2200" b="1" i="0" u="none" strike="noStrike" kern="1200" cap="none" spc="0" normalizeH="0" baseline="3000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srgbClr val="2B34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srgbClr val="2B34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srgbClr val="2B34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99% in LMICs, so changing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B34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-burning practices can save hundreds of thousands of lives per yr.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0F5670-0F83-FE4E-8083-C5A8D1B41312}"/>
              </a:ext>
            </a:extLst>
          </p:cNvPr>
          <p:cNvSpPr/>
          <p:nvPr/>
        </p:nvSpPr>
        <p:spPr>
          <a:xfrm>
            <a:off x="292218" y="5753057"/>
            <a:ext cx="6060504" cy="1029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9597AE14-AC62-48D4-B2BA-BA1AC1AC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63" y="6470685"/>
            <a:ext cx="7277658" cy="29102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 (2021) Lancet Planetary Health, 5, e588-98.</a:t>
            </a:r>
          </a:p>
        </p:txBody>
      </p:sp>
    </p:spTree>
    <p:extLst>
      <p:ext uri="{BB962C8B-B14F-4D97-AF65-F5344CB8AC3E}">
        <p14:creationId xmlns:p14="http://schemas.microsoft.com/office/powerpoint/2010/main" val="2906727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786" name="Picture 2" descr="ev3346_S2000248  Smoke over 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3" b="8681"/>
          <a:stretch>
            <a:fillRect/>
          </a:stretch>
        </p:blipFill>
        <p:spPr bwMode="auto">
          <a:xfrm>
            <a:off x="4216401" y="0"/>
            <a:ext cx="6727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4788" name="Text Box 4"/>
          <p:cNvSpPr txBox="1">
            <a:spLocks noChangeArrowheads="1"/>
          </p:cNvSpPr>
          <p:nvPr/>
        </p:nvSpPr>
        <p:spPr bwMode="auto">
          <a:xfrm>
            <a:off x="1939926" y="6225097"/>
            <a:ext cx="2276475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“The River of Smoke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Southern Africa</a:t>
            </a:r>
          </a:p>
          <a:p>
            <a:pPr marL="0" marR="0" lvl="0" indent="0" algn="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14789" name="Text Box 5"/>
          <p:cNvSpPr txBox="1">
            <a:spLocks noChangeArrowheads="1"/>
          </p:cNvSpPr>
          <p:nvPr/>
        </p:nvSpPr>
        <p:spPr bwMode="auto">
          <a:xfrm>
            <a:off x="339365" y="411172"/>
            <a:ext cx="619125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Climate &amp; Fire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847D44-E269-1A7C-7C6E-8D78C4FF1B28}"/>
              </a:ext>
            </a:extLst>
          </p:cNvPr>
          <p:cNvSpPr txBox="1"/>
          <p:nvPr/>
        </p:nvSpPr>
        <p:spPr>
          <a:xfrm>
            <a:off x="339365" y="1231421"/>
            <a:ext cx="360637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ea typeface="MS Mincho" panose="02020609040205080304" pitchFamily="49" charset="-128"/>
              </a:rPr>
              <a:t>Fires r</a:t>
            </a:r>
            <a:r>
              <a:rPr lang="en-US" sz="2200" dirty="0">
                <a:solidFill>
                  <a:srgbClr val="0000FF"/>
                </a:solidFill>
                <a:effectLst/>
                <a:ea typeface="MS Mincho" panose="02020609040205080304" pitchFamily="49" charset="-128"/>
              </a:rPr>
              <a:t>egulate the carbon cycle by releasing terrestrial carbon from stored pools to other locations and to the atmosphere releasing the equivalent of 22% of fossil fuel emissions </a:t>
            </a:r>
          </a:p>
          <a:p>
            <a:r>
              <a:rPr lang="en-US" sz="2200" dirty="0">
                <a:solidFill>
                  <a:srgbClr val="0000FF"/>
                </a:solidFill>
                <a:effectLst/>
                <a:ea typeface="MS Mincho" panose="02020609040205080304" pitchFamily="49" charset="-128"/>
              </a:rPr>
              <a:t>(van der Werf et al. 2010) </a:t>
            </a:r>
            <a:endParaRPr lang="en-US" sz="2200" dirty="0">
              <a:solidFill>
                <a:srgbClr val="00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8B71B7-FC12-6648-AAAF-1EEBE346E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0" y="5815704"/>
            <a:ext cx="1893145" cy="94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77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>
          <a:xfrm>
            <a:off x="0" y="-114328"/>
            <a:ext cx="12191999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Many Environmental Remote Sensing Systems launched since 1972 </a:t>
            </a:r>
          </a:p>
        </p:txBody>
      </p:sp>
      <p:pic>
        <p:nvPicPr>
          <p:cNvPr id="148483" name="Content Placeholder 3" descr="imaging satellit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725" r="-10725"/>
          <a:stretch>
            <a:fillRect/>
          </a:stretch>
        </p:blipFill>
        <p:spPr>
          <a:xfrm>
            <a:off x="690563" y="711201"/>
            <a:ext cx="10837863" cy="5961063"/>
          </a:xfr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4600" y="5878513"/>
            <a:ext cx="1600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Landsat-1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81200" y="6059488"/>
            <a:ext cx="5334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382000" y="6553201"/>
            <a:ext cx="2284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FF9900"/>
                </a:solidFill>
                <a:latin typeface="Arial" pitchFamily="34" charset="0"/>
              </a:rPr>
              <a:t>Belward</a:t>
            </a:r>
            <a:r>
              <a:rPr lang="en-US" sz="1400" dirty="0">
                <a:solidFill>
                  <a:srgbClr val="FF9900"/>
                </a:solidFill>
                <a:latin typeface="Arial" pitchFamily="34" charset="0"/>
              </a:rPr>
              <a:t> and </a:t>
            </a:r>
            <a:r>
              <a:rPr lang="en-US" sz="1400" dirty="0" err="1">
                <a:solidFill>
                  <a:srgbClr val="FF9900"/>
                </a:solidFill>
                <a:latin typeface="Arial" pitchFamily="34" charset="0"/>
              </a:rPr>
              <a:t>Skøien</a:t>
            </a:r>
            <a:r>
              <a:rPr lang="en-US" sz="1400" dirty="0">
                <a:solidFill>
                  <a:srgbClr val="FF9900"/>
                </a:solidFill>
                <a:latin typeface="Arial" pitchFamily="34" charset="0"/>
              </a:rPr>
              <a:t>, 2014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BB5A7-3B44-B946-C317-B5B9A46AE29E}"/>
              </a:ext>
            </a:extLst>
          </p:cNvPr>
          <p:cNvSpPr txBox="1"/>
          <p:nvPr/>
        </p:nvSpPr>
        <p:spPr>
          <a:xfrm>
            <a:off x="7366000" y="3091567"/>
            <a:ext cx="35292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But only a minority designed for fire monitoring </a:t>
            </a:r>
          </a:p>
        </p:txBody>
      </p:sp>
    </p:spTree>
    <p:extLst>
      <p:ext uri="{BB962C8B-B14F-4D97-AF65-F5344CB8AC3E}">
        <p14:creationId xmlns:p14="http://schemas.microsoft.com/office/powerpoint/2010/main" val="181174310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942"/>
            <a:ext cx="109728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Current Status and Future of Fire Monitoring</a:t>
            </a:r>
            <a:br>
              <a:rPr lang="en-US" sz="4800" dirty="0"/>
            </a:br>
            <a:endParaRPr lang="en-US" sz="4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50" y="816427"/>
            <a:ext cx="11823700" cy="5316537"/>
          </a:xfrm>
        </p:spPr>
        <p:txBody>
          <a:bodyPr/>
          <a:lstStyle/>
          <a:p>
            <a:r>
              <a:rPr lang="en-US" sz="2800" dirty="0"/>
              <a:t>Fire preamble </a:t>
            </a:r>
          </a:p>
          <a:p>
            <a:endParaRPr lang="en-US" sz="2000" dirty="0"/>
          </a:p>
          <a:p>
            <a:r>
              <a:rPr lang="en-US" sz="2800" dirty="0"/>
              <a:t>Current</a:t>
            </a:r>
          </a:p>
          <a:p>
            <a:pPr lvl="1"/>
            <a:r>
              <a:rPr lang="en-US" sz="2400" dirty="0"/>
              <a:t>Satellite active fire detection</a:t>
            </a:r>
          </a:p>
          <a:p>
            <a:pPr lvl="1"/>
            <a:r>
              <a:rPr lang="en-US" sz="2400" dirty="0"/>
              <a:t>Satellite burned area mapping</a:t>
            </a:r>
          </a:p>
          <a:p>
            <a:pPr lvl="1"/>
            <a:endParaRPr lang="en-US" sz="2000" dirty="0"/>
          </a:p>
          <a:p>
            <a:r>
              <a:rPr lang="en-US" sz="2800" dirty="0"/>
              <a:t>Future </a:t>
            </a:r>
          </a:p>
          <a:p>
            <a:pPr lvl="1"/>
            <a:r>
              <a:rPr lang="en-US" sz="2400" dirty="0"/>
              <a:t>Landsat Sentinel-2: burned area products from regional -&gt; global</a:t>
            </a:r>
          </a:p>
          <a:p>
            <a:pPr lvl="1"/>
            <a:r>
              <a:rPr lang="en-US" sz="2400" dirty="0"/>
              <a:t>High spatial resolution commercial data: new opportunities </a:t>
            </a:r>
          </a:p>
          <a:p>
            <a:pPr lvl="1"/>
            <a:r>
              <a:rPr lang="en-US" sz="2400" dirty="0"/>
              <a:t>Validation: needs &amp; new opportunities</a:t>
            </a:r>
          </a:p>
          <a:p>
            <a:pPr lvl="1"/>
            <a:r>
              <a:rPr lang="en-US" sz="2400" dirty="0"/>
              <a:t>Looking back: need for a long term pre-MODIS burned area record</a:t>
            </a:r>
          </a:p>
          <a:p>
            <a:pPr lvl="1"/>
            <a:r>
              <a:rPr lang="en-US" sz="2400" dirty="0"/>
              <a:t>Looking forward: active fire AM gap, active fire constellation, system of systems</a:t>
            </a:r>
          </a:p>
          <a:p>
            <a:pPr lvl="1"/>
            <a:r>
              <a:rPr lang="en-US" sz="2400" dirty="0"/>
              <a:t>Fire LCLUC research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808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88918" y="709203"/>
            <a:ext cx="9832522" cy="5992041"/>
          </a:xfr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ct val="0"/>
              </a:spcBef>
              <a:buNone/>
            </a:pPr>
            <a:r>
              <a:rPr lang="en-US" dirty="0"/>
              <a:t>Satellite data can provide information on:</a:t>
            </a:r>
            <a:br>
              <a:rPr lang="en-US" dirty="0"/>
            </a:br>
            <a:endParaRPr lang="en-US" sz="1200" dirty="0"/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dirty="0"/>
              <a:t>    - Active fire location, energy, and timing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dirty="0"/>
              <a:t>    - Burned areas and (imprecise) timing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dirty="0"/>
              <a:t>    - Smoke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dirty="0"/>
              <a:t>    - Trace gases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dirty="0"/>
              <a:t>    - Fuel type, load and moisture 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dirty="0"/>
              <a:t>    - Fire risk estimation</a:t>
            </a:r>
          </a:p>
        </p:txBody>
      </p:sp>
    </p:spTree>
    <p:extLst>
      <p:ext uri="{BB962C8B-B14F-4D97-AF65-F5344CB8AC3E}">
        <p14:creationId xmlns:p14="http://schemas.microsoft.com/office/powerpoint/2010/main" val="102946889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94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Current Status and Future of Fire Monitoring</a:t>
            </a:r>
            <a:br>
              <a:rPr lang="en-US" sz="4800" dirty="0">
                <a:solidFill>
                  <a:srgbClr val="0000FF"/>
                </a:solidFill>
              </a:rPr>
            </a:br>
            <a:endParaRPr lang="en-US" sz="4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50" y="816427"/>
            <a:ext cx="11823700" cy="5316537"/>
          </a:xfrm>
        </p:spPr>
        <p:txBody>
          <a:bodyPr/>
          <a:lstStyle/>
          <a:p>
            <a:r>
              <a:rPr lang="en-US" sz="2800" dirty="0"/>
              <a:t>Fire preamble </a:t>
            </a:r>
          </a:p>
          <a:p>
            <a:endParaRPr lang="en-US" sz="2000" dirty="0"/>
          </a:p>
          <a:p>
            <a:r>
              <a:rPr lang="en-US" sz="2800" dirty="0"/>
              <a:t>Current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Satellite active fire detection</a:t>
            </a:r>
          </a:p>
          <a:p>
            <a:pPr lvl="1"/>
            <a:r>
              <a:rPr lang="en-US" sz="2400" dirty="0"/>
              <a:t>Satellite burned area mapping</a:t>
            </a:r>
          </a:p>
          <a:p>
            <a:pPr lvl="1"/>
            <a:endParaRPr lang="en-US" sz="2000" dirty="0"/>
          </a:p>
          <a:p>
            <a:r>
              <a:rPr lang="en-US" sz="2800" dirty="0"/>
              <a:t>Future </a:t>
            </a:r>
          </a:p>
          <a:p>
            <a:pPr lvl="1"/>
            <a:r>
              <a:rPr lang="en-US" sz="2400" dirty="0"/>
              <a:t>Landsat Sentinel-2: burned area products from regional -&gt; global</a:t>
            </a:r>
          </a:p>
          <a:p>
            <a:pPr lvl="1"/>
            <a:r>
              <a:rPr lang="en-US" sz="2400" dirty="0"/>
              <a:t>High spatial resolution commercial data: new opportunities </a:t>
            </a:r>
          </a:p>
          <a:p>
            <a:pPr lvl="1"/>
            <a:r>
              <a:rPr lang="en-US" sz="2400" dirty="0"/>
              <a:t>Validation: needs &amp; new opportunities</a:t>
            </a:r>
          </a:p>
          <a:p>
            <a:pPr lvl="1"/>
            <a:r>
              <a:rPr lang="en-US" sz="2400" dirty="0"/>
              <a:t>Looking back: need for a long term pre-MODIS burned area record</a:t>
            </a:r>
          </a:p>
          <a:p>
            <a:pPr lvl="1"/>
            <a:r>
              <a:rPr lang="en-US" sz="2400" dirty="0"/>
              <a:t>Looking forward: active fire AM gap, active fire constellation, system of systems</a:t>
            </a:r>
          </a:p>
          <a:p>
            <a:pPr lvl="1"/>
            <a:r>
              <a:rPr lang="en-US" sz="2400" dirty="0"/>
              <a:t>Fire LCLUC research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67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050" name="Picture 2" descr="plan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13854"/>
            <a:ext cx="7391400" cy="52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2051" name="Rectangle 3"/>
          <p:cNvSpPr>
            <a:spLocks noChangeArrowheads="1"/>
          </p:cNvSpPr>
          <p:nvPr/>
        </p:nvSpPr>
        <p:spPr bwMode="auto">
          <a:xfrm>
            <a:off x="1" y="26351"/>
            <a:ext cx="1219199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Active fire detection: use differential increase of black body radiance with temperature at ~4 </a:t>
            </a: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μ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 and ~11 </a:t>
            </a: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μ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82052" name="Line 4"/>
          <p:cNvSpPr>
            <a:spLocks noChangeShapeType="1"/>
          </p:cNvSpPr>
          <p:nvPr/>
        </p:nvSpPr>
        <p:spPr bwMode="auto">
          <a:xfrm>
            <a:off x="5410200" y="3939540"/>
            <a:ext cx="0" cy="205740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2053" name="Line 5"/>
          <p:cNvSpPr>
            <a:spLocks noChangeShapeType="1"/>
          </p:cNvSpPr>
          <p:nvPr/>
        </p:nvSpPr>
        <p:spPr bwMode="auto">
          <a:xfrm>
            <a:off x="8172450" y="4320540"/>
            <a:ext cx="0" cy="838200"/>
          </a:xfrm>
          <a:prstGeom prst="line">
            <a:avLst/>
          </a:prstGeom>
          <a:noFill/>
          <a:ln w="9525">
            <a:solidFill>
              <a:srgbClr val="3333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2054" name="Text Box 6"/>
          <p:cNvSpPr txBox="1">
            <a:spLocks noChangeArrowheads="1"/>
          </p:cNvSpPr>
          <p:nvPr/>
        </p:nvSpPr>
        <p:spPr bwMode="auto">
          <a:xfrm>
            <a:off x="7123114" y="4396740"/>
            <a:ext cx="1103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 order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magnitude</a:t>
            </a:r>
          </a:p>
        </p:txBody>
      </p:sp>
      <p:sp>
        <p:nvSpPr>
          <p:cNvPr id="1282055" name="Text Box 7"/>
          <p:cNvSpPr txBox="1">
            <a:spLocks noChangeArrowheads="1"/>
          </p:cNvSpPr>
          <p:nvPr/>
        </p:nvSpPr>
        <p:spPr bwMode="auto">
          <a:xfrm>
            <a:off x="5334001" y="4091940"/>
            <a:ext cx="1192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~3 orders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magnitude</a:t>
            </a:r>
          </a:p>
        </p:txBody>
      </p:sp>
      <p:sp>
        <p:nvSpPr>
          <p:cNvPr id="1282056" name="Text Box 8"/>
          <p:cNvSpPr txBox="1">
            <a:spLocks noChangeArrowheads="1"/>
          </p:cNvSpPr>
          <p:nvPr/>
        </p:nvSpPr>
        <p:spPr bwMode="auto">
          <a:xfrm>
            <a:off x="5521326" y="2698115"/>
            <a:ext cx="1914525" cy="35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 flaming fire</a:t>
            </a:r>
          </a:p>
        </p:txBody>
      </p:sp>
      <p:sp>
        <p:nvSpPr>
          <p:cNvPr id="1282057" name="Text Box 9"/>
          <p:cNvSpPr txBox="1">
            <a:spLocks noChangeArrowheads="1"/>
          </p:cNvSpPr>
          <p:nvPr/>
        </p:nvSpPr>
        <p:spPr bwMode="auto">
          <a:xfrm>
            <a:off x="6188075" y="3593465"/>
            <a:ext cx="2274888" cy="35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 smoldering fire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D439FFE6-3353-4FAC-9F68-D60D9765B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794" y="5184139"/>
            <a:ext cx="203676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 land surface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990340" y="1917701"/>
            <a:ext cx="152400" cy="403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641091" y="1360488"/>
            <a:ext cx="854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Visible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l</a:t>
            </a:r>
          </a:p>
        </p:txBody>
      </p:sp>
      <p:sp>
        <p:nvSpPr>
          <p:cNvPr id="17" name="AutoShape 17"/>
          <p:cNvSpPr>
            <a:spLocks/>
          </p:cNvSpPr>
          <p:nvPr/>
        </p:nvSpPr>
        <p:spPr bwMode="auto">
          <a:xfrm rot="16200000">
            <a:off x="3987166" y="1657351"/>
            <a:ext cx="152400" cy="142875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347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2" descr="NDVI_Sept6_1989_AVHR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98" y="1152061"/>
            <a:ext cx="5199788" cy="544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Text Box 4"/>
          <p:cNvSpPr txBox="1">
            <a:spLocks noChangeArrowheads="1"/>
          </p:cNvSpPr>
          <p:nvPr/>
        </p:nvSpPr>
        <p:spPr bwMode="auto">
          <a:xfrm>
            <a:off x="1828800" y="5105429"/>
            <a:ext cx="2819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Greyscale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(single band image)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2600" y="52488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Okavango Delta,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Botswana,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Sept 6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1989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94910" y="1370587"/>
            <a:ext cx="1828800" cy="17543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AVHRR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1km NDVI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active fire detections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07F1C-F965-04C4-3FF6-EC9940E25314}"/>
              </a:ext>
            </a:extLst>
          </p:cNvPr>
          <p:cNvSpPr txBox="1"/>
          <p:nvPr/>
        </p:nvSpPr>
        <p:spPr>
          <a:xfrm>
            <a:off x="366171" y="55830"/>
            <a:ext cx="111977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Heritage fire satellite sensors - AVHRR, early GOES, DMSP -  not designed for fire monitoring – but important contribution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6527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Text Box 2"/>
          <p:cNvSpPr txBox="1">
            <a:spLocks noChangeArrowheads="1"/>
          </p:cNvSpPr>
          <p:nvPr/>
        </p:nvSpPr>
        <p:spPr bwMode="auto">
          <a:xfrm>
            <a:off x="1885950" y="1447801"/>
            <a:ext cx="18288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ACTIVE </a:t>
            </a:r>
            <a:br>
              <a:rPr lang="en-US" dirty="0"/>
            </a:br>
            <a:r>
              <a:rPr lang="en-US" dirty="0"/>
              <a:t>FIRES</a:t>
            </a:r>
          </a:p>
          <a:p>
            <a:pPr>
              <a:spcBef>
                <a:spcPct val="50000"/>
              </a:spcBef>
            </a:pPr>
            <a:r>
              <a:rPr lang="en-US" dirty="0"/>
              <a:t>2001 animation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1km MODIS active fire detections (red) </a:t>
            </a:r>
          </a:p>
          <a:p>
            <a:pPr>
              <a:spcBef>
                <a:spcPct val="50000"/>
              </a:spcBef>
            </a:pPr>
            <a:r>
              <a:rPr lang="en-US" dirty="0"/>
              <a:t>superimposed on MODIS 16 day NDVI 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>
              <a:latin typeface="Comic Sans MS" pitchFamily="66" charset="0"/>
            </a:endParaRPr>
          </a:p>
        </p:txBody>
      </p:sp>
      <p:sp>
        <p:nvSpPr>
          <p:cNvPr id="922627" name="Rectangle 3"/>
          <p:cNvSpPr>
            <a:spLocks noChangeArrowheads="1"/>
          </p:cNvSpPr>
          <p:nvPr/>
        </p:nvSpPr>
        <p:spPr bwMode="auto">
          <a:xfrm>
            <a:off x="0" y="0"/>
            <a:ext cx="12065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MODIS ! Global, daily, monitoring of active fires from the Terra and Aqua satellites since 2000</a:t>
            </a:r>
          </a:p>
        </p:txBody>
      </p:sp>
      <p:pic>
        <p:nvPicPr>
          <p:cNvPr id="922628" name="Picture 4" descr="Africa_Fire_NDVI_2001"/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7734" y="1233000"/>
            <a:ext cx="5354466" cy="5488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7" y="198436"/>
            <a:ext cx="8915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Fire Radiative Power (W)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retrieved at MODIS 1km Active Fire Detections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1385475" name="Picture 3" descr="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1" y="2019301"/>
            <a:ext cx="5502275" cy="41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5476" name="Picture 4" descr="correct-fire-en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171575"/>
            <a:ext cx="331946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5477" name="Line 5"/>
          <p:cNvSpPr>
            <a:spLocks noChangeShapeType="1"/>
          </p:cNvSpPr>
          <p:nvPr/>
        </p:nvSpPr>
        <p:spPr bwMode="auto">
          <a:xfrm>
            <a:off x="3771900" y="2019300"/>
            <a:ext cx="2286000" cy="16763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5478" name="Line 6"/>
          <p:cNvSpPr>
            <a:spLocks noChangeShapeType="1"/>
          </p:cNvSpPr>
          <p:nvPr/>
        </p:nvSpPr>
        <p:spPr bwMode="auto">
          <a:xfrm>
            <a:off x="3771900" y="3606800"/>
            <a:ext cx="2286000" cy="850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5479" name="Rectangle 7"/>
          <p:cNvSpPr>
            <a:spLocks noChangeArrowheads="1"/>
          </p:cNvSpPr>
          <p:nvPr/>
        </p:nvSpPr>
        <p:spPr bwMode="auto">
          <a:xfrm>
            <a:off x="6057900" y="3695700"/>
            <a:ext cx="8382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5480" name="Text Box 8"/>
          <p:cNvSpPr txBox="1">
            <a:spLocks noChangeArrowheads="1"/>
          </p:cNvSpPr>
          <p:nvPr/>
        </p:nvSpPr>
        <p:spPr bwMode="auto">
          <a:xfrm>
            <a:off x="4160839" y="4083051"/>
            <a:ext cx="503237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</a:p>
        </p:txBody>
      </p:sp>
      <p:sp>
        <p:nvSpPr>
          <p:cNvPr id="1385481" name="Text Box 9"/>
          <p:cNvSpPr txBox="1">
            <a:spLocks noChangeArrowheads="1"/>
          </p:cNvSpPr>
          <p:nvPr/>
        </p:nvSpPr>
        <p:spPr bwMode="auto">
          <a:xfrm>
            <a:off x="1484314" y="6267451"/>
            <a:ext cx="6911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4EE76AF2-A884-1F6B-B0E1-5B4EF89C4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869" y="6301215"/>
            <a:ext cx="87074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FontTx/>
              <a:buNone/>
            </a:pPr>
            <a:r>
              <a:rPr lang="en-US" sz="2400" dirty="0"/>
              <a:t>C</a:t>
            </a:r>
            <a:r>
              <a:rPr lang="en-US" sz="2400" baseline="-25000" dirty="0"/>
              <a:t>6</a:t>
            </a:r>
            <a:r>
              <a:rPr lang="en-US" sz="2400" dirty="0"/>
              <a:t>H</a:t>
            </a:r>
            <a:r>
              <a:rPr lang="en-US" sz="2400" baseline="-25000" dirty="0"/>
              <a:t>10</a:t>
            </a:r>
            <a:r>
              <a:rPr lang="en-US" sz="2400" dirty="0"/>
              <a:t>O</a:t>
            </a:r>
            <a:r>
              <a:rPr lang="en-US" sz="2400" baseline="-25000" dirty="0"/>
              <a:t>5</a:t>
            </a:r>
            <a:r>
              <a:rPr lang="en-US" sz="2400" dirty="0"/>
              <a:t> + O</a:t>
            </a:r>
            <a:r>
              <a:rPr lang="en-US" sz="2400" baseline="-25000" dirty="0"/>
              <a:t>2 </a:t>
            </a:r>
            <a:r>
              <a:rPr lang="en-US" sz="2400" dirty="0"/>
              <a:t>+ heat -&gt; C0</a:t>
            </a:r>
            <a:r>
              <a:rPr lang="en-US" sz="2400" baseline="-25000" dirty="0"/>
              <a:t>2</a:t>
            </a:r>
            <a:r>
              <a:rPr lang="en-US" sz="2400" dirty="0"/>
              <a:t> + H</a:t>
            </a:r>
            <a:r>
              <a:rPr lang="en-US" sz="2400" baseline="-25000" dirty="0"/>
              <a:t>2</a:t>
            </a:r>
            <a:r>
              <a:rPr lang="en-US" sz="2400" dirty="0"/>
              <a:t>0 + </a:t>
            </a:r>
            <a:r>
              <a:rPr lang="en-US" sz="2400" b="1" dirty="0">
                <a:solidFill>
                  <a:srgbClr val="0000FF"/>
                </a:solidFill>
              </a:rPr>
              <a:t>heat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B85EE0-50C4-956A-3318-674553B3E1F0}"/>
              </a:ext>
            </a:extLst>
          </p:cNvPr>
          <p:cNvSpPr txBox="1"/>
          <p:nvPr/>
        </p:nvSpPr>
        <p:spPr>
          <a:xfrm>
            <a:off x="8539165" y="5346363"/>
            <a:ext cx="24828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FRP is the heat energy liberated by combustion per unit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75BEA-C73E-A643-95D0-CF60587D5AA0}"/>
              </a:ext>
            </a:extLst>
          </p:cNvPr>
          <p:cNvSpPr txBox="1"/>
          <p:nvPr/>
        </p:nvSpPr>
        <p:spPr>
          <a:xfrm>
            <a:off x="8520114" y="2970421"/>
            <a:ext cx="3252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Kaufman et al. (1996) </a:t>
            </a:r>
            <a:r>
              <a:rPr lang="en-US" sz="2200" dirty="0">
                <a:solidFill>
                  <a:srgbClr val="0000FF"/>
                </a:solidFill>
              </a:rPr>
              <a:t>FRP directly proportional to rate of biomass consumption</a:t>
            </a:r>
            <a:r>
              <a:rPr lang="en-US" sz="2000" dirty="0">
                <a:solidFill>
                  <a:srgbClr val="0000FF"/>
                </a:solidFill>
              </a:rPr>
              <a:t> !</a:t>
            </a:r>
            <a:endParaRPr lang="en-US" sz="2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75" y="0"/>
            <a:ext cx="91339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7C1B04-68A6-4DD2-A5DC-AA113784D02E}"/>
              </a:ext>
            </a:extLst>
          </p:cNvPr>
          <p:cNvSpPr/>
          <p:nvPr/>
        </p:nvSpPr>
        <p:spPr>
          <a:xfrm>
            <a:off x="2826975" y="2281100"/>
            <a:ext cx="2200275" cy="4138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5E663-5876-BA24-FB40-7FB0612DAF13}"/>
              </a:ext>
            </a:extLst>
          </p:cNvPr>
          <p:cNvSpPr txBox="1"/>
          <p:nvPr/>
        </p:nvSpPr>
        <p:spPr>
          <a:xfrm>
            <a:off x="132200" y="195678"/>
            <a:ext cx="4735529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VIIRS</a:t>
            </a:r>
            <a:r>
              <a:rPr lang="en-US" sz="2800" dirty="0">
                <a:solidFill>
                  <a:srgbClr val="0000FF"/>
                </a:solidFill>
              </a:rPr>
              <a:t> launched 2011 in afternoon orbit </a:t>
            </a:r>
          </a:p>
          <a:p>
            <a:r>
              <a:rPr lang="en-US" sz="2800" dirty="0">
                <a:solidFill>
                  <a:srgbClr val="0000FF"/>
                </a:solidFill>
              </a:rPr>
              <a:t>to extend and improve</a:t>
            </a:r>
          </a:p>
          <a:p>
            <a:r>
              <a:rPr lang="en-US" sz="2800" dirty="0">
                <a:solidFill>
                  <a:srgbClr val="0000FF"/>
                </a:solidFill>
              </a:rPr>
              <a:t>upon AVHRR and MODIS </a:t>
            </a:r>
          </a:p>
          <a:p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3169E-3865-38A5-1CFC-DAEAC3152607}"/>
              </a:ext>
            </a:extLst>
          </p:cNvPr>
          <p:cNvSpPr txBox="1"/>
          <p:nvPr/>
        </p:nvSpPr>
        <p:spPr>
          <a:xfrm>
            <a:off x="158476" y="2789596"/>
            <a:ext cx="37686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375m active fire detections + FRP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750 m active fire detections + FRP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(kept for continuity with MODIS)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313E8-AD1E-C74F-BC9D-09A1FE3667C5}"/>
              </a:ext>
            </a:extLst>
          </p:cNvPr>
          <p:cNvSpPr txBox="1"/>
          <p:nvPr/>
        </p:nvSpPr>
        <p:spPr>
          <a:xfrm>
            <a:off x="1397727" y="6406634"/>
            <a:ext cx="374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VIIRS first light January 19</a:t>
            </a:r>
            <a:r>
              <a:rPr lang="en-US" baseline="30000" dirty="0">
                <a:solidFill>
                  <a:srgbClr val="0000FF"/>
                </a:solidFill>
              </a:rPr>
              <a:t>th </a:t>
            </a:r>
            <a:r>
              <a:rPr lang="en-US" dirty="0">
                <a:solidFill>
                  <a:srgbClr val="0000FF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127160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0" y="0"/>
            <a:ext cx="91741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4F5878-B0CA-401B-AA7F-A3985DEEA981}"/>
              </a:ext>
            </a:extLst>
          </p:cNvPr>
          <p:cNvSpPr/>
          <p:nvPr/>
        </p:nvSpPr>
        <p:spPr>
          <a:xfrm>
            <a:off x="1438276" y="3514725"/>
            <a:ext cx="2200275" cy="2886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7FBA0D-89C8-A246-8048-82AD1F6FAE80}"/>
              </a:ext>
            </a:extLst>
          </p:cNvPr>
          <p:cNvSpPr txBox="1"/>
          <p:nvPr/>
        </p:nvSpPr>
        <p:spPr>
          <a:xfrm>
            <a:off x="132200" y="195678"/>
            <a:ext cx="4735529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</a:rPr>
              <a:t>MODIS on AQUA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0E7499-A503-C849-BD35-239A9D37FAE9}"/>
              </a:ext>
            </a:extLst>
          </p:cNvPr>
          <p:cNvSpPr/>
          <p:nvPr/>
        </p:nvSpPr>
        <p:spPr>
          <a:xfrm>
            <a:off x="2864886" y="999596"/>
            <a:ext cx="2200275" cy="5351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B7998-859F-934C-815F-06B3452B4E13}"/>
              </a:ext>
            </a:extLst>
          </p:cNvPr>
          <p:cNvSpPr txBox="1"/>
          <p:nvPr/>
        </p:nvSpPr>
        <p:spPr>
          <a:xfrm>
            <a:off x="1006731" y="1274701"/>
            <a:ext cx="4188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~5 minutes later than VIIRS afternoon overpass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EDE6F-98C0-FA43-AFE8-FBCAB684C200}"/>
              </a:ext>
            </a:extLst>
          </p:cNvPr>
          <p:cNvSpPr txBox="1"/>
          <p:nvPr/>
        </p:nvSpPr>
        <p:spPr>
          <a:xfrm>
            <a:off x="158476" y="2789596"/>
            <a:ext cx="3768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1km active fire detections</a:t>
            </a:r>
          </a:p>
        </p:txBody>
      </p:sp>
    </p:spTree>
    <p:extLst>
      <p:ext uri="{BB962C8B-B14F-4D97-AF65-F5344CB8AC3E}">
        <p14:creationId xmlns:p14="http://schemas.microsoft.com/office/powerpoint/2010/main" val="3238788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C47E3D9-9667-16D0-657C-D95197E38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3" y="1755423"/>
            <a:ext cx="6741936" cy="285060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90DFE92-F5B6-1531-F69C-FD78F000D3FD}"/>
              </a:ext>
            </a:extLst>
          </p:cNvPr>
          <p:cNvSpPr txBox="1">
            <a:spLocks/>
          </p:cNvSpPr>
          <p:nvPr/>
        </p:nvSpPr>
        <p:spPr>
          <a:xfrm>
            <a:off x="3267639" y="2017272"/>
            <a:ext cx="1415172" cy="658905"/>
          </a:xfrm>
          <a:prstGeom prst="rect">
            <a:avLst/>
          </a:prstGeom>
        </p:spPr>
        <p:txBody>
          <a:bodyPr wrap="none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Feb 24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war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starts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DF4F00-3351-5B73-4EAA-0BD08F8B6CA7}"/>
              </a:ext>
            </a:extLst>
          </p:cNvPr>
          <p:cNvSpPr txBox="1">
            <a:spLocks/>
          </p:cNvSpPr>
          <p:nvPr/>
        </p:nvSpPr>
        <p:spPr>
          <a:xfrm>
            <a:off x="4630429" y="826938"/>
            <a:ext cx="1642323" cy="658905"/>
          </a:xfrm>
          <a:prstGeom prst="rect">
            <a:avLst/>
          </a:prstGeom>
        </p:spPr>
        <p:txBody>
          <a:bodyPr wrap="none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June 17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flaring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starts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5A4F62F6-D21E-2DED-F5F1-4E69A8C62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-345333"/>
            <a:ext cx="11957752" cy="1325563"/>
          </a:xfrm>
        </p:spPr>
        <p:txBody>
          <a:bodyPr/>
          <a:lstStyle/>
          <a:p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 flaring evident in VIIRS 375m FRP temporal record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049F59-2939-2141-9A13-E2BAE332DF99}"/>
              </a:ext>
            </a:extLst>
          </p:cNvPr>
          <p:cNvSpPr/>
          <p:nvPr/>
        </p:nvSpPr>
        <p:spPr>
          <a:xfrm>
            <a:off x="6272752" y="767338"/>
            <a:ext cx="2200275" cy="5351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0D06A6-268A-DD43-8D76-895269F9A272}"/>
              </a:ext>
            </a:extLst>
          </p:cNvPr>
          <p:cNvGrpSpPr/>
          <p:nvPr/>
        </p:nvGrpSpPr>
        <p:grpSpPr>
          <a:xfrm>
            <a:off x="6425152" y="836538"/>
            <a:ext cx="5534121" cy="5139054"/>
            <a:chOff x="135195" y="1139790"/>
            <a:chExt cx="4742742" cy="440043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38042F-BED7-2B48-973E-4375A59C4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523"/>
            <a:stretch/>
          </p:blipFill>
          <p:spPr>
            <a:xfrm>
              <a:off x="135195" y="1139790"/>
              <a:ext cx="4742742" cy="440043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351E76-E4AB-0E4D-94CE-1B47A054F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9959"/>
            <a:stretch/>
          </p:blipFill>
          <p:spPr>
            <a:xfrm>
              <a:off x="3886831" y="5128428"/>
              <a:ext cx="816935" cy="3569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30A6C1-E8B8-194D-951E-68FAD61C9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2220"/>
            <a:stretch/>
          </p:blipFill>
          <p:spPr>
            <a:xfrm>
              <a:off x="3069896" y="5136493"/>
              <a:ext cx="816935" cy="34081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11DB9AD-C351-3740-AB49-F61D6BC1BF1A}"/>
              </a:ext>
            </a:extLst>
          </p:cNvPr>
          <p:cNvSpPr/>
          <p:nvPr/>
        </p:nvSpPr>
        <p:spPr>
          <a:xfrm>
            <a:off x="6425152" y="5482797"/>
            <a:ext cx="2200275" cy="759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FAC58F-A9C4-4C4C-8805-5844A75285DA}"/>
              </a:ext>
            </a:extLst>
          </p:cNvPr>
          <p:cNvSpPr/>
          <p:nvPr/>
        </p:nvSpPr>
        <p:spPr>
          <a:xfrm>
            <a:off x="6379296" y="1708864"/>
            <a:ext cx="2200275" cy="457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F26FCAD-BCC4-315A-AE48-0D255A246053}"/>
              </a:ext>
            </a:extLst>
          </p:cNvPr>
          <p:cNvSpPr txBox="1">
            <a:spLocks/>
          </p:cNvSpPr>
          <p:nvPr/>
        </p:nvSpPr>
        <p:spPr>
          <a:xfrm>
            <a:off x="209935" y="6242526"/>
            <a:ext cx="2264018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E0861F"/>
                </a:solidFill>
              </a:rPr>
              <a:t>(</a:t>
            </a:r>
            <a:r>
              <a:rPr lang="en-US" altLang="zh-CN" sz="2000" dirty="0" err="1">
                <a:solidFill>
                  <a:srgbClr val="E0861F"/>
                </a:solidFill>
              </a:rPr>
              <a:t>Yuean</a:t>
            </a:r>
            <a:r>
              <a:rPr lang="en-US" altLang="zh-CN" sz="2000" dirty="0">
                <a:solidFill>
                  <a:srgbClr val="E0861F"/>
                </a:solidFill>
              </a:rPr>
              <a:t> </a:t>
            </a:r>
            <a:r>
              <a:rPr lang="en-US" altLang="zh-CN" sz="2000" dirty="0" err="1">
                <a:solidFill>
                  <a:srgbClr val="E0861F"/>
                </a:solidFill>
              </a:rPr>
              <a:t>Qiu</a:t>
            </a:r>
            <a:r>
              <a:rPr lang="en-US" altLang="zh-CN" sz="2000" dirty="0">
                <a:solidFill>
                  <a:srgbClr val="E0861F"/>
                </a:solidFill>
              </a:rPr>
              <a:t>, MSU)</a:t>
            </a:r>
            <a:endParaRPr lang="en-US" sz="2000" dirty="0">
              <a:solidFill>
                <a:srgbClr val="E0861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00D4E2-B530-16A8-6EEA-CECD29813F4F}"/>
              </a:ext>
            </a:extLst>
          </p:cNvPr>
          <p:cNvSpPr txBox="1"/>
          <p:nvPr/>
        </p:nvSpPr>
        <p:spPr>
          <a:xfrm>
            <a:off x="209935" y="5480481"/>
            <a:ext cx="86863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Portovaya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 liquefied natural gas (LNG) plant close to a compressor station at the start of the Nord Stream 1 pipeline.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A7CA2C-4221-42CD-86CD-ED9E04925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93" y="332657"/>
            <a:ext cx="11586755" cy="75150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0000FF"/>
                </a:solidFill>
              </a:rPr>
              <a:t>ESA Sentinel-3 </a:t>
            </a:r>
            <a:br>
              <a:rPr lang="en-GB" dirty="0">
                <a:solidFill>
                  <a:srgbClr val="0000FF"/>
                </a:solidFill>
              </a:rPr>
            </a:br>
            <a:r>
              <a:rPr lang="en-GB" dirty="0">
                <a:solidFill>
                  <a:srgbClr val="0000FF"/>
                </a:solidFill>
              </a:rPr>
              <a:t>Sea and Land Surface Temperature Radiometer (SLSTR)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BB6DF7D-14F3-412C-BE30-5CB74F22DB5E}"/>
              </a:ext>
            </a:extLst>
          </p:cNvPr>
          <p:cNvGraphicFramePr>
            <a:graphicFrameLocks noGrp="1"/>
          </p:cNvGraphicFramePr>
          <p:nvPr/>
        </p:nvGraphicFramePr>
        <p:xfrm>
          <a:off x="1885310" y="1412776"/>
          <a:ext cx="8421380" cy="3313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0761">
                  <a:extLst>
                    <a:ext uri="{9D8B030D-6E8A-4147-A177-3AD203B41FA5}">
                      <a16:colId xmlns:a16="http://schemas.microsoft.com/office/drawing/2014/main" val="2811604789"/>
                    </a:ext>
                  </a:extLst>
                </a:gridCol>
                <a:gridCol w="1091447">
                  <a:extLst>
                    <a:ext uri="{9D8B030D-6E8A-4147-A177-3AD203B41FA5}">
                      <a16:colId xmlns:a16="http://schemas.microsoft.com/office/drawing/2014/main" val="3699746805"/>
                    </a:ext>
                  </a:extLst>
                </a:gridCol>
                <a:gridCol w="986425">
                  <a:extLst>
                    <a:ext uri="{9D8B030D-6E8A-4147-A177-3AD203B41FA5}">
                      <a16:colId xmlns:a16="http://schemas.microsoft.com/office/drawing/2014/main" val="1412974594"/>
                    </a:ext>
                  </a:extLst>
                </a:gridCol>
                <a:gridCol w="1211893">
                  <a:extLst>
                    <a:ext uri="{9D8B030D-6E8A-4147-A177-3AD203B41FA5}">
                      <a16:colId xmlns:a16="http://schemas.microsoft.com/office/drawing/2014/main" val="909837456"/>
                    </a:ext>
                  </a:extLst>
                </a:gridCol>
                <a:gridCol w="1568885">
                  <a:extLst>
                    <a:ext uri="{9D8B030D-6E8A-4147-A177-3AD203B41FA5}">
                      <a16:colId xmlns:a16="http://schemas.microsoft.com/office/drawing/2014/main" val="1167174307"/>
                    </a:ext>
                  </a:extLst>
                </a:gridCol>
                <a:gridCol w="2451969">
                  <a:extLst>
                    <a:ext uri="{9D8B030D-6E8A-4147-A177-3AD203B41FA5}">
                      <a16:colId xmlns:a16="http://schemas.microsoft.com/office/drawing/2014/main" val="2500545432"/>
                    </a:ext>
                  </a:extLst>
                </a:gridCol>
              </a:tblGrid>
              <a:tr h="475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SLSTR Channel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Band center (µm)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Bandwidth (µm)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Albedo range (%)</a:t>
                      </a:r>
                      <a:endParaRPr lang="en-GB" sz="1400" b="1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Reference albedo (%)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SNR at reference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72092455"/>
                  </a:ext>
                </a:extLst>
              </a:tr>
              <a:tr h="22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0.555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0.020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– 100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0.5 – 30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 – 570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766329743"/>
                  </a:ext>
                </a:extLst>
              </a:tr>
              <a:tr h="22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0.659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0.020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– 100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0.5 – 30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 – 570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194596330"/>
                  </a:ext>
                </a:extLst>
              </a:tr>
              <a:tr h="22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0.865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0.020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– 100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0.5 – 30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21 – 630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950965657"/>
                  </a:ext>
                </a:extLst>
              </a:tr>
              <a:tr h="22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1.375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0.015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– 100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0.5 – 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 – 162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128025859"/>
                  </a:ext>
                </a:extLst>
              </a:tr>
              <a:tr h="22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1.610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0.060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 – 100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0.5 – 50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37 – 900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830355965"/>
                  </a:ext>
                </a:extLst>
              </a:tr>
              <a:tr h="22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2.250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0.050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 – 100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0.5 – 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27 – 142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161158761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BT range (K)</a:t>
                      </a:r>
                      <a:endParaRPr lang="en-GB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1435" marR="51435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Reference BT (K)</a:t>
                      </a:r>
                      <a:endParaRPr lang="en-GB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1435" marR="51435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NEdT</a:t>
                      </a: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at reference (</a:t>
                      </a:r>
                      <a:r>
                        <a:rPr lang="en-US" sz="14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mK</a:t>
                      </a: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lang="en-GB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1435" marR="51435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45"/>
                  </a:ext>
                </a:extLst>
              </a:tr>
              <a:tr h="22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S7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3.74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200 – </a:t>
                      </a:r>
                      <a:r>
                        <a:rPr lang="en-US" sz="14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311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270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261732388"/>
                  </a:ext>
                </a:extLst>
              </a:tr>
              <a:tr h="22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S8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10.85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200 – 321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270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38943145"/>
                  </a:ext>
                </a:extLst>
              </a:tr>
              <a:tr h="22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S9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 – 318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270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644565922"/>
                  </a:ext>
                </a:extLst>
              </a:tr>
              <a:tr h="22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3.74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285 – 450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285 – 450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680 – 16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495636279"/>
                  </a:ext>
                </a:extLst>
              </a:tr>
              <a:tr h="222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10.85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230 – 400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230 – 400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79 – 35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555833629"/>
                  </a:ext>
                </a:extLst>
              </a:tr>
            </a:tbl>
          </a:graphicData>
        </a:graphic>
      </p:graphicFrame>
      <p:pic>
        <p:nvPicPr>
          <p:cNvPr id="3074" name="Picture 2" descr="Sentinel-3 - Wikipedia">
            <a:extLst>
              <a:ext uri="{FF2B5EF4-FFF2-40B4-BE49-F238E27FC236}">
                <a16:creationId xmlns:a16="http://schemas.microsoft.com/office/drawing/2014/main" id="{1D87ADE0-B5FF-43B3-AAED-CB26C72AB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01" y="4691275"/>
            <a:ext cx="2793849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ntinel-3 - Wikipedia">
            <a:extLst>
              <a:ext uri="{FF2B5EF4-FFF2-40B4-BE49-F238E27FC236}">
                <a16:creationId xmlns:a16="http://schemas.microsoft.com/office/drawing/2014/main" id="{C24BE4BD-6FB5-4E55-8451-8AF8D5B98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00" y="4638367"/>
            <a:ext cx="2793849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B9214F-0846-4A66-AF01-BDE8165C518B}"/>
              </a:ext>
            </a:extLst>
          </p:cNvPr>
          <p:cNvSpPr txBox="1"/>
          <p:nvPr/>
        </p:nvSpPr>
        <p:spPr>
          <a:xfrm>
            <a:off x="2939924" y="6375236"/>
            <a:ext cx="5426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Calibri"/>
              </a:rPr>
              <a:t>S3A (2016+)                             S3B (2018+)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45501-84F3-4C4A-8622-A1E8D7C3C2AA}"/>
              </a:ext>
            </a:extLst>
          </p:cNvPr>
          <p:cNvSpPr txBox="1"/>
          <p:nvPr/>
        </p:nvSpPr>
        <p:spPr>
          <a:xfrm>
            <a:off x="7288826" y="5186801"/>
            <a:ext cx="34601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Calibri"/>
              </a:rPr>
              <a:t>Two operational satellites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Calibri"/>
              </a:rPr>
              <a:t>Global Daily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Calibri"/>
              </a:rPr>
              <a:t>@ ~ Terra overpass times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F3A864-7504-3343-A476-17C259830E25}"/>
              </a:ext>
            </a:extLst>
          </p:cNvPr>
          <p:cNvSpPr/>
          <p:nvPr/>
        </p:nvSpPr>
        <p:spPr>
          <a:xfrm rot="5400000">
            <a:off x="5957246" y="-4733171"/>
            <a:ext cx="142526" cy="12004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942"/>
            <a:ext cx="109728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Current Status and Future of Fire Monitoring</a:t>
            </a:r>
            <a:br>
              <a:rPr lang="en-US" sz="4800" dirty="0"/>
            </a:br>
            <a:endParaRPr lang="en-US" sz="4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50" y="816427"/>
            <a:ext cx="11823700" cy="5316537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Fire preamble </a:t>
            </a:r>
          </a:p>
          <a:p>
            <a:endParaRPr lang="en-US" sz="2000" dirty="0"/>
          </a:p>
          <a:p>
            <a:r>
              <a:rPr lang="en-US" sz="2800" dirty="0"/>
              <a:t>Current</a:t>
            </a:r>
          </a:p>
          <a:p>
            <a:pPr lvl="1"/>
            <a:r>
              <a:rPr lang="en-US" sz="2400" dirty="0"/>
              <a:t>Satellite active fire detection</a:t>
            </a:r>
          </a:p>
          <a:p>
            <a:pPr lvl="1"/>
            <a:r>
              <a:rPr lang="en-US" sz="2400" dirty="0"/>
              <a:t>Satellite burned area mapping</a:t>
            </a:r>
          </a:p>
          <a:p>
            <a:pPr lvl="1"/>
            <a:endParaRPr lang="en-US" sz="2000" dirty="0"/>
          </a:p>
          <a:p>
            <a:r>
              <a:rPr lang="en-US" sz="2800" dirty="0"/>
              <a:t>Future </a:t>
            </a:r>
          </a:p>
          <a:p>
            <a:pPr lvl="1"/>
            <a:r>
              <a:rPr lang="en-US" sz="2400" dirty="0"/>
              <a:t>Landsat Sentinel-2: burned area products from regional -&gt; global</a:t>
            </a:r>
          </a:p>
          <a:p>
            <a:pPr lvl="1"/>
            <a:r>
              <a:rPr lang="en-US" sz="2400" dirty="0"/>
              <a:t>High spatial resolution commercial data: new opportunities </a:t>
            </a:r>
          </a:p>
          <a:p>
            <a:pPr lvl="1"/>
            <a:r>
              <a:rPr lang="en-US" sz="2400" dirty="0"/>
              <a:t>Validation: needs &amp; new opportunities</a:t>
            </a:r>
          </a:p>
          <a:p>
            <a:pPr lvl="1"/>
            <a:r>
              <a:rPr lang="en-US" sz="2400" dirty="0"/>
              <a:t>Looking back: need for a long term pre-MODIS burned area record</a:t>
            </a:r>
          </a:p>
          <a:p>
            <a:pPr lvl="1"/>
            <a:r>
              <a:rPr lang="en-US" sz="2400" dirty="0"/>
              <a:t>Looking forward: active fire AM gap, active fire constellation, system of systems</a:t>
            </a:r>
          </a:p>
          <a:p>
            <a:pPr lvl="1"/>
            <a:r>
              <a:rPr lang="en-US" sz="2400" dirty="0"/>
              <a:t>Fire LCLUC research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22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3B1C62-2306-6CCE-7AF7-EF2FE2B00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48" y="1626300"/>
            <a:ext cx="8048106" cy="48507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73C2CAD-D116-E94C-9EA9-703588074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6774"/>
            <a:ext cx="11925299" cy="857250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Sentinel-3A and -3B </a:t>
            </a:r>
            <a:br>
              <a:rPr lang="en-GB" sz="4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Fire Detection &amp; FRP Products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E1D8B-DB59-F345-8C75-0F6A807C6D76}"/>
              </a:ext>
            </a:extLst>
          </p:cNvPr>
          <p:cNvSpPr/>
          <p:nvPr/>
        </p:nvSpPr>
        <p:spPr>
          <a:xfrm>
            <a:off x="117566" y="2075795"/>
            <a:ext cx="28738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Like MODIS,</a:t>
            </a:r>
          </a:p>
          <a:p>
            <a:r>
              <a:rPr lang="en-GB" sz="2000" dirty="0"/>
              <a:t>global night and day products</a:t>
            </a:r>
          </a:p>
          <a:p>
            <a:endParaRPr lang="en-GB" sz="2000" dirty="0">
              <a:solidFill>
                <a:prstClr val="black"/>
              </a:solidFill>
            </a:endParaRPr>
          </a:p>
          <a:p>
            <a:r>
              <a:rPr lang="en-GB" sz="2000" dirty="0">
                <a:solidFill>
                  <a:prstClr val="black"/>
                </a:solidFill>
              </a:rPr>
              <a:t>Day time saturation issue BT &gt; 311 K</a:t>
            </a:r>
          </a:p>
          <a:p>
            <a:endParaRPr lang="en-GB" sz="2000" dirty="0">
              <a:solidFill>
                <a:prstClr val="black"/>
              </a:solidFill>
              <a:latin typeface="Calibri"/>
            </a:endParaRPr>
          </a:p>
          <a:p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CA2418-646F-BC45-AC49-F1C079690898}"/>
              </a:ext>
            </a:extLst>
          </p:cNvPr>
          <p:cNvSpPr txBox="1"/>
          <p:nvPr/>
        </p:nvSpPr>
        <p:spPr>
          <a:xfrm>
            <a:off x="10646229" y="6361611"/>
            <a:ext cx="134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861F"/>
                </a:solidFill>
              </a:rPr>
              <a:t>(Wooster)</a:t>
            </a:r>
          </a:p>
        </p:txBody>
      </p:sp>
    </p:spTree>
    <p:extLst>
      <p:ext uri="{BB962C8B-B14F-4D97-AF65-F5344CB8AC3E}">
        <p14:creationId xmlns:p14="http://schemas.microsoft.com/office/powerpoint/2010/main" val="1479453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F0A8FB-F0A1-D745-A18F-26DFC6615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01" y="-640080"/>
            <a:ext cx="10119173" cy="80920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0B59A-D922-4EE3-BD33-3FD335636C95}"/>
              </a:ext>
            </a:extLst>
          </p:cNvPr>
          <p:cNvSpPr txBox="1"/>
          <p:nvPr/>
        </p:nvSpPr>
        <p:spPr>
          <a:xfrm>
            <a:off x="4796286" y="23551"/>
            <a:ext cx="546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prstClr val="black"/>
                </a:solidFill>
                <a:latin typeface="Calibri" panose="020F0502020204030204"/>
              </a:rPr>
              <a:t>Active Fire Counts                                                 FRP Totals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8ECF2B-C49D-7143-AE6D-EB3E2624D0C7}"/>
              </a:ext>
            </a:extLst>
          </p:cNvPr>
          <p:cNvSpPr/>
          <p:nvPr/>
        </p:nvSpPr>
        <p:spPr>
          <a:xfrm>
            <a:off x="3135086" y="180022"/>
            <a:ext cx="679268" cy="6677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FD9596-17FC-1745-8BB0-1076202F444D}"/>
              </a:ext>
            </a:extLst>
          </p:cNvPr>
          <p:cNvSpPr/>
          <p:nvPr/>
        </p:nvSpPr>
        <p:spPr>
          <a:xfrm>
            <a:off x="7498080" y="229876"/>
            <a:ext cx="524003" cy="6677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08F06D-1491-B844-B9EF-6D7A657D8E30}"/>
              </a:ext>
            </a:extLst>
          </p:cNvPr>
          <p:cNvSpPr/>
          <p:nvPr/>
        </p:nvSpPr>
        <p:spPr>
          <a:xfrm rot="5400000">
            <a:off x="7731953" y="-1924412"/>
            <a:ext cx="214668" cy="8401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B83A90-2376-E145-AB5F-579AAAB9A74B}"/>
              </a:ext>
            </a:extLst>
          </p:cNvPr>
          <p:cNvSpPr/>
          <p:nvPr/>
        </p:nvSpPr>
        <p:spPr>
          <a:xfrm rot="5400000">
            <a:off x="7562053" y="312758"/>
            <a:ext cx="214668" cy="8401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9840BC-DD56-CE48-B527-61EAEC54DDAC}"/>
              </a:ext>
            </a:extLst>
          </p:cNvPr>
          <p:cNvSpPr/>
          <p:nvPr/>
        </p:nvSpPr>
        <p:spPr>
          <a:xfrm rot="5400000">
            <a:off x="7830303" y="2549928"/>
            <a:ext cx="214668" cy="8401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535D2-3EA4-4048-A629-B3E3812C8C32}"/>
              </a:ext>
            </a:extLst>
          </p:cNvPr>
          <p:cNvSpPr txBox="1"/>
          <p:nvPr/>
        </p:nvSpPr>
        <p:spPr>
          <a:xfrm>
            <a:off x="2444737" y="58621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FF"/>
                </a:solidFill>
                <a:latin typeface="Calibri" panose="020F0502020204030204"/>
              </a:rPr>
              <a:t>S3B SLSTR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39A36-580C-4B5B-B950-EBBA212AFBBA}"/>
              </a:ext>
            </a:extLst>
          </p:cNvPr>
          <p:cNvSpPr txBox="1"/>
          <p:nvPr/>
        </p:nvSpPr>
        <p:spPr>
          <a:xfrm>
            <a:off x="2434844" y="275832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FF"/>
                </a:solidFill>
                <a:latin typeface="Calibri" panose="020F0502020204030204"/>
              </a:rPr>
              <a:t>Terra MODIS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88272-D6F7-4808-BFCB-A23A1265701C}"/>
              </a:ext>
            </a:extLst>
          </p:cNvPr>
          <p:cNvSpPr txBox="1"/>
          <p:nvPr/>
        </p:nvSpPr>
        <p:spPr>
          <a:xfrm>
            <a:off x="2458860" y="486515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FF"/>
                </a:solidFill>
                <a:latin typeface="Calibri" panose="020F0502020204030204"/>
              </a:rPr>
              <a:t>NPP VIIRS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7CE15-B5A4-4971-86A3-BF1501E6B0A2}"/>
              </a:ext>
            </a:extLst>
          </p:cNvPr>
          <p:cNvSpPr txBox="1"/>
          <p:nvPr/>
        </p:nvSpPr>
        <p:spPr>
          <a:xfrm>
            <a:off x="347463" y="1314754"/>
            <a:ext cx="180569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Daytime Sentinel-3 SLSTR detects fewer  active fires than MODIS, &amp; far fewer than VIIRS</a:t>
            </a:r>
          </a:p>
          <a:p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505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722337" y="1797424"/>
            <a:ext cx="2452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</a:rPr>
              <a:t>GOES-W</a:t>
            </a:r>
          </a:p>
          <a:p>
            <a:pPr algn="ctr"/>
            <a:r>
              <a:rPr lang="en-GB" i="1" dirty="0">
                <a:solidFill>
                  <a:schemeClr val="bg1"/>
                </a:solidFill>
              </a:rPr>
              <a:t>(USA)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0513" y="4397188"/>
            <a:ext cx="2452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</a:rPr>
              <a:t>HIMAWARI-8</a:t>
            </a:r>
          </a:p>
          <a:p>
            <a:pPr algn="ctr"/>
            <a:r>
              <a:rPr lang="en-GB" i="1" dirty="0">
                <a:solidFill>
                  <a:schemeClr val="bg1"/>
                </a:solidFill>
              </a:rPr>
              <a:t>(Japan)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11" y="1118101"/>
            <a:ext cx="5960129" cy="549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2249AFA9-B0FB-4F45-9A96-69BF72412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073" y="-3796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sz="32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Geostationary systems for active fire monitoring </a:t>
            </a:r>
          </a:p>
          <a:p>
            <a:r>
              <a:rPr lang="en-US" sz="28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temporal resolution  with  Low 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1459252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102F0B-9460-BF40-B164-B52B0A7AF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105" y="668580"/>
            <a:ext cx="9603249" cy="474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F6AFF4-85C9-BE44-87FA-8B0921D13CE9}"/>
              </a:ext>
            </a:extLst>
          </p:cNvPr>
          <p:cNvSpPr txBox="1"/>
          <p:nvPr/>
        </p:nvSpPr>
        <p:spPr>
          <a:xfrm>
            <a:off x="39990" y="131608"/>
            <a:ext cx="12056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Geostationary 5 Satellite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6D93C-B4A5-E741-A091-A10154959282}"/>
              </a:ext>
            </a:extLst>
          </p:cNvPr>
          <p:cNvSpPr/>
          <p:nvPr/>
        </p:nvSpPr>
        <p:spPr>
          <a:xfrm>
            <a:off x="505032" y="5530614"/>
            <a:ext cx="11373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5 geostationary satellites have their data processed in EU with the </a:t>
            </a:r>
            <a:r>
              <a:rPr lang="en-GB" sz="2400" i="1" dirty="0"/>
              <a:t>same</a:t>
            </a:r>
            <a:r>
              <a:rPr lang="en-GB" sz="2400" dirty="0"/>
              <a:t> </a:t>
            </a:r>
          </a:p>
          <a:p>
            <a:pPr algn="ctr"/>
            <a:r>
              <a:rPr lang="en-GB" sz="2400" dirty="0"/>
              <a:t>active fire detection &amp; FRP retrieval algorithm originally designed for MSG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218D3-0F9A-684F-B473-E1039B58809E}"/>
              </a:ext>
            </a:extLst>
          </p:cNvPr>
          <p:cNvSpPr txBox="1"/>
          <p:nvPr/>
        </p:nvSpPr>
        <p:spPr>
          <a:xfrm>
            <a:off x="10646229" y="6361611"/>
            <a:ext cx="134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861F"/>
                </a:solidFill>
              </a:rPr>
              <a:t>(Wooster)</a:t>
            </a:r>
          </a:p>
        </p:txBody>
      </p:sp>
    </p:spTree>
    <p:extLst>
      <p:ext uri="{BB962C8B-B14F-4D97-AF65-F5344CB8AC3E}">
        <p14:creationId xmlns:p14="http://schemas.microsoft.com/office/powerpoint/2010/main" val="1555346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C442916-137C-4FBD-B241-C11FB8D8B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8" y="889047"/>
            <a:ext cx="10267406" cy="59689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B0E133-8472-B044-8471-12CA074AB2C7}"/>
              </a:ext>
            </a:extLst>
          </p:cNvPr>
          <p:cNvSpPr/>
          <p:nvPr/>
        </p:nvSpPr>
        <p:spPr>
          <a:xfrm>
            <a:off x="381490" y="241130"/>
            <a:ext cx="115595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Geostationary 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high temporal resolution </a:t>
            </a:r>
            <a:r>
              <a:rPr lang="en-US" sz="32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(now every 10 - 15 minutes)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A7A94-0886-F84E-9D5C-31475B33FE11}"/>
              </a:ext>
            </a:extLst>
          </p:cNvPr>
          <p:cNvSpPr txBox="1"/>
          <p:nvPr/>
        </p:nvSpPr>
        <p:spPr>
          <a:xfrm>
            <a:off x="10646229" y="6361611"/>
            <a:ext cx="134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861F"/>
                </a:solidFill>
              </a:rPr>
              <a:t>(Wooster)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528CEE-9837-C349-899C-925E62F85EC6}"/>
              </a:ext>
            </a:extLst>
          </p:cNvPr>
          <p:cNvSpPr/>
          <p:nvPr/>
        </p:nvSpPr>
        <p:spPr>
          <a:xfrm>
            <a:off x="1860290" y="1232654"/>
            <a:ext cx="4641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000" dirty="0"/>
              <a:t>MSG-derived FRP time-series of Greek fire </a:t>
            </a:r>
          </a:p>
        </p:txBody>
      </p:sp>
    </p:spTree>
    <p:extLst>
      <p:ext uri="{BB962C8B-B14F-4D97-AF65-F5344CB8AC3E}">
        <p14:creationId xmlns:p14="http://schemas.microsoft.com/office/powerpoint/2010/main" val="1001280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974" y="1478194"/>
            <a:ext cx="7302500" cy="39215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443" y="2066941"/>
            <a:ext cx="2944586" cy="274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Contour plots of NOAA GOES-17 and GOES-16 Advanced Baseline Imager (ABI) pixel area expansion factor as a function of distance from the respective sub-satellite point. 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443" y="266906"/>
            <a:ext cx="11495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Geostationary </a:t>
            </a:r>
            <a:r>
              <a:rPr lang="en-US" sz="2400" dirty="0"/>
              <a:t>low spatial resolution </a:t>
            </a:r>
            <a:r>
              <a:rPr lang="en-US" sz="2400" dirty="0">
                <a:solidFill>
                  <a:srgbClr val="0000FF"/>
                </a:solidFill>
              </a:rPr>
              <a:t>and decreases away from the sub-satellite point significantly due to the scanning geometry and Earth surface curvature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30320A-2DCE-A5F6-BF52-421F583445AB}"/>
              </a:ext>
            </a:extLst>
          </p:cNvPr>
          <p:cNvSpPr txBox="1"/>
          <p:nvPr/>
        </p:nvSpPr>
        <p:spPr>
          <a:xfrm>
            <a:off x="10266948" y="6355318"/>
            <a:ext cx="192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861F"/>
                </a:solidFill>
              </a:rPr>
              <a:t>(Louis Giglio)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E7BC0C-A1FF-294E-B1E8-CF2A9F5F0CC6}"/>
              </a:ext>
            </a:extLst>
          </p:cNvPr>
          <p:cNvSpPr/>
          <p:nvPr/>
        </p:nvSpPr>
        <p:spPr>
          <a:xfrm>
            <a:off x="1183506" y="5786345"/>
            <a:ext cx="990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00FF"/>
                </a:solidFill>
              </a:rPr>
              <a:t>Reduced spatial resolution means geostationary systems </a:t>
            </a:r>
          </a:p>
          <a:p>
            <a:pPr algn="ctr"/>
            <a:r>
              <a:rPr lang="en-GB" sz="2400" dirty="0">
                <a:solidFill>
                  <a:srgbClr val="0000FF"/>
                </a:solidFill>
              </a:rPr>
              <a:t>miss small and low FRP fires</a:t>
            </a:r>
          </a:p>
        </p:txBody>
      </p:sp>
    </p:spTree>
    <p:extLst>
      <p:ext uri="{BB962C8B-B14F-4D97-AF65-F5344CB8AC3E}">
        <p14:creationId xmlns:p14="http://schemas.microsoft.com/office/powerpoint/2010/main" val="3965852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80450302013113LGN00_RGB76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540095"/>
            <a:ext cx="9144000" cy="5010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42" y="1"/>
            <a:ext cx="11691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Medium resolution sensors </a:t>
            </a:r>
            <a:r>
              <a:rPr lang="en-US" sz="32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Landsat/Sentinel-2 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detect active fires but </a:t>
            </a:r>
            <a:r>
              <a:rPr lang="en-US" sz="32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reliably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due to </a:t>
            </a:r>
            <a:r>
              <a:rPr lang="en-US" sz="32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insufficient/no 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MIR-thermal bands </a:t>
            </a:r>
          </a:p>
          <a:p>
            <a:pPr algn="ctr" defTabSz="457200"/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non-daily repeat coverage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2707" y="652221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8000"/>
                </a:solidFill>
              </a:rPr>
              <a:t>(Wilfred Schroeder)</a:t>
            </a:r>
          </a:p>
        </p:txBody>
      </p:sp>
      <p:sp>
        <p:nvSpPr>
          <p:cNvPr id="5" name="Rectangle 4"/>
          <p:cNvSpPr/>
          <p:nvPr/>
        </p:nvSpPr>
        <p:spPr>
          <a:xfrm>
            <a:off x="1704975" y="16961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dirty="0">
                <a:solidFill>
                  <a:schemeClr val="bg1"/>
                </a:solidFill>
                <a:latin typeface="Calibri"/>
              </a:rPr>
              <a:t>Landsat 8 bands 7/5/2 </a:t>
            </a:r>
          </a:p>
          <a:p>
            <a:pPr defTabSz="457200"/>
            <a:r>
              <a:rPr lang="en-US" dirty="0">
                <a:solidFill>
                  <a:schemeClr val="bg1"/>
                </a:solidFill>
                <a:latin typeface="Calibri"/>
              </a:rPr>
              <a:t>30m data </a:t>
            </a:r>
          </a:p>
          <a:p>
            <a:pPr defTabSz="457200"/>
            <a:r>
              <a:rPr lang="en-US" dirty="0">
                <a:solidFill>
                  <a:schemeClr val="bg1"/>
                </a:solidFill>
                <a:latin typeface="Calibri"/>
              </a:rPr>
              <a:t>23 April 2013</a:t>
            </a:r>
          </a:p>
          <a:p>
            <a:pPr defTabSz="457200"/>
            <a:r>
              <a:rPr lang="en-US" dirty="0">
                <a:solidFill>
                  <a:schemeClr val="bg1"/>
                </a:solidFill>
                <a:latin typeface="Calibri"/>
              </a:rPr>
              <a:t>Oregon</a:t>
            </a:r>
          </a:p>
        </p:txBody>
      </p:sp>
    </p:spTree>
    <p:extLst>
      <p:ext uri="{BB962C8B-B14F-4D97-AF65-F5344CB8AC3E}">
        <p14:creationId xmlns:p14="http://schemas.microsoft.com/office/powerpoint/2010/main" val="3647008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BE07C9-E482-44FB-8B19-42C8EFF6D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35" t="20481" r="18515" b="18018"/>
          <a:stretch/>
        </p:blipFill>
        <p:spPr>
          <a:xfrm>
            <a:off x="4323807" y="-195943"/>
            <a:ext cx="7602580" cy="6787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499E62-C680-71A5-19E2-09D0F3312943}"/>
              </a:ext>
            </a:extLst>
          </p:cNvPr>
          <p:cNvSpPr txBox="1"/>
          <p:nvPr/>
        </p:nvSpPr>
        <p:spPr>
          <a:xfrm>
            <a:off x="182064" y="1626254"/>
            <a:ext cx="39066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Landsat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active fire detection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commission error</a:t>
            </a:r>
          </a:p>
          <a:p>
            <a:r>
              <a:rPr lang="en-US" sz="2400" dirty="0">
                <a:solidFill>
                  <a:srgbClr val="0000FF"/>
                </a:solidFill>
              </a:rPr>
              <a:t>example</a:t>
            </a:r>
          </a:p>
          <a:p>
            <a:r>
              <a:rPr lang="en-US" sz="2400" dirty="0">
                <a:solidFill>
                  <a:srgbClr val="0000FF"/>
                </a:solidFill>
              </a:rPr>
              <a:t>due to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buildings with highly reflective building rooftops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2F5AB-7CAE-7944-8C8D-BB76A4740D21}"/>
              </a:ext>
            </a:extLst>
          </p:cNvPr>
          <p:cNvSpPr txBox="1"/>
          <p:nvPr/>
        </p:nvSpPr>
        <p:spPr>
          <a:xfrm>
            <a:off x="5199016" y="600892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Landsat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AE384-812A-4346-9F1F-0E0981928FEF}"/>
              </a:ext>
            </a:extLst>
          </p:cNvPr>
          <p:cNvSpPr txBox="1"/>
          <p:nvPr/>
        </p:nvSpPr>
        <p:spPr>
          <a:xfrm>
            <a:off x="8125097" y="600892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Google Earth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2C577-4A6A-BE4C-89C3-944C12437ED9}"/>
              </a:ext>
            </a:extLst>
          </p:cNvPr>
          <p:cNvSpPr txBox="1"/>
          <p:nvPr/>
        </p:nvSpPr>
        <p:spPr>
          <a:xfrm>
            <a:off x="5177760" y="3658471"/>
            <a:ext cx="228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correct Landsat  active fire detections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CE10-F322-B94E-A3E7-60ACCEC445F0}"/>
              </a:ext>
            </a:extLst>
          </p:cNvPr>
          <p:cNvSpPr/>
          <p:nvPr/>
        </p:nvSpPr>
        <p:spPr>
          <a:xfrm>
            <a:off x="8125097" y="3601321"/>
            <a:ext cx="3562895" cy="3256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FCF43-20F8-F1B6-0970-9FC5788144B3}"/>
              </a:ext>
            </a:extLst>
          </p:cNvPr>
          <p:cNvSpPr txBox="1"/>
          <p:nvPr/>
        </p:nvSpPr>
        <p:spPr>
          <a:xfrm>
            <a:off x="9401992" y="6221969"/>
            <a:ext cx="230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861F"/>
                </a:solidFill>
              </a:rPr>
              <a:t>(Kumar and Roy)</a:t>
            </a:r>
          </a:p>
        </p:txBody>
      </p:sp>
    </p:spTree>
    <p:extLst>
      <p:ext uri="{BB962C8B-B14F-4D97-AF65-F5344CB8AC3E}">
        <p14:creationId xmlns:p14="http://schemas.microsoft.com/office/powerpoint/2010/main" val="4017319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94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Current Status and Future of Fire Monitoring</a:t>
            </a:r>
            <a:br>
              <a:rPr lang="en-US" sz="4800" dirty="0">
                <a:solidFill>
                  <a:srgbClr val="0000FF"/>
                </a:solidFill>
              </a:rPr>
            </a:br>
            <a:endParaRPr lang="en-US" sz="4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50" y="816427"/>
            <a:ext cx="11823700" cy="5316537"/>
          </a:xfrm>
        </p:spPr>
        <p:txBody>
          <a:bodyPr/>
          <a:lstStyle/>
          <a:p>
            <a:r>
              <a:rPr lang="en-US" sz="2800" dirty="0"/>
              <a:t>Fire preamble </a:t>
            </a:r>
          </a:p>
          <a:p>
            <a:endParaRPr lang="en-US" sz="2000" dirty="0"/>
          </a:p>
          <a:p>
            <a:r>
              <a:rPr lang="en-US" sz="2800" dirty="0"/>
              <a:t>Current</a:t>
            </a:r>
          </a:p>
          <a:p>
            <a:pPr lvl="1"/>
            <a:r>
              <a:rPr lang="en-US" sz="2400" dirty="0"/>
              <a:t>Satellite active fire detection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Satellite burned area mapping</a:t>
            </a:r>
          </a:p>
          <a:p>
            <a:pPr lvl="1"/>
            <a:endParaRPr lang="en-US" sz="2000" dirty="0">
              <a:solidFill>
                <a:srgbClr val="FF0000"/>
              </a:solidFill>
            </a:endParaRPr>
          </a:p>
          <a:p>
            <a:r>
              <a:rPr lang="en-US" sz="2800" dirty="0"/>
              <a:t>Future </a:t>
            </a:r>
          </a:p>
          <a:p>
            <a:pPr lvl="1"/>
            <a:r>
              <a:rPr lang="en-US" sz="2400" dirty="0"/>
              <a:t>Landsat Sentinel-2: burned area products from regional -&gt; global</a:t>
            </a:r>
          </a:p>
          <a:p>
            <a:pPr lvl="1"/>
            <a:r>
              <a:rPr lang="en-US" sz="2400" dirty="0"/>
              <a:t>High spatial resolution commercial data: new opportunities </a:t>
            </a:r>
          </a:p>
          <a:p>
            <a:pPr lvl="1"/>
            <a:r>
              <a:rPr lang="en-US" sz="2400" dirty="0"/>
              <a:t>Validation: needs &amp; new opportunities</a:t>
            </a:r>
          </a:p>
          <a:p>
            <a:pPr lvl="1"/>
            <a:r>
              <a:rPr lang="en-US" sz="2400" dirty="0"/>
              <a:t>Looking back: need for a long term pre-MODIS burned area record</a:t>
            </a:r>
          </a:p>
          <a:p>
            <a:pPr lvl="1"/>
            <a:r>
              <a:rPr lang="en-US" sz="2400" dirty="0"/>
              <a:t>Looking forward: active fire AM gap, active fire constellation, system of systems</a:t>
            </a:r>
          </a:p>
          <a:p>
            <a:pPr lvl="1"/>
            <a:r>
              <a:rPr lang="en-US" sz="2400" dirty="0"/>
              <a:t>Fire LCLUC research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10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306" name="Picture 2" descr="a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88" y="1435692"/>
            <a:ext cx="8867775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3D47D0-1844-2247-A30A-B3377B4137E2}"/>
              </a:ext>
            </a:extLst>
          </p:cNvPr>
          <p:cNvSpPr txBox="1"/>
          <p:nvPr/>
        </p:nvSpPr>
        <p:spPr>
          <a:xfrm>
            <a:off x="133759" y="4911634"/>
            <a:ext cx="15022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Colors show day of detection in one month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96560-350C-EB4E-B038-D7773D0ADB88}"/>
              </a:ext>
            </a:extLst>
          </p:cNvPr>
          <p:cNvSpPr txBox="1"/>
          <p:nvPr/>
        </p:nvSpPr>
        <p:spPr>
          <a:xfrm>
            <a:off x="2" y="43366"/>
            <a:ext cx="12191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 most regions cumulative active fire detections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do not provide reliable burned area estimates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(first order because 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of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clouds &amp; overpass when fire not burning)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F46EBCD-2005-9144-90BF-B2EB69A3A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59" y="2807627"/>
            <a:ext cx="1622923" cy="1015663"/>
          </a:xfrm>
          <a:prstGeom prst="rect">
            <a:avLst/>
          </a:prstGeom>
          <a:gradFill rotWithShape="1">
            <a:gsLst>
              <a:gs pos="0">
                <a:schemeClr val="accent1">
                  <a:alpha val="49001"/>
                </a:schemeClr>
              </a:gs>
              <a:gs pos="100000">
                <a:schemeClr val="accent1">
                  <a:gamma/>
                  <a:shade val="46275"/>
                  <a:invGamma/>
                  <a:alpha val="49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OZ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MODIS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 fires</a:t>
            </a:r>
          </a:p>
        </p:txBody>
      </p:sp>
    </p:spTree>
    <p:extLst>
      <p:ext uri="{BB962C8B-B14F-4D97-AF65-F5344CB8AC3E}">
        <p14:creationId xmlns:p14="http://schemas.microsoft.com/office/powerpoint/2010/main" val="323041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2005_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40" y="-378460"/>
            <a:ext cx="10393045" cy="666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100435" y="-190500"/>
            <a:ext cx="674370" cy="6407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920" y="-190500"/>
            <a:ext cx="674370" cy="6407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 flipV="1">
            <a:off x="-831216" y="5983180"/>
            <a:ext cx="13488035" cy="245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1094105" y="-56994"/>
            <a:ext cx="13488035" cy="963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92653" y="12647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Fire is a Global Phenomenon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AADCC-001F-1A9C-556D-0909C70301F4}"/>
              </a:ext>
            </a:extLst>
          </p:cNvPr>
          <p:cNvSpPr txBox="1"/>
          <p:nvPr/>
        </p:nvSpPr>
        <p:spPr>
          <a:xfrm>
            <a:off x="1608183" y="6216754"/>
            <a:ext cx="98294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Globally, fires burn annually on average ~</a:t>
            </a:r>
            <a:r>
              <a:rPr lang="en-US" sz="20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3.4%</a:t>
            </a:r>
            <a:r>
              <a:rPr lang="en-US" sz="20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of the terrestrial surface (Giglio et al. 2018)</a:t>
            </a:r>
            <a:endParaRPr lang="en-US" sz="2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E973B8-64AA-4A4E-B26B-210010192E3D}"/>
              </a:ext>
            </a:extLst>
          </p:cNvPr>
          <p:cNvSpPr/>
          <p:nvPr/>
        </p:nvSpPr>
        <p:spPr>
          <a:xfrm>
            <a:off x="867727" y="2302163"/>
            <a:ext cx="196723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latin typeface="Arial" charset="0"/>
              </a:rPr>
              <a:t>Except in sparsely populated regions fires are predominantly lit by people </a:t>
            </a:r>
          </a:p>
        </p:txBody>
      </p:sp>
    </p:spTree>
    <p:extLst>
      <p:ext uri="{BB962C8B-B14F-4D97-AF65-F5344CB8AC3E}">
        <p14:creationId xmlns:p14="http://schemas.microsoft.com/office/powerpoint/2010/main" val="2681923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82" name="Picture 2" descr="a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25" y="1422632"/>
            <a:ext cx="8867775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283" name="Rectangle 3"/>
          <p:cNvSpPr>
            <a:spLocks noChangeArrowheads="1"/>
          </p:cNvSpPr>
          <p:nvPr/>
        </p:nvSpPr>
        <p:spPr bwMode="auto">
          <a:xfrm>
            <a:off x="133759" y="2807627"/>
            <a:ext cx="1622923" cy="1323439"/>
          </a:xfrm>
          <a:prstGeom prst="rect">
            <a:avLst/>
          </a:prstGeom>
          <a:gradFill rotWithShape="1">
            <a:gsLst>
              <a:gs pos="0">
                <a:schemeClr val="accent1">
                  <a:alpha val="49001"/>
                </a:schemeClr>
              </a:gs>
              <a:gs pos="100000">
                <a:schemeClr val="accent1">
                  <a:gamma/>
                  <a:shade val="46275"/>
                  <a:invGamma/>
                  <a:alpha val="49001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OZ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MODIS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burned areas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381720-72E3-6246-B158-E7F4645AB3A2}"/>
              </a:ext>
            </a:extLst>
          </p:cNvPr>
          <p:cNvSpPr txBox="1"/>
          <p:nvPr/>
        </p:nvSpPr>
        <p:spPr>
          <a:xfrm>
            <a:off x="133759" y="4911634"/>
            <a:ext cx="15022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Colors show day of detection in one month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63239-DD46-A943-91C9-AA8F90809534}"/>
              </a:ext>
            </a:extLst>
          </p:cNvPr>
          <p:cNvSpPr txBox="1"/>
          <p:nvPr/>
        </p:nvSpPr>
        <p:spPr>
          <a:xfrm>
            <a:off x="2" y="43366"/>
            <a:ext cx="12191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 most regions cumulative active fire detections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do not provide reliable burned area estimates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(first order because 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of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clouds &amp; overpass when fire not burning)</a:t>
            </a:r>
          </a:p>
        </p:txBody>
      </p:sp>
    </p:spTree>
    <p:extLst>
      <p:ext uri="{BB962C8B-B14F-4D97-AF65-F5344CB8AC3E}">
        <p14:creationId xmlns:p14="http://schemas.microsoft.com/office/powerpoint/2010/main" val="6338738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38" name="Picture 2" descr="bot_L71175073_07320010819_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6607" y="1371601"/>
            <a:ext cx="6964363" cy="4989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1539" name="Text Box 3"/>
          <p:cNvSpPr txBox="1">
            <a:spLocks noChangeArrowheads="1"/>
          </p:cNvSpPr>
          <p:nvPr/>
        </p:nvSpPr>
        <p:spPr bwMode="auto">
          <a:xfrm>
            <a:off x="8382000" y="6096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61540" name="Text Box 4"/>
          <p:cNvSpPr txBox="1">
            <a:spLocks noChangeArrowheads="1"/>
          </p:cNvSpPr>
          <p:nvPr/>
        </p:nvSpPr>
        <p:spPr bwMode="auto">
          <a:xfrm>
            <a:off x="3906839" y="6489700"/>
            <a:ext cx="5722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31km x 22km</a:t>
            </a:r>
            <a:endParaRPr lang="en-US" sz="1400" dirty="0">
              <a:solidFill>
                <a:srgbClr val="EEECE1"/>
              </a:solidFill>
              <a:latin typeface="Comic Sans MS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E2997-1C39-9D4D-8E47-4AB17C919FD0}"/>
              </a:ext>
            </a:extLst>
          </p:cNvPr>
          <p:cNvSpPr txBox="1"/>
          <p:nvPr/>
        </p:nvSpPr>
        <p:spPr>
          <a:xfrm>
            <a:off x="135392" y="313509"/>
            <a:ext cx="11712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Temporal persistence of char/ash/vegetation removal/structure change enables burned area mapping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28FCF0-A9EB-F642-9FC0-AF4C8774EBC5}"/>
              </a:ext>
            </a:extLst>
          </p:cNvPr>
          <p:cNvSpPr/>
          <p:nvPr/>
        </p:nvSpPr>
        <p:spPr>
          <a:xfrm>
            <a:off x="109266" y="4712613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Botswana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Landsat 30m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(1.65</a:t>
            </a:r>
            <a:r>
              <a:rPr lang="en-US" dirty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m, 0.82</a:t>
            </a:r>
            <a:r>
              <a:rPr lang="en-US" dirty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m, 0.66</a:t>
            </a:r>
            <a:r>
              <a:rPr lang="en-US" dirty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8F49902-478D-2645-959E-7A3C75A38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92" y="2521132"/>
            <a:ext cx="3953282" cy="304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l">
              <a:lnSpc>
                <a:spcPct val="150000"/>
              </a:lnSpc>
            </a:pPr>
            <a:br>
              <a:rPr lang="en-US" sz="2100" kern="0" dirty="0">
                <a:solidFill>
                  <a:srgbClr val="0000FF"/>
                </a:solidFill>
              </a:rPr>
            </a:br>
            <a:r>
              <a:rPr lang="en-US" sz="29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 19</a:t>
            </a:r>
            <a:r>
              <a:rPr lang="en-US" sz="2900" kern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9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2001 </a:t>
            </a:r>
            <a:br>
              <a:rPr lang="en-US" sz="29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900" kern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88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62" name="Picture 2" descr="bot_L71175073_07320010904_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8194" y="1366839"/>
            <a:ext cx="6972300" cy="4992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563" name="Text Box 3"/>
          <p:cNvSpPr txBox="1">
            <a:spLocks noChangeArrowheads="1"/>
          </p:cNvSpPr>
          <p:nvPr/>
        </p:nvSpPr>
        <p:spPr bwMode="auto">
          <a:xfrm>
            <a:off x="3906839" y="6489700"/>
            <a:ext cx="5722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omic Sans MS" pitchFamily="66" charset="0"/>
              </a:rPr>
              <a:t>31km x 22km</a:t>
            </a:r>
            <a:endParaRPr lang="en-US" sz="1400">
              <a:solidFill>
                <a:srgbClr val="EEECE1"/>
              </a:solidFill>
              <a:latin typeface="Comic Sans MS" pitchFamily="66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5574D477-07B5-984C-81C3-3FB43F568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92" y="2521132"/>
            <a:ext cx="3953282" cy="304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l">
              <a:lnSpc>
                <a:spcPct val="150000"/>
              </a:lnSpc>
            </a:pPr>
            <a:br>
              <a:rPr lang="en-US" sz="2100" kern="0" dirty="0">
                <a:solidFill>
                  <a:srgbClr val="0000FF"/>
                </a:solidFill>
              </a:rPr>
            </a:br>
            <a:r>
              <a:rPr lang="en-US" sz="29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 4</a:t>
            </a:r>
            <a:r>
              <a:rPr lang="en-US" sz="2900" kern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9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2001 </a:t>
            </a:r>
            <a:br>
              <a:rPr lang="en-US" sz="29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900" kern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9C4131-9099-134B-985C-FCD398AC55AE}"/>
              </a:ext>
            </a:extLst>
          </p:cNvPr>
          <p:cNvSpPr/>
          <p:nvPr/>
        </p:nvSpPr>
        <p:spPr>
          <a:xfrm>
            <a:off x="109266" y="4712613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Botswana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Landsat 30m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(1.65</a:t>
            </a:r>
            <a:r>
              <a:rPr lang="en-US" dirty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m, 0.82</a:t>
            </a:r>
            <a:r>
              <a:rPr lang="en-US" dirty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m, 0.66</a:t>
            </a:r>
            <a:r>
              <a:rPr lang="en-US" dirty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7C27A3-18F4-A64A-BAD5-1D6C462BD158}"/>
              </a:ext>
            </a:extLst>
          </p:cNvPr>
          <p:cNvSpPr txBox="1"/>
          <p:nvPr/>
        </p:nvSpPr>
        <p:spPr>
          <a:xfrm>
            <a:off x="135392" y="313509"/>
            <a:ext cx="11712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Temporal persistence of char/ash/vegetation removal/structure change enables burned area mapping</a:t>
            </a:r>
          </a:p>
        </p:txBody>
      </p:sp>
    </p:spTree>
    <p:extLst>
      <p:ext uri="{BB962C8B-B14F-4D97-AF65-F5344CB8AC3E}">
        <p14:creationId xmlns:p14="http://schemas.microsoft.com/office/powerpoint/2010/main" val="1104689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345576-D170-48BB-BBFC-848F654BC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92" t="42593" r="24479" b="15926"/>
          <a:stretch/>
        </p:blipFill>
        <p:spPr>
          <a:xfrm>
            <a:off x="640862" y="3571873"/>
            <a:ext cx="2832101" cy="2844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E7737-3EE5-7863-902F-E2B372351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14" t="35278" r="24557" b="23240"/>
          <a:stretch/>
        </p:blipFill>
        <p:spPr>
          <a:xfrm>
            <a:off x="4352680" y="1873032"/>
            <a:ext cx="2832100" cy="284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CA114-9465-8502-E66F-5E89307442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18" t="34306" r="24453" b="24213"/>
          <a:stretch/>
        </p:blipFill>
        <p:spPr>
          <a:xfrm>
            <a:off x="7750172" y="1873031"/>
            <a:ext cx="2832100" cy="2844801"/>
          </a:xfrm>
          <a:prstGeom prst="rect">
            <a:avLst/>
          </a:prstGeom>
        </p:spPr>
      </p:pic>
      <p:pic>
        <p:nvPicPr>
          <p:cNvPr id="8" name="Picture 2" descr="NDVI_Sept6_1989_AVHRR">
            <a:extLst>
              <a:ext uri="{FF2B5EF4-FFF2-40B4-BE49-F238E27FC236}">
                <a16:creationId xmlns:a16="http://schemas.microsoft.com/office/drawing/2014/main" id="{8819A482-9DE8-0B20-702C-6F9AE7C6A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61" y="139999"/>
            <a:ext cx="2832101" cy="296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87DF26-5A74-0292-274C-8051C7A96D42}"/>
              </a:ext>
            </a:extLst>
          </p:cNvPr>
          <p:cNvSpPr txBox="1"/>
          <p:nvPr/>
        </p:nvSpPr>
        <p:spPr>
          <a:xfrm>
            <a:off x="10753725" y="5924915"/>
            <a:ext cx="1438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Roy, Giglio, Kendal, Justice, 1999,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ABD37-BFDD-1BCE-9DBD-9842F0B4AFF4}"/>
              </a:ext>
            </a:extLst>
          </p:cNvPr>
          <p:cNvSpPr txBox="1"/>
          <p:nvPr/>
        </p:nvSpPr>
        <p:spPr>
          <a:xfrm>
            <a:off x="423740" y="6416674"/>
            <a:ext cx="3781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VI3 = (0.9 - 3.7 </a:t>
            </a:r>
            <a:r>
              <a:rPr lang="en-US" sz="1600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FFFF00"/>
                </a:solidFill>
              </a:rPr>
              <a:t>m)/(0.9 + 3.7 </a:t>
            </a:r>
            <a:r>
              <a:rPr lang="en-US" sz="1600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FFFF00"/>
                </a:solidFill>
              </a:rPr>
              <a:t>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94CAC0-95DE-7D75-EB45-EC693D646B6B}"/>
              </a:ext>
            </a:extLst>
          </p:cNvPr>
          <p:cNvSpPr txBox="1"/>
          <p:nvPr/>
        </p:nvSpPr>
        <p:spPr>
          <a:xfrm>
            <a:off x="852122" y="3089762"/>
            <a:ext cx="272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Active fire detections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A64848-F853-5A9B-62AF-CD0CCBE97257}"/>
              </a:ext>
            </a:extLst>
          </p:cNvPr>
          <p:cNvSpPr txBox="1"/>
          <p:nvPr/>
        </p:nvSpPr>
        <p:spPr>
          <a:xfrm>
            <a:off x="4441829" y="4886324"/>
            <a:ext cx="2422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 day period of mapped burned areas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18DC60-1B7D-112F-9080-A203FFB0882C}"/>
              </a:ext>
            </a:extLst>
          </p:cNvPr>
          <p:cNvSpPr txBox="1"/>
          <p:nvPr/>
        </p:nvSpPr>
        <p:spPr>
          <a:xfrm>
            <a:off x="7750172" y="4886324"/>
            <a:ext cx="303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Following 24 day period of mapped burned areas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3CC871-940C-4D76-832D-93BA85C7B43E}"/>
              </a:ext>
            </a:extLst>
          </p:cNvPr>
          <p:cNvCxnSpPr/>
          <p:nvPr/>
        </p:nvCxnSpPr>
        <p:spPr>
          <a:xfrm>
            <a:off x="3714750" y="3459094"/>
            <a:ext cx="409575" cy="0"/>
          </a:xfrm>
          <a:prstGeom prst="straightConnector1">
            <a:avLst/>
          </a:prstGeom>
          <a:ln w="444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B6D13EA-87FC-9D4B-A0A9-A87F59C43439}"/>
              </a:ext>
            </a:extLst>
          </p:cNvPr>
          <p:cNvSpPr/>
          <p:nvPr/>
        </p:nvSpPr>
        <p:spPr>
          <a:xfrm>
            <a:off x="10534676" y="-44363"/>
            <a:ext cx="331871" cy="4830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F4FC7-CC4A-924A-9E33-7F70C3170F2A}"/>
              </a:ext>
            </a:extLst>
          </p:cNvPr>
          <p:cNvSpPr/>
          <p:nvPr/>
        </p:nvSpPr>
        <p:spPr>
          <a:xfrm rot="16200000">
            <a:off x="7397205" y="1422902"/>
            <a:ext cx="76049" cy="66369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79EB9C-331D-3448-B455-5D7395662E1A}"/>
              </a:ext>
            </a:extLst>
          </p:cNvPr>
          <p:cNvSpPr/>
          <p:nvPr/>
        </p:nvSpPr>
        <p:spPr>
          <a:xfrm>
            <a:off x="4186291" y="3622800"/>
            <a:ext cx="175876" cy="3114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0860A4-C23F-AF12-F7AE-965EAE93785F}"/>
              </a:ext>
            </a:extLst>
          </p:cNvPr>
          <p:cNvSpPr txBox="1"/>
          <p:nvPr/>
        </p:nvSpPr>
        <p:spPr>
          <a:xfrm>
            <a:off x="4274228" y="268003"/>
            <a:ext cx="7038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Early AVHRR burned area mapping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(thresholding VI3  with active fires)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NOAA-11 AVHRR 1.1 km LAC, Botswana</a:t>
            </a:r>
          </a:p>
        </p:txBody>
      </p:sp>
    </p:spTree>
    <p:extLst>
      <p:ext uri="{BB962C8B-B14F-4D97-AF65-F5344CB8AC3E}">
        <p14:creationId xmlns:p14="http://schemas.microsoft.com/office/powerpoint/2010/main" val="33662293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9531" y="-106363"/>
            <a:ext cx="9431383" cy="1524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GB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Canada-Wide Burned Area Mapping</a:t>
            </a:r>
            <a:br>
              <a:rPr lang="en-GB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(HANDS technique – thresholding NDVI with active fires – works particularly in boreal systems)</a:t>
            </a:r>
          </a:p>
        </p:txBody>
      </p:sp>
      <p:pic>
        <p:nvPicPr>
          <p:cNvPr id="976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84515"/>
            <a:ext cx="8001000" cy="491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6900" name="Text Box 4"/>
          <p:cNvSpPr txBox="1">
            <a:spLocks noChangeArrowheads="1"/>
          </p:cNvSpPr>
          <p:nvPr/>
        </p:nvSpPr>
        <p:spPr bwMode="auto">
          <a:xfrm>
            <a:off x="8813074" y="1624465"/>
            <a:ext cx="2947851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within 15%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Canadian Interagency Forest Fire Centre</a:t>
            </a:r>
            <a:r>
              <a:rPr lang="en-US" dirty="0"/>
              <a:t> non-satellite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burned area estimates </a:t>
            </a:r>
          </a:p>
        </p:txBody>
      </p:sp>
      <p:sp>
        <p:nvSpPr>
          <p:cNvPr id="976901" name="Rectangle 5"/>
          <p:cNvSpPr>
            <a:spLocks noChangeArrowheads="1"/>
          </p:cNvSpPr>
          <p:nvPr/>
        </p:nvSpPr>
        <p:spPr bwMode="auto">
          <a:xfrm>
            <a:off x="9089572" y="6357937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9933"/>
                </a:solidFill>
                <a:latin typeface="Arial" charset="0"/>
              </a:rPr>
              <a:t>Fraser </a:t>
            </a:r>
            <a:r>
              <a:rPr lang="en-US" i="1" dirty="0">
                <a:solidFill>
                  <a:srgbClr val="FF9933"/>
                </a:solidFill>
                <a:latin typeface="Arial" charset="0"/>
              </a:rPr>
              <a:t>et al</a:t>
            </a:r>
            <a:r>
              <a:rPr lang="en-US" dirty="0">
                <a:solidFill>
                  <a:srgbClr val="FF9933"/>
                </a:solidFill>
                <a:latin typeface="Arial" charset="0"/>
              </a:rPr>
              <a:t>., 2000</a:t>
            </a:r>
          </a:p>
        </p:txBody>
      </p:sp>
    </p:spTree>
    <p:extLst>
      <p:ext uri="{BB962C8B-B14F-4D97-AF65-F5344CB8AC3E}">
        <p14:creationId xmlns:p14="http://schemas.microsoft.com/office/powerpoint/2010/main" val="10858511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00" y="260062"/>
            <a:ext cx="11849100" cy="461665"/>
          </a:xfrm>
        </p:spPr>
        <p:txBody>
          <a:bodyPr/>
          <a:lstStyle/>
          <a:p>
            <a:r>
              <a:rPr lang="en-US" sz="3600" noProof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ESA AVHRR 0.05° </a:t>
            </a:r>
            <a: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product (FireCCILT11) </a:t>
            </a:r>
            <a:r>
              <a:rPr lang="en-US" sz="3600" noProof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1982+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44276" y="6167537"/>
            <a:ext cx="2264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Oton</a:t>
            </a:r>
            <a:r>
              <a:rPr lang="en-GB" sz="1400" dirty="0"/>
              <a:t> et al., 2021, IJAG</a:t>
            </a:r>
          </a:p>
        </p:txBody>
      </p:sp>
      <p:pic>
        <p:nvPicPr>
          <p:cNvPr id="6" name="Imagen 5" descr="C:\Gonzalo\Trabajo\FireCCILT11\MeetingESACCI08102020\Annual025_ly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6" y="1209239"/>
            <a:ext cx="10386960" cy="49582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471E9-289A-65D4-C8C6-0D1F8CA8F938}"/>
              </a:ext>
            </a:extLst>
          </p:cNvPr>
          <p:cNvSpPr txBox="1"/>
          <p:nvPr/>
        </p:nvSpPr>
        <p:spPr>
          <a:xfrm>
            <a:off x="9782175" y="6372225"/>
            <a:ext cx="20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861F"/>
                </a:solidFill>
              </a:rPr>
              <a:t>(E. </a:t>
            </a:r>
            <a:r>
              <a:rPr lang="en-US" dirty="0" err="1">
                <a:solidFill>
                  <a:srgbClr val="E0861F"/>
                </a:solidFill>
              </a:rPr>
              <a:t>Chuvieco</a:t>
            </a:r>
            <a:r>
              <a:rPr lang="en-US" dirty="0">
                <a:solidFill>
                  <a:srgbClr val="E0861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9601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379-D367-EB80-BFEF-09E5A9A2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3226"/>
            <a:ext cx="11952513" cy="1031966"/>
          </a:xfrm>
        </p:spPr>
        <p:txBody>
          <a:bodyPr/>
          <a:lstStyle/>
          <a:p>
            <a:r>
              <a:rPr lang="en-US" sz="33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Annual total BA for the conterminous United States, Alaska, Hawaii reported by </a:t>
            </a:r>
            <a:r>
              <a:rPr lang="en-US" sz="3300" b="0" i="0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FireCCILT11 (AVHRR), </a:t>
            </a:r>
            <a:r>
              <a:rPr lang="en-US" sz="33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MCD64A1 (MODIS) </a:t>
            </a:r>
            <a:r>
              <a:rPr lang="en-US" sz="33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as compiled by</a:t>
            </a:r>
            <a:r>
              <a:rPr lang="en-US" sz="3300" b="0" i="0" dirty="0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U.S. </a:t>
            </a:r>
            <a:r>
              <a:rPr lang="en-US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Interagency Fire Center (NIFC)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D69ABC-562D-82F7-081C-63CD81E51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71" y="2309212"/>
            <a:ext cx="8226042" cy="44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031470-0282-8F47-AB28-D16A59FD6193}"/>
              </a:ext>
            </a:extLst>
          </p:cNvPr>
          <p:cNvSpPr/>
          <p:nvPr/>
        </p:nvSpPr>
        <p:spPr>
          <a:xfrm>
            <a:off x="177728" y="2495456"/>
            <a:ext cx="354874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significant orbit-drift artifacts in the FireCCILT11 product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FireCCILT11 drastically overestimates U.S burned area before 2001</a:t>
            </a:r>
            <a:endParaRPr lang="en-US" sz="2000" dirty="0">
              <a:solidFill>
                <a:srgbClr val="0000FF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55EE76-4B2E-5146-B87E-760BE4CDCAA3}"/>
              </a:ext>
            </a:extLst>
          </p:cNvPr>
          <p:cNvSpPr txBox="1"/>
          <p:nvPr/>
        </p:nvSpPr>
        <p:spPr>
          <a:xfrm>
            <a:off x="266699" y="6344240"/>
            <a:ext cx="403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E0861F"/>
                </a:solidFill>
              </a:rPr>
              <a:t>Gilgio</a:t>
            </a:r>
            <a:r>
              <a:rPr lang="en-US" dirty="0">
                <a:solidFill>
                  <a:srgbClr val="E0861F"/>
                </a:solidFill>
              </a:rPr>
              <a:t> &amp; Roy, </a:t>
            </a:r>
            <a:r>
              <a:rPr lang="en-US" i="1" dirty="0">
                <a:solidFill>
                  <a:srgbClr val="E0861F"/>
                </a:solidFill>
              </a:rPr>
              <a:t>Science of  RS</a:t>
            </a:r>
            <a:r>
              <a:rPr lang="en-US" dirty="0">
                <a:solidFill>
                  <a:srgbClr val="E0861F"/>
                </a:solidFill>
              </a:rPr>
              <a:t>,  2022</a:t>
            </a:r>
          </a:p>
        </p:txBody>
      </p:sp>
    </p:spTree>
    <p:extLst>
      <p:ext uri="{BB962C8B-B14F-4D97-AF65-F5344CB8AC3E}">
        <p14:creationId xmlns:p14="http://schemas.microsoft.com/office/powerpoint/2010/main" val="2618771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E864-093D-334A-ABCA-24E12BEC2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E0A163-DD92-D445-96AC-1E503256DB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4" descr="Africa-Europe_1year">
            <a:extLst>
              <a:ext uri="{FF2B5EF4-FFF2-40B4-BE49-F238E27FC236}">
                <a16:creationId xmlns:a16="http://schemas.microsoft.com/office/drawing/2014/main" id="{2AEFF5CE-36CC-8E44-A499-F904A569F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7562" y="0"/>
            <a:ext cx="9327689" cy="6598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112450-A80F-7E43-9C21-DA41EB507C05}"/>
              </a:ext>
            </a:extLst>
          </p:cNvPr>
          <p:cNvSpPr/>
          <p:nvPr/>
        </p:nvSpPr>
        <p:spPr>
          <a:xfrm>
            <a:off x="268901" y="312003"/>
            <a:ext cx="446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MODIS global monthly burned area from  </a:t>
            </a:r>
          </a:p>
          <a:p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 and Aqua satellites since</a:t>
            </a:r>
          </a:p>
          <a:p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458343-EEB7-8A42-B667-6D92E87568D0}"/>
              </a:ext>
            </a:extLst>
          </p:cNvPr>
          <p:cNvSpPr/>
          <p:nvPr/>
        </p:nvSpPr>
        <p:spPr>
          <a:xfrm>
            <a:off x="268901" y="596285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Giglio et al. 2018,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</a:rPr>
              <a:t>RSE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50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elta1_newboth_animation_sout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" y="-262890"/>
            <a:ext cx="9787890" cy="712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676400" y="5257829"/>
            <a:ext cx="449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+mn-lt"/>
                <a:ea typeface="ＭＳ Ｐゴシック" pitchFamily="34" charset="-128"/>
              </a:rPr>
              <a:t>5 Months of 500m MODIS mapped burning, Okavango Delta, Botswana </a:t>
            </a:r>
          </a:p>
          <a:p>
            <a:pPr defTabSz="457200" eaLnBrk="1" hangingPunct="1">
              <a:spcBef>
                <a:spcPct val="50000"/>
              </a:spcBef>
            </a:pPr>
            <a:endParaRPr lang="en-US" altLang="en-US" sz="800" b="1" dirty="0">
              <a:solidFill>
                <a:srgbClr val="000000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4648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Movie:</a:t>
            </a:r>
          </a:p>
        </p:txBody>
      </p:sp>
    </p:spTree>
    <p:extLst>
      <p:ext uri="{BB962C8B-B14F-4D97-AF65-F5344CB8AC3E}">
        <p14:creationId xmlns:p14="http://schemas.microsoft.com/office/powerpoint/2010/main" val="173430230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18E327-BC61-A34F-AB21-14F0A270A723}"/>
              </a:ext>
            </a:extLst>
          </p:cNvPr>
          <p:cNvGrpSpPr/>
          <p:nvPr/>
        </p:nvGrpSpPr>
        <p:grpSpPr>
          <a:xfrm>
            <a:off x="5836427" y="390016"/>
            <a:ext cx="5647718" cy="5551578"/>
            <a:chOff x="6422782" y="1585929"/>
            <a:chExt cx="4677308" cy="46773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8134F0-C219-4943-B21E-411B1678C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2782" y="1585929"/>
              <a:ext cx="4677308" cy="467731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813844-5122-F349-B16A-F0D2365EB40E}"/>
                </a:ext>
              </a:extLst>
            </p:cNvPr>
            <p:cNvSpPr txBox="1"/>
            <p:nvPr/>
          </p:nvSpPr>
          <p:spPr>
            <a:xfrm>
              <a:off x="8073940" y="1870602"/>
              <a:ext cx="2641062" cy="388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VIIRS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 500m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E4E5C1-5DF0-964A-9E57-C3FB0EA9F30B}"/>
              </a:ext>
            </a:extLst>
          </p:cNvPr>
          <p:cNvSpPr txBox="1"/>
          <p:nvPr/>
        </p:nvSpPr>
        <p:spPr>
          <a:xfrm>
            <a:off x="445369" y="579786"/>
            <a:ext cx="4995808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Calibri"/>
              </a:rPr>
              <a:t>VIIRS</a:t>
            </a:r>
            <a:r>
              <a:rPr lang="en-US" sz="2800" dirty="0">
                <a:solidFill>
                  <a:schemeClr val="bg1"/>
                </a:solidFill>
                <a:latin typeface="Calibri"/>
              </a:rPr>
              <a:t> burned area product</a:t>
            </a:r>
          </a:p>
          <a:p>
            <a:pPr marL="342900" lvl="0" indent="-342900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bg1"/>
              </a:solidFill>
              <a:latin typeface="Calibri"/>
            </a:endParaRPr>
          </a:p>
          <a:p>
            <a:pPr marL="342900" lvl="0" indent="-342900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Calibri"/>
              </a:rPr>
              <a:t>retained 500-m MODIS grid for compatibility</a:t>
            </a:r>
          </a:p>
          <a:p>
            <a:pPr marL="342900" lvl="0" indent="-342900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bg1"/>
              </a:solidFill>
              <a:latin typeface="Calibri"/>
            </a:endParaRPr>
          </a:p>
          <a:p>
            <a:pPr marL="342900" lvl="0" indent="-342900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Calibri"/>
              </a:rPr>
              <a:t>limited C1 release due to artifacts in C1 cloud mask (fixed for C2)</a:t>
            </a:r>
          </a:p>
          <a:p>
            <a:pPr marL="342900" lvl="0" indent="-342900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bg1"/>
              </a:solidFill>
              <a:latin typeface="Calibri"/>
            </a:endParaRPr>
          </a:p>
          <a:p>
            <a:pPr marL="342900" indent="-342900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Calibri"/>
              </a:rPr>
              <a:t>C2 release scheduled for 2023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A17D79-2285-464F-A5AB-2F31D9E37F87}"/>
              </a:ext>
            </a:extLst>
          </p:cNvPr>
          <p:cNvSpPr txBox="1"/>
          <p:nvPr/>
        </p:nvSpPr>
        <p:spPr>
          <a:xfrm rot="16200000">
            <a:off x="-185346" y="5242601"/>
            <a:ext cx="89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E4ED0B-87C4-8F42-9A46-0083E6A223D8}"/>
              </a:ext>
            </a:extLst>
          </p:cNvPr>
          <p:cNvSpPr/>
          <p:nvPr/>
        </p:nvSpPr>
        <p:spPr>
          <a:xfrm>
            <a:off x="6498095" y="6045676"/>
            <a:ext cx="4574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defRPr/>
            </a:pPr>
            <a:r>
              <a:rPr lang="en-US" b="1" dirty="0">
                <a:solidFill>
                  <a:prstClr val="white"/>
                </a:solidFill>
              </a:rPr>
              <a:t>2017 cumulative burned area </a:t>
            </a:r>
          </a:p>
          <a:p>
            <a:pPr lvl="0" algn="ctr" defTabSz="457200">
              <a:defRPr/>
            </a:pPr>
            <a:r>
              <a:rPr lang="en-US" b="1" dirty="0">
                <a:solidFill>
                  <a:prstClr val="white"/>
                </a:solidFill>
              </a:rPr>
              <a:t>(Gulf of Carpentaria, Northern Australia)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C5000-0726-B146-AA30-FABA791EBCB9}"/>
              </a:ext>
            </a:extLst>
          </p:cNvPr>
          <p:cNvSpPr txBox="1"/>
          <p:nvPr/>
        </p:nvSpPr>
        <p:spPr>
          <a:xfrm>
            <a:off x="655779" y="6310648"/>
            <a:ext cx="122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861F"/>
                </a:solidFill>
              </a:rPr>
              <a:t>(Giglio)</a:t>
            </a:r>
          </a:p>
        </p:txBody>
      </p:sp>
    </p:spTree>
    <p:extLst>
      <p:ext uri="{BB962C8B-B14F-4D97-AF65-F5344CB8AC3E}">
        <p14:creationId xmlns:p14="http://schemas.microsoft.com/office/powerpoint/2010/main" val="6257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6" y="-152400"/>
            <a:ext cx="8696325" cy="1143000"/>
          </a:xfrm>
        </p:spPr>
        <p:txBody>
          <a:bodyPr/>
          <a:lstStyle/>
          <a:p>
            <a: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 has Important Positive Ecological Effects</a:t>
            </a:r>
          </a:p>
        </p:txBody>
      </p:sp>
      <p:sp>
        <p:nvSpPr>
          <p:cNvPr id="1213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8325" y="828676"/>
            <a:ext cx="8667750" cy="5686425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200" dirty="0"/>
              <a:t>may mobilizes nutrients into the soil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200" dirty="0"/>
              <a:t>may maintain or increase 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sz="2000" dirty="0"/>
              <a:t>ecosystem productivity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sz="2000" dirty="0"/>
              <a:t>biodiversity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endParaRPr lang="en-US" sz="1200" dirty="0"/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200" dirty="0">
                <a:solidFill>
                  <a:srgbClr val="009900"/>
                </a:solidFill>
              </a:rPr>
              <a:t>some plants are fire-adapted (pyrophytes)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sz="2200" dirty="0">
                <a:solidFill>
                  <a:srgbClr val="009900"/>
                </a:solidFill>
              </a:rPr>
              <a:t>require fire for their seeds to germinate</a:t>
            </a:r>
          </a:p>
          <a:p>
            <a:pPr lvl="1">
              <a:lnSpc>
                <a:spcPct val="110000"/>
              </a:lnSpc>
              <a:spcBef>
                <a:spcPct val="0"/>
              </a:spcBef>
            </a:pPr>
            <a:r>
              <a:rPr lang="en-US" sz="2200" dirty="0">
                <a:solidFill>
                  <a:srgbClr val="009900"/>
                </a:solidFill>
              </a:rPr>
              <a:t>some species become locally extinct without fire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1400" dirty="0"/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200" dirty="0"/>
              <a:t>maintain savanna ecosystems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200" dirty="0"/>
              <a:t>prevent bush encroachment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200" dirty="0"/>
              <a:t>prevent invasive species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sz="1600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200" dirty="0">
                <a:solidFill>
                  <a:srgbClr val="008000"/>
                </a:solidFill>
              </a:rPr>
              <a:t>Modern ecosystem management  has moved from total fire suppression to recognizing fire as an important and natural process in ecosystem management</a:t>
            </a:r>
          </a:p>
          <a:p>
            <a:pPr>
              <a:lnSpc>
                <a:spcPct val="80000"/>
              </a:lnSpc>
            </a:pP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05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3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3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13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3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13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13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13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13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13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13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13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13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4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34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134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0062"/>
            <a:ext cx="12192000" cy="461665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ESA (MODIS 250m + MODIS active fire detections) </a:t>
            </a:r>
            <a:b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250m BA product (FireCCI51)</a:t>
            </a:r>
            <a:endParaRPr lang="en-US" sz="3200" noProof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72876" y="6050844"/>
            <a:ext cx="3201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Lizundia-Loiola</a:t>
            </a:r>
            <a:r>
              <a:rPr lang="en-GB" sz="1400" dirty="0"/>
              <a:t> et al., 2020, RSE</a:t>
            </a:r>
          </a:p>
        </p:txBody>
      </p:sp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9" y="1029591"/>
            <a:ext cx="9891075" cy="5054278"/>
          </a:xfrm>
          <a:prstGeom prst="rect">
            <a:avLst/>
          </a:prstGeom>
        </p:spPr>
      </p:pic>
      <p:pic>
        <p:nvPicPr>
          <p:cNvPr id="6" name="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3560" r="1810" b="3618"/>
          <a:stretch/>
        </p:blipFill>
        <p:spPr>
          <a:xfrm>
            <a:off x="876300" y="1406022"/>
            <a:ext cx="8930506" cy="4426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23A64D-9153-EE4D-9C5E-150F092DB24B}"/>
              </a:ext>
            </a:extLst>
          </p:cNvPr>
          <p:cNvSpPr txBox="1"/>
          <p:nvPr/>
        </p:nvSpPr>
        <p:spPr>
          <a:xfrm>
            <a:off x="9782175" y="6372225"/>
            <a:ext cx="20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861F"/>
                </a:solidFill>
              </a:rPr>
              <a:t>(E. </a:t>
            </a:r>
            <a:r>
              <a:rPr lang="en-US" dirty="0" err="1">
                <a:solidFill>
                  <a:srgbClr val="E0861F"/>
                </a:solidFill>
              </a:rPr>
              <a:t>Chuvieco</a:t>
            </a:r>
            <a:r>
              <a:rPr lang="en-US" dirty="0">
                <a:solidFill>
                  <a:srgbClr val="E0861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8333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93174"/>
            <a:ext cx="12192000" cy="461665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recent ESA (</a:t>
            </a:r>
            <a:r>
              <a:rPr lang="en-US" sz="3200" noProof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OLCI 300m + MODIS 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fire detections) </a:t>
            </a:r>
            <a:b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300m BA product (C3SBA10 BA)</a:t>
            </a:r>
            <a:endParaRPr lang="en-US" sz="3200" noProof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72876" y="6165144"/>
            <a:ext cx="3746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Lizundia-Loiola</a:t>
            </a:r>
            <a:r>
              <a:rPr lang="en-GB" sz="1400" dirty="0"/>
              <a:t> et al., 2021, </a:t>
            </a:r>
            <a:r>
              <a:rPr lang="en-GB" sz="1400" i="1" dirty="0"/>
              <a:t>Remote Sensing</a:t>
            </a:r>
          </a:p>
        </p:txBody>
      </p:sp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9" y="1124841"/>
            <a:ext cx="9891075" cy="5054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62FA60-9A57-FC4F-9F3C-B46885F866D4}"/>
              </a:ext>
            </a:extLst>
          </p:cNvPr>
          <p:cNvSpPr txBox="1"/>
          <p:nvPr/>
        </p:nvSpPr>
        <p:spPr>
          <a:xfrm>
            <a:off x="9782175" y="6372225"/>
            <a:ext cx="20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861F"/>
                </a:solidFill>
              </a:rPr>
              <a:t>(E. </a:t>
            </a:r>
            <a:r>
              <a:rPr lang="en-US" dirty="0" err="1">
                <a:solidFill>
                  <a:srgbClr val="E0861F"/>
                </a:solidFill>
              </a:rPr>
              <a:t>Chuvieco</a:t>
            </a:r>
            <a:r>
              <a:rPr lang="en-US" dirty="0">
                <a:solidFill>
                  <a:srgbClr val="E0861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7478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94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Current Status and Future of Fire Monitoring</a:t>
            </a:r>
            <a:br>
              <a:rPr lang="en-US" sz="4800" dirty="0"/>
            </a:br>
            <a:endParaRPr lang="en-US" sz="4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50" y="816427"/>
            <a:ext cx="11823700" cy="5316537"/>
          </a:xfrm>
        </p:spPr>
        <p:txBody>
          <a:bodyPr/>
          <a:lstStyle/>
          <a:p>
            <a:r>
              <a:rPr lang="en-US" sz="2800" dirty="0"/>
              <a:t>Fire preamble </a:t>
            </a:r>
          </a:p>
          <a:p>
            <a:endParaRPr lang="en-US" sz="2000" dirty="0"/>
          </a:p>
          <a:p>
            <a:r>
              <a:rPr lang="en-US" sz="2800" dirty="0"/>
              <a:t>Current</a:t>
            </a:r>
          </a:p>
          <a:p>
            <a:pPr lvl="1"/>
            <a:r>
              <a:rPr lang="en-US" sz="2400" dirty="0"/>
              <a:t>Satellite active fire detection</a:t>
            </a:r>
          </a:p>
          <a:p>
            <a:pPr lvl="1"/>
            <a:r>
              <a:rPr lang="en-US" sz="2400" dirty="0"/>
              <a:t>Satellite burned area mapping</a:t>
            </a:r>
          </a:p>
          <a:p>
            <a:pPr lvl="1"/>
            <a:endParaRPr lang="en-US" sz="2000" dirty="0">
              <a:solidFill>
                <a:srgbClr val="FF0000"/>
              </a:solidFill>
            </a:endParaRPr>
          </a:p>
          <a:p>
            <a:r>
              <a:rPr lang="en-US" sz="2800" dirty="0"/>
              <a:t>Future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Landsat Sentinel-2: burned area products from regional -&gt; global</a:t>
            </a:r>
          </a:p>
          <a:p>
            <a:pPr lvl="1"/>
            <a:r>
              <a:rPr lang="en-US" sz="2400" dirty="0"/>
              <a:t>High spatial resolution commercial data: new opportunities </a:t>
            </a:r>
          </a:p>
          <a:p>
            <a:pPr lvl="1"/>
            <a:r>
              <a:rPr lang="en-US" sz="2400" dirty="0"/>
              <a:t>Validation: needs &amp; new opportunities</a:t>
            </a:r>
          </a:p>
          <a:p>
            <a:pPr lvl="1"/>
            <a:r>
              <a:rPr lang="en-US" sz="2400" dirty="0"/>
              <a:t>Looking back: need for a long term pre-MODIS burned area record</a:t>
            </a:r>
          </a:p>
          <a:p>
            <a:pPr lvl="1"/>
            <a:r>
              <a:rPr lang="en-US" sz="2400" dirty="0"/>
              <a:t>Looking forward: active fire AM gap, active fire constellation, system of systems</a:t>
            </a:r>
          </a:p>
          <a:p>
            <a:pPr lvl="1"/>
            <a:r>
              <a:rPr lang="en-US" sz="2400" dirty="0"/>
              <a:t>Fire LCLUC research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5719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11-15 at 9.36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76200"/>
            <a:ext cx="8724900" cy="4610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0" y="3581400"/>
            <a:ext cx="37338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4351289"/>
            <a:ext cx="876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Accounting for small fires increased total global burned area by ~35%, from 345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464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5000" y="5580045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“A formal quantification of uncertainties was not possible …”</a:t>
            </a:r>
          </a:p>
        </p:txBody>
      </p:sp>
    </p:spTree>
    <p:extLst>
      <p:ext uri="{BB962C8B-B14F-4D97-AF65-F5344CB8AC3E}">
        <p14:creationId xmlns:p14="http://schemas.microsoft.com/office/powerpoint/2010/main" val="39301124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100670" y="260062"/>
            <a:ext cx="9275233" cy="461665"/>
          </a:xfrm>
        </p:spPr>
        <p:txBody>
          <a:bodyPr/>
          <a:lstStyle/>
          <a:p>
            <a:r>
              <a:rPr lang="en-US" dirty="0"/>
              <a:t>ESA Regional BA products: Africa (2019) Sentinel 2A &amp; 2B</a:t>
            </a:r>
            <a:endParaRPr lang="en-US" altLang="en-US" dirty="0"/>
          </a:p>
        </p:txBody>
      </p:sp>
      <p:sp>
        <p:nvSpPr>
          <p:cNvPr id="6" name="5 Rectángulo"/>
          <p:cNvSpPr/>
          <p:nvPr/>
        </p:nvSpPr>
        <p:spPr>
          <a:xfrm>
            <a:off x="327887" y="6110837"/>
            <a:ext cx="482831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(Chuvieco et al., 2022, STOTEN, in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review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)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87" y="1171910"/>
            <a:ext cx="5049140" cy="493892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499100" y="1171910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4.8 Mkm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 just for Africa.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Lower omission errors than using one Sentinel-2 satellite: 8.5% versus 26.5%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Similar commission error: 15% versus 19%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Significantly lower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errors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 than global products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74995-B293-D848-AFFD-F7177D6329F9}"/>
              </a:ext>
            </a:extLst>
          </p:cNvPr>
          <p:cNvSpPr txBox="1"/>
          <p:nvPr/>
        </p:nvSpPr>
        <p:spPr>
          <a:xfrm>
            <a:off x="10163175" y="6080059"/>
            <a:ext cx="20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0861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0861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Chuvieco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0861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27928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david.roy@sdstate.edu (GSE/GEOG-741-S01)</a:t>
            </a:r>
          </a:p>
        </p:txBody>
      </p:sp>
      <p:pic>
        <p:nvPicPr>
          <p:cNvPr id="5" name="Picture 4" descr="Screen Shot 2018-10-01 at 11.16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-74046"/>
            <a:ext cx="12191997" cy="691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197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857232" cy="7392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57C38-8171-194E-A5B4-0AC6AE0C6966}"/>
              </a:ext>
            </a:extLst>
          </p:cNvPr>
          <p:cNvSpPr txBox="1"/>
          <p:nvPr/>
        </p:nvSpPr>
        <p:spPr>
          <a:xfrm>
            <a:off x="1512427" y="4167051"/>
            <a:ext cx="354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2861 109 x 109 km HLS tiles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ADCD35-AD8B-3641-89BF-6DD695A27ADC}"/>
              </a:ext>
            </a:extLst>
          </p:cNvPr>
          <p:cNvSpPr/>
          <p:nvPr/>
        </p:nvSpPr>
        <p:spPr>
          <a:xfrm>
            <a:off x="1524000" y="3720203"/>
            <a:ext cx="762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11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Sentinel-2 &amp; Landsat-8 30 m</a:t>
            </a:r>
          </a:p>
        </p:txBody>
      </p:sp>
      <p:pic>
        <p:nvPicPr>
          <p:cNvPr id="7" name="Picture 2" descr="https://hls.gsfc.nasa.gov/wp-content/themes/img/header-bg.png">
            <a:extLst>
              <a:ext uri="{FF2B5EF4-FFF2-40B4-BE49-F238E27FC236}">
                <a16:creationId xmlns:a16="http://schemas.microsoft.com/office/drawing/2014/main" id="{1DBC6920-F6D5-8E41-AAB6-AA2300BA6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11430" r="14400" b="46666"/>
          <a:stretch/>
        </p:blipFill>
        <p:spPr bwMode="auto">
          <a:xfrm>
            <a:off x="125738" y="5500932"/>
            <a:ext cx="3628601" cy="38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7525" y="5026169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2019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4E09891-E7AC-664C-B9B2-0E180D68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8" y="6139714"/>
            <a:ext cx="2796524" cy="56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1C84BE-6480-3B4B-A54E-E8CF49C101F9}"/>
              </a:ext>
            </a:extLst>
          </p:cNvPr>
          <p:cNvSpPr/>
          <p:nvPr/>
        </p:nvSpPr>
        <p:spPr>
          <a:xfrm>
            <a:off x="7905750" y="6171777"/>
            <a:ext cx="4438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Roy, Huang, et al.  2019, Landsat-8 and Sentinel-2 burned area mapping - a combined sensor multi-temporal change detection approach,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231, 111254.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06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2055" y="2642237"/>
            <a:ext cx="7238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0-2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3-5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6-8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2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12-14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18-20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A5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21-23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E5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24-27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28-31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6981" y="1725433"/>
            <a:ext cx="1640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Days since the first day of the month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1122" y="470654"/>
            <a:ext cx="20257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of burning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FA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FA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500m MCD64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4FA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7140" y="4924426"/>
            <a:ext cx="20574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Angola,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Lunda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30306" y="6504027"/>
            <a:ext cx="23947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159 x 159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4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2055" y="2642237"/>
            <a:ext cx="7238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0-2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3-5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6-8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2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12-14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18-20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A5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21-23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E5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24-27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28-31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7140" y="4924426"/>
            <a:ext cx="20574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Angola,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Lunda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0306" y="6504027"/>
            <a:ext cx="23947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159 x 159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21122" y="470654"/>
            <a:ext cx="22111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of burning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30m  Sentinel-2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Landsat-8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</a:t>
            </a:r>
          </a:p>
        </p:txBody>
      </p:sp>
    </p:spTree>
    <p:extLst>
      <p:ext uri="{BB962C8B-B14F-4D97-AF65-F5344CB8AC3E}">
        <p14:creationId xmlns:p14="http://schemas.microsoft.com/office/powerpoint/2010/main" val="25179556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2055" y="2642237"/>
            <a:ext cx="7238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0-2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3-5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6-8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2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12-14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18-20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A5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21-23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E5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24-27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28-31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1122" y="470654"/>
            <a:ext cx="22863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of burning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FA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FA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500m MCD64 C6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37140" y="4924426"/>
            <a:ext cx="20574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Angola,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Lunda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30306" y="6504027"/>
            <a:ext cx="23947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159 x 159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98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2594" name="Picture 2" descr="DSCF0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1965326" y="122238"/>
            <a:ext cx="8431213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left: area burnt every year for last 50 years</a:t>
            </a:r>
            <a:endParaRPr lang="en-GB" sz="3000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2596" name="Text Box 4"/>
          <p:cNvSpPr txBox="1">
            <a:spLocks noChangeArrowheads="1"/>
          </p:cNvSpPr>
          <p:nvPr/>
        </p:nvSpPr>
        <p:spPr bwMode="auto">
          <a:xfrm>
            <a:off x="8343901" y="6429375"/>
            <a:ext cx="2333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(William Bond, UCT)</a:t>
            </a:r>
          </a:p>
        </p:txBody>
      </p:sp>
      <p:sp>
        <p:nvSpPr>
          <p:cNvPr id="7" name="Rectangle 6"/>
          <p:cNvSpPr/>
          <p:nvPr/>
        </p:nvSpPr>
        <p:spPr>
          <a:xfrm>
            <a:off x="1648802" y="6402943"/>
            <a:ext cx="4390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Kruger National Park (South Africa savanna)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429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2055" y="2642237"/>
            <a:ext cx="7238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0-2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3-5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6-8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2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12-14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FFF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18-20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A5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21-23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E5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24-27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28-31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1122" y="470654"/>
            <a:ext cx="21422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of burning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30m Sentinel-2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Landsat-8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Sept.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7140" y="4924426"/>
            <a:ext cx="20574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Angola,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Lunda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0306" y="6504027"/>
            <a:ext cx="23947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159 x 159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287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Africa-Europe_1yea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9247" y="343785"/>
            <a:ext cx="9327689" cy="6598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35809" y="170543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Research challenge: Generate validated</a:t>
            </a:r>
          </a:p>
          <a:p>
            <a:r>
              <a:rPr lang="en-US" sz="26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global daily10 - 30 m burned area product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78118"/>
            <a:ext cx="5729452" cy="61132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843" y="498802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5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94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Current Status and Future of Fire Monitoring</a:t>
            </a:r>
            <a:br>
              <a:rPr lang="en-US" sz="4800" dirty="0"/>
            </a:br>
            <a:endParaRPr lang="en-US" sz="4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50" y="816427"/>
            <a:ext cx="11823700" cy="5316537"/>
          </a:xfrm>
        </p:spPr>
        <p:txBody>
          <a:bodyPr/>
          <a:lstStyle/>
          <a:p>
            <a:r>
              <a:rPr lang="en-US" sz="2800" dirty="0"/>
              <a:t>Fire preamble </a:t>
            </a:r>
          </a:p>
          <a:p>
            <a:endParaRPr lang="en-US" sz="2000" dirty="0"/>
          </a:p>
          <a:p>
            <a:r>
              <a:rPr lang="en-US" sz="2800" dirty="0"/>
              <a:t>Current</a:t>
            </a:r>
          </a:p>
          <a:p>
            <a:pPr lvl="1"/>
            <a:r>
              <a:rPr lang="en-US" sz="2400" dirty="0"/>
              <a:t>Satellite active fire detection</a:t>
            </a:r>
          </a:p>
          <a:p>
            <a:pPr lvl="1"/>
            <a:r>
              <a:rPr lang="en-US" sz="2400" dirty="0"/>
              <a:t>Satellite burned area mapping</a:t>
            </a:r>
          </a:p>
          <a:p>
            <a:pPr lvl="1"/>
            <a:endParaRPr lang="en-US" sz="2000" dirty="0"/>
          </a:p>
          <a:p>
            <a:r>
              <a:rPr lang="en-US" sz="2800" dirty="0"/>
              <a:t>Future </a:t>
            </a:r>
          </a:p>
          <a:p>
            <a:pPr lvl="1"/>
            <a:r>
              <a:rPr lang="en-US" sz="2400" dirty="0"/>
              <a:t>Landsat Sentinel-2: burned area products from regional -&gt; global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High spatial resolution commercial data: new opportunities </a:t>
            </a:r>
          </a:p>
          <a:p>
            <a:pPr lvl="1"/>
            <a:r>
              <a:rPr lang="en-US" sz="2400" dirty="0"/>
              <a:t>Validation: needs &amp; new opportunities</a:t>
            </a:r>
          </a:p>
          <a:p>
            <a:pPr lvl="1"/>
            <a:r>
              <a:rPr lang="en-US" sz="2400" dirty="0"/>
              <a:t>Looking back: need for a long term pre-MODIS burned area record</a:t>
            </a:r>
          </a:p>
          <a:p>
            <a:pPr lvl="1"/>
            <a:r>
              <a:rPr lang="en-US" sz="2400" dirty="0"/>
              <a:t>Looking forward: active fire AM gap, active fire constellation, system of systems</a:t>
            </a:r>
          </a:p>
          <a:p>
            <a:pPr lvl="1"/>
            <a:r>
              <a:rPr lang="en-US" sz="2400" dirty="0"/>
              <a:t>Fire LCLUC research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317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2EAF87-204C-F243-A4FF-8B8A84374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5" t="10476" r="6627" b="8381"/>
          <a:stretch/>
        </p:blipFill>
        <p:spPr>
          <a:xfrm>
            <a:off x="787997" y="444137"/>
            <a:ext cx="10694255" cy="60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457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894" y="1540557"/>
            <a:ext cx="9847853" cy="5259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" y="194348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PlanetScope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constellation</a:t>
            </a:r>
          </a:p>
          <a:p>
            <a:pPr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average </a:t>
            </a:r>
            <a:r>
              <a:rPr lang="en-US" sz="3200" dirty="0"/>
              <a:t>revisit interval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367" y="1862514"/>
            <a:ext cx="475044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Roy, Huang, Houborg, Martins,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2021</a:t>
            </a:r>
          </a:p>
        </p:txBody>
      </p:sp>
      <p:pic>
        <p:nvPicPr>
          <p:cNvPr id="7" name="Picture 6" descr="Screen Shot 2017-05-09 at 5.05.54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903" y="205829"/>
            <a:ext cx="1193800" cy="6616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0294EF-CAC8-864C-959B-5AEE03E00071}"/>
              </a:ext>
            </a:extLst>
          </p:cNvPr>
          <p:cNvSpPr/>
          <p:nvPr/>
        </p:nvSpPr>
        <p:spPr>
          <a:xfrm>
            <a:off x="1395894" y="3506240"/>
            <a:ext cx="19784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Global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m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edian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r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evi</a:t>
            </a:r>
            <a:r>
              <a:rPr lang="en-US" sz="24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30.3 hours 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E67192-7349-5B46-AEF6-3DFDD865B69C}"/>
              </a:ext>
            </a:extLst>
          </p:cNvPr>
          <p:cNvSpPr txBox="1"/>
          <p:nvPr/>
        </p:nvSpPr>
        <p:spPr>
          <a:xfrm>
            <a:off x="7406826" y="194348"/>
            <a:ext cx="54815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~200 sensors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461- 594 km altitude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~3m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 / green / red / NIR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52589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70827" y="-1992766"/>
            <a:ext cx="22817668" cy="128349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AF62AA-F70B-8D4B-9E97-F4EF90E3DA0D}"/>
              </a:ext>
            </a:extLst>
          </p:cNvPr>
          <p:cNvSpPr/>
          <p:nvPr/>
        </p:nvSpPr>
        <p:spPr>
          <a:xfrm rot="16200000">
            <a:off x="6120600" y="-733952"/>
            <a:ext cx="957037" cy="20591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0908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20105_160337.jpeg">
            <a:extLst>
              <a:ext uri="{FF2B5EF4-FFF2-40B4-BE49-F238E27FC236}">
                <a16:creationId xmlns:a16="http://schemas.microsoft.com/office/drawing/2014/main" id="{86BEE4E9-0666-36BC-9014-239E4B1ABF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13387" y="28222"/>
            <a:ext cx="6858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9C7DFA-A61D-9DCA-4B7F-BD1293AFA431}"/>
              </a:ext>
            </a:extLst>
          </p:cNvPr>
          <p:cNvSpPr/>
          <p:nvPr/>
        </p:nvSpPr>
        <p:spPr>
          <a:xfrm>
            <a:off x="381000" y="2202290"/>
            <a:ext cx="4191000" cy="265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83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BlackSky</a:t>
            </a:r>
            <a:endParaRPr kumimoji="0" lang="en-US" sz="2083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Spatial Resolution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m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2022/01/05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16:03:37 UTC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 Elevation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44°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8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SAL Airport, San Luis </a:t>
            </a:r>
            <a:r>
              <a:rPr kumimoji="0" lang="en-US" sz="208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Talpa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La Paz, El Salvador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C803FE-70A7-9AC1-08A2-8A0C4E17C8AA}"/>
              </a:ext>
            </a:extLst>
          </p:cNvPr>
          <p:cNvSpPr/>
          <p:nvPr/>
        </p:nvSpPr>
        <p:spPr>
          <a:xfrm>
            <a:off x="1439826" y="6122803"/>
            <a:ext cx="3132174" cy="73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Dimension:</a:t>
            </a:r>
          </a:p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3000 x 3000</a:t>
            </a:r>
          </a:p>
        </p:txBody>
      </p:sp>
    </p:spTree>
    <p:extLst>
      <p:ext uri="{BB962C8B-B14F-4D97-AF65-F5344CB8AC3E}">
        <p14:creationId xmlns:p14="http://schemas.microsoft.com/office/powerpoint/2010/main" val="18695668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20105_1701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6858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D85062-8FD8-AB4C-FB3B-7CFEE57D1F53}"/>
              </a:ext>
            </a:extLst>
          </p:cNvPr>
          <p:cNvSpPr/>
          <p:nvPr/>
        </p:nvSpPr>
        <p:spPr>
          <a:xfrm>
            <a:off x="381000" y="2202290"/>
            <a:ext cx="4191000" cy="265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83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Planetscope</a:t>
            </a:r>
            <a:endParaRPr kumimoji="0" lang="en-US" sz="2083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Spatial Resolution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2022/01/05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17:01:25 UTC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 Elevation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51°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8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SAL Airport, San Luis </a:t>
            </a:r>
            <a:r>
              <a:rPr kumimoji="0" lang="en-US" sz="208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Talpa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La Paz, El Salvador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4BB781-B414-73C6-F99A-A511D4DD5605}"/>
              </a:ext>
            </a:extLst>
          </p:cNvPr>
          <p:cNvSpPr/>
          <p:nvPr/>
        </p:nvSpPr>
        <p:spPr>
          <a:xfrm>
            <a:off x="1439826" y="6122803"/>
            <a:ext cx="3132174" cy="73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Dimension:</a:t>
            </a:r>
          </a:p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 x 1000</a:t>
            </a:r>
          </a:p>
        </p:txBody>
      </p:sp>
    </p:spTree>
    <p:extLst>
      <p:ext uri="{BB962C8B-B14F-4D97-AF65-F5344CB8AC3E}">
        <p14:creationId xmlns:p14="http://schemas.microsoft.com/office/powerpoint/2010/main" val="31685813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024FABBA-AC39-B59B-6A8F-5D30A0C10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539"/>
            <a:ext cx="6915293" cy="68464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7ABB72-4609-39EB-8CBE-E07099DFF798}"/>
              </a:ext>
            </a:extLst>
          </p:cNvPr>
          <p:cNvSpPr/>
          <p:nvPr/>
        </p:nvSpPr>
        <p:spPr>
          <a:xfrm>
            <a:off x="381000" y="2202290"/>
            <a:ext cx="4191000" cy="265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Landsat 9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Spatial Resolution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m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2022/01/12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16:18:34 UTC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 Elevation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46°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8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SAL Airport, San Luis </a:t>
            </a:r>
            <a:r>
              <a:rPr kumimoji="0" lang="en-US" sz="208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Talpa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La Paz, El Salvador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42AF16-8DDF-882C-897B-2022921E7AF0}"/>
              </a:ext>
            </a:extLst>
          </p:cNvPr>
          <p:cNvSpPr/>
          <p:nvPr/>
        </p:nvSpPr>
        <p:spPr>
          <a:xfrm>
            <a:off x="1439826" y="6122803"/>
            <a:ext cx="3132174" cy="73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Dimension:</a:t>
            </a:r>
          </a:p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x 100</a:t>
            </a:r>
          </a:p>
        </p:txBody>
      </p:sp>
    </p:spTree>
    <p:extLst>
      <p:ext uri="{BB962C8B-B14F-4D97-AF65-F5344CB8AC3E}">
        <p14:creationId xmlns:p14="http://schemas.microsoft.com/office/powerpoint/2010/main" val="30600194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et_143_20190705_20190706_20190705_082642_1_0f4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6079"/>
            <a:ext cx="12192000" cy="5201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6" y="399506"/>
            <a:ext cx="395775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Calibri"/>
              </a:rPr>
              <a:t>PlanetScope</a:t>
            </a:r>
            <a:r>
              <a:rPr lang="en-US" sz="2400" b="1" dirty="0">
                <a:solidFill>
                  <a:srgbClr val="0000FF"/>
                </a:solidFill>
                <a:latin typeface="Calibri"/>
              </a:rPr>
              <a:t> 3m </a:t>
            </a:r>
            <a:r>
              <a:rPr sz="2400" b="1" dirty="0">
                <a:solidFill>
                  <a:srgbClr val="0000FF"/>
                </a:solidFill>
                <a:latin typeface="Calibri"/>
              </a:rPr>
              <a:t>2019</a:t>
            </a:r>
            <a:r>
              <a:rPr lang="en-US" sz="2400" b="1" dirty="0">
                <a:solidFill>
                  <a:srgbClr val="0000FF"/>
                </a:solidFill>
                <a:latin typeface="Calibri"/>
              </a:rPr>
              <a:t> July 5</a:t>
            </a:r>
            <a:r>
              <a:rPr lang="en-US" sz="2400" b="1" baseline="30000" dirty="0">
                <a:solidFill>
                  <a:srgbClr val="0000FF"/>
                </a:solidFill>
                <a:latin typeface="Calibri"/>
              </a:rPr>
              <a:t>th</a:t>
            </a:r>
            <a:r>
              <a:rPr lang="en-US" sz="2400" b="1" dirty="0">
                <a:solidFill>
                  <a:srgbClr val="0000FF"/>
                </a:solidFill>
                <a:latin typeface="Calibri"/>
              </a:rPr>
              <a:t> </a:t>
            </a:r>
            <a:endParaRPr sz="2400" b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313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609600"/>
            <a:ext cx="7772400" cy="1143000"/>
          </a:xfrm>
        </p:spPr>
        <p:txBody>
          <a:bodyPr/>
          <a:lstStyle/>
          <a:p>
            <a:br>
              <a:rPr lang="en-US"/>
            </a:br>
            <a:br>
              <a:rPr lang="en-US"/>
            </a:br>
            <a:endParaRPr lang="en-GB"/>
          </a:p>
        </p:txBody>
      </p:sp>
      <p:pic>
        <p:nvPicPr>
          <p:cNvPr id="1263619" name="Picture 3" descr="DSCF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3620" name="Text Box 4"/>
          <p:cNvSpPr txBox="1">
            <a:spLocks noChangeArrowheads="1"/>
          </p:cNvSpPr>
          <p:nvPr/>
        </p:nvSpPr>
        <p:spPr bwMode="auto">
          <a:xfrm>
            <a:off x="1822505" y="119064"/>
            <a:ext cx="8413650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 next door,  protected from burning for 50 years, </a:t>
            </a:r>
          </a:p>
          <a:p>
            <a:pPr algn="ctr"/>
            <a:r>
              <a:rPr lang="en-US" sz="3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(same soils &amp; climate)</a:t>
            </a:r>
            <a:endParaRPr lang="en-GB" sz="3000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43901" y="6429375"/>
            <a:ext cx="2333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(William Bond, UCT)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48802" y="6402943"/>
            <a:ext cx="4390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Kruger National Park (South Africa savanna)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59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et_143_20190705_20190706_20190706_083105_1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6079"/>
            <a:ext cx="12192000" cy="5201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C6A70-F265-1A47-AD7C-5AA70BA78CA2}"/>
              </a:ext>
            </a:extLst>
          </p:cNvPr>
          <p:cNvSpPr txBox="1"/>
          <p:nvPr/>
        </p:nvSpPr>
        <p:spPr>
          <a:xfrm>
            <a:off x="13063" y="399506"/>
            <a:ext cx="348326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PlanetScope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</a:rPr>
              <a:t>2019</a:t>
            </a:r>
            <a:r>
              <a:rPr lang="en-US" sz="2400" b="1" dirty="0">
                <a:solidFill>
                  <a:srgbClr val="0000FF"/>
                </a:solidFill>
                <a:latin typeface="Calibri"/>
              </a:rPr>
              <a:t> July 6</a:t>
            </a:r>
            <a:r>
              <a:rPr lang="en-US" sz="2400" b="1" baseline="30000" dirty="0">
                <a:solidFill>
                  <a:srgbClr val="0000FF"/>
                </a:solidFill>
                <a:latin typeface="Calibri"/>
              </a:rPr>
              <a:t>th</a:t>
            </a:r>
            <a:r>
              <a:rPr lang="en-US" sz="2400" b="1" dirty="0">
                <a:solidFill>
                  <a:srgbClr val="0000FF"/>
                </a:solidFill>
                <a:latin typeface="Calibri"/>
              </a:rPr>
              <a:t> </a:t>
            </a:r>
            <a:endParaRPr sz="2400" b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2298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et_143_20190705_20190706_20190706_083105_1006_mask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0"/>
            <a:ext cx="12192000" cy="520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62C69D-244D-154D-8A82-38F6FB1F22F2}"/>
              </a:ext>
            </a:extLst>
          </p:cNvPr>
          <p:cNvSpPr/>
          <p:nvPr/>
        </p:nvSpPr>
        <p:spPr>
          <a:xfrm>
            <a:off x="0" y="409694"/>
            <a:ext cx="5304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Deep learning burned area classification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189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66AA8D-6845-4023-D8D1-DF04D9B1F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21" t="23448" r="27414" b="4981"/>
          <a:stretch/>
        </p:blipFill>
        <p:spPr>
          <a:xfrm>
            <a:off x="2808259" y="31571"/>
            <a:ext cx="5759342" cy="682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626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94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Current Status and Future of Fire Monitoring</a:t>
            </a:r>
            <a:br>
              <a:rPr lang="en-US" sz="4800" dirty="0">
                <a:solidFill>
                  <a:srgbClr val="0000FF"/>
                </a:solidFill>
              </a:rPr>
            </a:br>
            <a:endParaRPr lang="en-US" sz="4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50" y="816427"/>
            <a:ext cx="11823700" cy="5316537"/>
          </a:xfrm>
        </p:spPr>
        <p:txBody>
          <a:bodyPr/>
          <a:lstStyle/>
          <a:p>
            <a:r>
              <a:rPr lang="en-US" sz="2800" dirty="0"/>
              <a:t>Fire preamble </a:t>
            </a:r>
          </a:p>
          <a:p>
            <a:endParaRPr lang="en-US" sz="2000" dirty="0"/>
          </a:p>
          <a:p>
            <a:r>
              <a:rPr lang="en-US" sz="2800" dirty="0"/>
              <a:t>Current</a:t>
            </a:r>
          </a:p>
          <a:p>
            <a:pPr lvl="1"/>
            <a:r>
              <a:rPr lang="en-US" sz="2400" dirty="0"/>
              <a:t>Satellite active fire detection</a:t>
            </a:r>
          </a:p>
          <a:p>
            <a:pPr lvl="1"/>
            <a:r>
              <a:rPr lang="en-US" sz="2400" dirty="0"/>
              <a:t>Satellite burned area mapping</a:t>
            </a:r>
          </a:p>
          <a:p>
            <a:pPr lvl="1"/>
            <a:endParaRPr lang="en-US" sz="2000" dirty="0"/>
          </a:p>
          <a:p>
            <a:r>
              <a:rPr lang="en-US" sz="2800" dirty="0"/>
              <a:t>Future </a:t>
            </a:r>
          </a:p>
          <a:p>
            <a:pPr lvl="1"/>
            <a:r>
              <a:rPr lang="en-US" sz="2400" dirty="0"/>
              <a:t>Landsat Sentinel-2: burned area products from regional -&gt; global</a:t>
            </a:r>
          </a:p>
          <a:p>
            <a:pPr lvl="1"/>
            <a:r>
              <a:rPr lang="en-US" sz="2400" dirty="0"/>
              <a:t>High spatial resolution commercial data: new opportunities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Validation: needs &amp; new opportunities</a:t>
            </a:r>
          </a:p>
          <a:p>
            <a:pPr lvl="1"/>
            <a:r>
              <a:rPr lang="en-US" sz="2400" dirty="0"/>
              <a:t>Looking back: need for a long term pre-MODIS burned area record</a:t>
            </a:r>
          </a:p>
          <a:p>
            <a:pPr lvl="1"/>
            <a:r>
              <a:rPr lang="en-US" sz="2400" dirty="0"/>
              <a:t>Looking forward: active fire AM gap, active fire constellation, system of systems</a:t>
            </a:r>
          </a:p>
          <a:p>
            <a:pPr lvl="1"/>
            <a:r>
              <a:rPr lang="en-US" sz="2400" dirty="0"/>
              <a:t>Fire LCLUC research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285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2500" y="0"/>
            <a:ext cx="10134600" cy="914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Reminder: Why validate satellite fire products ?</a:t>
            </a:r>
          </a:p>
        </p:txBody>
      </p:sp>
      <p:sp>
        <p:nvSpPr>
          <p:cNvPr id="1684483" name="Text Box 3"/>
          <p:cNvSpPr txBox="1">
            <a:spLocks noChangeArrowheads="1"/>
          </p:cNvSpPr>
          <p:nvPr/>
        </p:nvSpPr>
        <p:spPr bwMode="auto">
          <a:xfrm>
            <a:off x="679270" y="1123964"/>
            <a:ext cx="9750622" cy="515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Good science and resource management require understanding of product accuracy/uncertainty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Explicit statements of accuracy/uncertainty fosters an informed user community and improved use of data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0000FF"/>
              </a:solidFill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Use of products for policy analysis implies products may be independently evaluated and possibly challenged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As more, and similar, global products are produced, particularly given capacity of cloud computing, product inter-use will require characterization of each product’s accuracy/uncertainty</a:t>
            </a:r>
          </a:p>
        </p:txBody>
      </p:sp>
    </p:spTree>
    <p:extLst>
      <p:ext uri="{BB962C8B-B14F-4D97-AF65-F5344CB8AC3E}">
        <p14:creationId xmlns:p14="http://schemas.microsoft.com/office/powerpoint/2010/main" val="3636423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4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4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9C0C-B80F-844C-8DA6-9D42E9DA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062"/>
            <a:ext cx="12192000" cy="46166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Active Fire and FRP validation remains challenging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7C505-B49E-1C4B-96FD-CF140EBD875E}"/>
              </a:ext>
            </a:extLst>
          </p:cNvPr>
          <p:cNvSpPr txBox="1"/>
          <p:nvPr/>
        </p:nvSpPr>
        <p:spPr>
          <a:xfrm>
            <a:off x="464586" y="528715"/>
            <a:ext cx="11262827" cy="615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600" dirty="0">
              <a:solidFill>
                <a:srgbClr val="222222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Active Fire </a:t>
            </a:r>
          </a:p>
          <a:p>
            <a:pPr>
              <a:spcBef>
                <a:spcPts val="10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established comparison with QA’d contemporaneous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active fire detections from ASTER, Landsat, Sentinel-2 </a:t>
            </a:r>
            <a:endParaRPr lang="en-GB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</a:pPr>
            <a:endParaRPr lang="en-GB" sz="2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efinition of “</a:t>
            </a:r>
            <a:r>
              <a:rPr lang="en-GB" sz="2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contemporaneous”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TBD (ballooned from ± minutes to ± ~8 hours)</a:t>
            </a:r>
          </a:p>
          <a:p>
            <a:pPr marL="45720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agricultural active fire validation uncertain </a:t>
            </a:r>
          </a:p>
          <a:p>
            <a:pPr lvl="1"/>
            <a:endParaRPr lang="en-GB" sz="24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FRP</a:t>
            </a:r>
          </a:p>
          <a:p>
            <a:endParaRPr lang="en-GB" sz="2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challenging due to l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imited availability of reference data (airborne data and field campaigns) and need for 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contemporaneous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obs. within ± minutes </a:t>
            </a:r>
          </a:p>
          <a:p>
            <a:pPr lvl="1"/>
            <a:endParaRPr lang="en-GB" sz="2600" dirty="0">
              <a:solidFill>
                <a:srgbClr val="222222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7091F5-FE72-144E-965C-6D5E17383D6F}"/>
              </a:ext>
            </a:extLst>
          </p:cNvPr>
          <p:cNvSpPr/>
          <p:nvPr/>
        </p:nvSpPr>
        <p:spPr>
          <a:xfrm>
            <a:off x="6095999" y="6488668"/>
            <a:ext cx="7498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</a:pPr>
            <a:r>
              <a:rPr lang="en-US" dirty="0">
                <a:solidFill>
                  <a:srgbClr val="E0861F"/>
                </a:solidFill>
              </a:rPr>
              <a:t>(Roberts &amp; Giglio, CEOS LPV Plenary: 28-29 September 2022)</a:t>
            </a:r>
          </a:p>
        </p:txBody>
      </p:sp>
    </p:spTree>
    <p:extLst>
      <p:ext uri="{BB962C8B-B14F-4D97-AF65-F5344CB8AC3E}">
        <p14:creationId xmlns:p14="http://schemas.microsoft.com/office/powerpoint/2010/main" val="109600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te, table&#10;&#10;Description automatically generated">
            <a:extLst>
              <a:ext uri="{FF2B5EF4-FFF2-40B4-BE49-F238E27FC236}">
                <a16:creationId xmlns:a16="http://schemas.microsoft.com/office/drawing/2014/main" id="{2FCAEAEB-0CF9-9447-8AAB-2BCEF2362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2" y="1789428"/>
            <a:ext cx="8320935" cy="4248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9D20E7-0384-1341-A455-C4DE2B5CE5B8}"/>
              </a:ext>
            </a:extLst>
          </p:cNvPr>
          <p:cNvSpPr/>
          <p:nvPr/>
        </p:nvSpPr>
        <p:spPr>
          <a:xfrm>
            <a:off x="409433" y="5894359"/>
            <a:ext cx="6550925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Locations of 558 Landsat-8 two date image pairs16 days apart interpreted into burned, unburned, and unmapped classes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7CE084-B4E5-CF4E-A17B-546CB8104AAF}"/>
              </a:ext>
            </a:extLst>
          </p:cNvPr>
          <p:cNvSpPr/>
          <p:nvPr/>
        </p:nvSpPr>
        <p:spPr>
          <a:xfrm>
            <a:off x="7991791" y="6340449"/>
            <a:ext cx="504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Boschetti</a:t>
            </a:r>
            <a:r>
              <a:rPr lang="en-US" dirty="0">
                <a:latin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et al.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RSE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2AC513-24EB-0749-BDA4-67A649AD590A}"/>
              </a:ext>
            </a:extLst>
          </p:cNvPr>
          <p:cNvSpPr/>
          <p:nvPr/>
        </p:nvSpPr>
        <p:spPr>
          <a:xfrm>
            <a:off x="7877491" y="5607436"/>
            <a:ext cx="9511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Omission Error (0-1)  =  0.72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Commission Error (0-1)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= 0.40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FB0672-386D-6E48-B67B-B209C52F064A}"/>
              </a:ext>
            </a:extLst>
          </p:cNvPr>
          <p:cNvSpPr txBox="1"/>
          <p:nvPr/>
        </p:nvSpPr>
        <p:spPr>
          <a:xfrm>
            <a:off x="409432" y="177392"/>
            <a:ext cx="110119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Moderate resolution (MODIS/VIIRS) burned area validation protocol established and implemented under </a:t>
            </a:r>
            <a:r>
              <a:rPr lang="en-US" sz="28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CEOS Stage 3 protocol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comparison with maps interpreted from Landsat-8 </a:t>
            </a:r>
          </a:p>
          <a:p>
            <a:pPr algn="ctr"/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two-date 30 m image pairs selected with a space &amp; time stratification</a:t>
            </a:r>
          </a:p>
          <a:p>
            <a:pPr algn="ctr"/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CDF1A9-28E0-FC4B-89E6-252FF2EC86C6}"/>
              </a:ext>
            </a:extLst>
          </p:cNvPr>
          <p:cNvSpPr txBox="1"/>
          <p:nvPr/>
        </p:nvSpPr>
        <p:spPr>
          <a:xfrm>
            <a:off x="7877491" y="4776717"/>
            <a:ext cx="3653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MODIS Burned Area validation </a:t>
            </a:r>
          </a:p>
        </p:txBody>
      </p:sp>
    </p:spTree>
    <p:extLst>
      <p:ext uri="{BB962C8B-B14F-4D97-AF65-F5344CB8AC3E}">
        <p14:creationId xmlns:p14="http://schemas.microsoft.com/office/powerpoint/2010/main" val="8493413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0"/>
            <a:ext cx="9857232" cy="7392924"/>
          </a:xfrm>
          <a:prstGeom prst="rect">
            <a:avLst/>
          </a:prstGeom>
        </p:spPr>
      </p:pic>
      <p:pic>
        <p:nvPicPr>
          <p:cNvPr id="7" name="Picture 2" descr="https://hls.gsfc.nasa.gov/wp-content/themes/img/header-bg.png">
            <a:extLst>
              <a:ext uri="{FF2B5EF4-FFF2-40B4-BE49-F238E27FC236}">
                <a16:creationId xmlns:a16="http://schemas.microsoft.com/office/drawing/2014/main" id="{1DBC6920-F6D5-8E41-AAB6-AA2300BA6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11430" r="14400" b="46666"/>
          <a:stretch/>
        </p:blipFill>
        <p:spPr bwMode="auto">
          <a:xfrm>
            <a:off x="128360" y="5474123"/>
            <a:ext cx="4604803" cy="48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97B314-7657-8241-A52B-42E38FC285E3}"/>
              </a:ext>
            </a:extLst>
          </p:cNvPr>
          <p:cNvSpPr/>
          <p:nvPr/>
        </p:nvSpPr>
        <p:spPr>
          <a:xfrm rot="20840984">
            <a:off x="214224" y="3268133"/>
            <a:ext cx="266509" cy="534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DCE62E3E-17B5-D343-BC64-133C7734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8" y="6139714"/>
            <a:ext cx="2796524" cy="56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E539C-DCC9-CC45-9F88-B56EA4D51AF1}"/>
              </a:ext>
            </a:extLst>
          </p:cNvPr>
          <p:cNvSpPr txBox="1"/>
          <p:nvPr/>
        </p:nvSpPr>
        <p:spPr>
          <a:xfrm>
            <a:off x="337550" y="278914"/>
            <a:ext cx="41582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Challenge:   </a:t>
            </a:r>
          </a:p>
          <a:p>
            <a:r>
              <a:rPr lang="en-US" sz="3200" dirty="0">
                <a:solidFill>
                  <a:srgbClr val="0000FF"/>
                </a:solidFill>
              </a:rPr>
              <a:t>need a process to validate Landsat/Sentinel-2  burned area products</a:t>
            </a:r>
          </a:p>
          <a:p>
            <a:endParaRPr lang="en-US" sz="3200" dirty="0">
              <a:solidFill>
                <a:srgbClr val="0000FF"/>
              </a:solidFill>
            </a:endParaRPr>
          </a:p>
          <a:p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77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72" y="0"/>
            <a:ext cx="8180070" cy="6819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659" y="216565"/>
            <a:ext cx="412035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Commercial data use for burned area  product validation </a:t>
            </a:r>
            <a:r>
              <a:rPr lang="en-US" sz="2600" dirty="0">
                <a:solidFill>
                  <a:srgbClr val="FF0000"/>
                </a:solidFill>
              </a:rPr>
              <a:t>is promising</a:t>
            </a:r>
          </a:p>
          <a:p>
            <a:pPr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PlanetScope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3m</a:t>
            </a:r>
          </a:p>
          <a:p>
            <a:pPr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image pairs</a:t>
            </a:r>
            <a:endParaRPr lang="en-US" sz="26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2600" dirty="0">
                <a:solidFill>
                  <a:srgbClr val="0000FF"/>
                </a:solidFill>
              </a:rPr>
              <a:t>(Nov. 2018 to Oct. 2019</a:t>
            </a:r>
            <a:r>
              <a:rPr lang="en-US" sz="2400" dirty="0">
                <a:solidFill>
                  <a:srgbClr val="0000FF"/>
                </a:solidFill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1DD56-9B27-1F4D-B0FF-4D7C3BE3E72B}"/>
              </a:ext>
            </a:extLst>
          </p:cNvPr>
          <p:cNvSpPr txBox="1"/>
          <p:nvPr/>
        </p:nvSpPr>
        <p:spPr>
          <a:xfrm>
            <a:off x="275645" y="3029524"/>
            <a:ext cx="4118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FF"/>
                </a:solidFill>
                <a:latin typeface="Calibri" panose="020F0502020204030204"/>
              </a:rPr>
              <a:t>370 pairs selected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same </a:t>
            </a:r>
            <a:endParaRPr lang="en-US" sz="2000" dirty="0">
              <a:solidFill>
                <a:srgbClr val="0000FF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00FF"/>
                </a:solidFill>
                <a:latin typeface="Calibri" panose="020F0502020204030204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rPr>
              <a:t>cquisition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rPr>
              <a:t> dates as HLS BA product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cloud/shadow pixels &lt; 30%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92146-21C1-7C40-8363-36A4A7A2A213}"/>
              </a:ext>
            </a:extLst>
          </p:cNvPr>
          <p:cNvSpPr txBox="1"/>
          <p:nvPr/>
        </p:nvSpPr>
        <p:spPr>
          <a:xfrm>
            <a:off x="246943" y="4848586"/>
            <a:ext cx="3636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Deep learning classify, QA, use as a source of reference for validation of HLS burned area product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0E56C-94D2-284B-8948-FC2A4491547F}"/>
              </a:ext>
            </a:extLst>
          </p:cNvPr>
          <p:cNvSpPr txBox="1"/>
          <p:nvPr/>
        </p:nvSpPr>
        <p:spPr>
          <a:xfrm>
            <a:off x="246943" y="6473122"/>
            <a:ext cx="2796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0861F"/>
                </a:solidFill>
              </a:rPr>
              <a:t>Paper in  Preparation</a:t>
            </a:r>
          </a:p>
        </p:txBody>
      </p:sp>
    </p:spTree>
    <p:extLst>
      <p:ext uri="{BB962C8B-B14F-4D97-AF65-F5344CB8AC3E}">
        <p14:creationId xmlns:p14="http://schemas.microsoft.com/office/powerpoint/2010/main" val="30620155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5" y="0"/>
            <a:ext cx="9026435" cy="67665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FA88E-651A-2840-B6FC-5CA188860967}"/>
              </a:ext>
            </a:extLst>
          </p:cNvPr>
          <p:cNvSpPr/>
          <p:nvPr/>
        </p:nvSpPr>
        <p:spPr>
          <a:xfrm>
            <a:off x="8142514" y="1695047"/>
            <a:ext cx="2151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HLS 30 m </a:t>
            </a:r>
          </a:p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burned area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541B99-D512-214E-8EF1-C50AA5331BFE}"/>
              </a:ext>
            </a:extLst>
          </p:cNvPr>
          <p:cNvSpPr/>
          <p:nvPr/>
        </p:nvSpPr>
        <p:spPr>
          <a:xfrm>
            <a:off x="8152052" y="4995596"/>
            <a:ext cx="21510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PlanetScope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3m </a:t>
            </a:r>
          </a:p>
          <a:p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DL classified </a:t>
            </a:r>
          </a:p>
          <a:p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burned area</a:t>
            </a:r>
            <a:endParaRPr lang="en-US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44772C-0C97-684E-A493-84B51079D453}"/>
              </a:ext>
            </a:extLst>
          </p:cNvPr>
          <p:cNvSpPr/>
          <p:nvPr/>
        </p:nvSpPr>
        <p:spPr>
          <a:xfrm>
            <a:off x="184196" y="5221234"/>
            <a:ext cx="1778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6.9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5.3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km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Moxico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province, Angola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91458-D4E3-514B-B376-5FD811D56366}"/>
              </a:ext>
            </a:extLst>
          </p:cNvPr>
          <p:cNvSpPr/>
          <p:nvPr/>
        </p:nvSpPr>
        <p:spPr>
          <a:xfrm>
            <a:off x="3970026" y="91440"/>
            <a:ext cx="315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</a:rPr>
              <a:t>HLS 30 m    surface  reflectance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34AD95-131A-7C4C-B397-D94F920DD4CF}"/>
              </a:ext>
            </a:extLst>
          </p:cNvPr>
          <p:cNvSpPr/>
          <p:nvPr/>
        </p:nvSpPr>
        <p:spPr>
          <a:xfrm>
            <a:off x="2193865" y="1161394"/>
            <a:ext cx="1441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</a:rPr>
              <a:t>September  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523FBF-1DEB-934D-A07E-DA0ED3708FC1}"/>
              </a:ext>
            </a:extLst>
          </p:cNvPr>
          <p:cNvSpPr/>
          <p:nvPr/>
        </p:nvSpPr>
        <p:spPr>
          <a:xfrm>
            <a:off x="5336818" y="2591757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September 10 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8949D8-B1D7-F94B-AC5E-FFF35063F10A}"/>
              </a:ext>
            </a:extLst>
          </p:cNvPr>
          <p:cNvSpPr/>
          <p:nvPr/>
        </p:nvSpPr>
        <p:spPr>
          <a:xfrm>
            <a:off x="3596813" y="3430784"/>
            <a:ext cx="3954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  <a:ea typeface="Times New Roman" panose="02020603050405020304" pitchFamily="18" charset="0"/>
              </a:rPr>
              <a:t>PlanetSclope</a:t>
            </a:r>
            <a:r>
              <a:rPr lang="en-US" dirty="0">
                <a:solidFill>
                  <a:srgbClr val="00B0F0"/>
                </a:solidFill>
                <a:ea typeface="Times New Roman" panose="02020603050405020304" pitchFamily="18" charset="0"/>
              </a:rPr>
              <a:t>      3 m surface  reflectance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596DDF-7CF6-2A4C-A944-635CA6AB2D78}"/>
              </a:ext>
            </a:extLst>
          </p:cNvPr>
          <p:cNvSpPr/>
          <p:nvPr/>
        </p:nvSpPr>
        <p:spPr>
          <a:xfrm>
            <a:off x="5114449" y="1243663"/>
            <a:ext cx="155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</a:rPr>
              <a:t>September  10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9D63CB-13BF-1540-B4AA-44270D98A5AC}"/>
              </a:ext>
            </a:extLst>
          </p:cNvPr>
          <p:cNvSpPr/>
          <p:nvPr/>
        </p:nvSpPr>
        <p:spPr>
          <a:xfrm>
            <a:off x="2193865" y="4769633"/>
            <a:ext cx="1441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ea typeface="Times New Roman" panose="02020603050405020304" pitchFamily="18" charset="0"/>
              </a:rPr>
              <a:t>September  4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BFC9FB-096C-F741-BB90-8EDF3FA5662B}"/>
              </a:ext>
            </a:extLst>
          </p:cNvPr>
          <p:cNvSpPr/>
          <p:nvPr/>
        </p:nvSpPr>
        <p:spPr>
          <a:xfrm>
            <a:off x="5114449" y="4851902"/>
            <a:ext cx="155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ea typeface="Times New Roman" panose="02020603050405020304" pitchFamily="18" charset="0"/>
              </a:rPr>
              <a:t>September  10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10F45-6722-9E4B-86EC-EEA3E0BE0160}"/>
              </a:ext>
            </a:extLst>
          </p:cNvPr>
          <p:cNvSpPr txBox="1"/>
          <p:nvPr/>
        </p:nvSpPr>
        <p:spPr>
          <a:xfrm>
            <a:off x="109322" y="653563"/>
            <a:ext cx="1778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Detailed example at one of the 370 pairs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8FEE26-358F-C649-A4A2-A7C07982317D}"/>
              </a:ext>
            </a:extLst>
          </p:cNvPr>
          <p:cNvSpPr/>
          <p:nvPr/>
        </p:nvSpPr>
        <p:spPr>
          <a:xfrm>
            <a:off x="1733550" y="3430784"/>
            <a:ext cx="10172700" cy="342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71676" y="0"/>
            <a:ext cx="8524875" cy="1143000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negative consequences of fire:</a:t>
            </a:r>
          </a:p>
        </p:txBody>
      </p:sp>
      <p:sp>
        <p:nvSpPr>
          <p:cNvPr id="120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9751" y="1139825"/>
            <a:ext cx="8467725" cy="5257800"/>
          </a:xfrm>
        </p:spPr>
        <p:txBody>
          <a:bodyPr/>
          <a:lstStyle/>
          <a:p>
            <a:r>
              <a:rPr lang="en-US" dirty="0"/>
              <a:t>Loss of flora and fauna after </a:t>
            </a:r>
          </a:p>
          <a:p>
            <a:pPr lvl="1"/>
            <a:r>
              <a:rPr lang="en-US" dirty="0"/>
              <a:t>too severe fires</a:t>
            </a:r>
          </a:p>
          <a:p>
            <a:pPr lvl="1"/>
            <a:r>
              <a:rPr lang="en-US" dirty="0"/>
              <a:t>too frequent fires 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dirty="0"/>
              <a:t>Increased soil erosion risk, esp. on steep slopes, increased sediment flows</a:t>
            </a:r>
          </a:p>
          <a:p>
            <a:endParaRPr lang="en-US" sz="2000" dirty="0"/>
          </a:p>
          <a:p>
            <a:r>
              <a:rPr lang="en-US" dirty="0"/>
              <a:t>Risk to human life and property</a:t>
            </a:r>
          </a:p>
          <a:p>
            <a:pPr lvl="1"/>
            <a:r>
              <a:rPr lang="en-US" dirty="0"/>
              <a:t>uncontrolled wildfire </a:t>
            </a:r>
          </a:p>
          <a:p>
            <a:pPr lvl="1"/>
            <a:r>
              <a:rPr lang="en-US" dirty="0"/>
              <a:t>increased fire at the </a:t>
            </a:r>
            <a:r>
              <a:rPr lang="en-US" dirty="0" err="1"/>
              <a:t>wildland</a:t>
            </a:r>
            <a:r>
              <a:rPr lang="en-US" dirty="0"/>
              <a:t> urban interface</a:t>
            </a:r>
          </a:p>
        </p:txBody>
      </p:sp>
    </p:spTree>
    <p:extLst>
      <p:ext uri="{BB962C8B-B14F-4D97-AF65-F5344CB8AC3E}">
        <p14:creationId xmlns:p14="http://schemas.microsoft.com/office/powerpoint/2010/main" val="125044262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5" y="0"/>
            <a:ext cx="9026435" cy="67665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FA88E-651A-2840-B6FC-5CA188860967}"/>
              </a:ext>
            </a:extLst>
          </p:cNvPr>
          <p:cNvSpPr/>
          <p:nvPr/>
        </p:nvSpPr>
        <p:spPr>
          <a:xfrm>
            <a:off x="8142514" y="1695047"/>
            <a:ext cx="2151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HLS 30 m </a:t>
            </a:r>
          </a:p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burned area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541B99-D512-214E-8EF1-C50AA5331BFE}"/>
              </a:ext>
            </a:extLst>
          </p:cNvPr>
          <p:cNvSpPr/>
          <p:nvPr/>
        </p:nvSpPr>
        <p:spPr>
          <a:xfrm>
            <a:off x="8152052" y="4995596"/>
            <a:ext cx="26873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PlanetScope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3m </a:t>
            </a:r>
          </a:p>
          <a:p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Deep Learning classified </a:t>
            </a:r>
          </a:p>
          <a:p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burned area</a:t>
            </a:r>
            <a:endParaRPr lang="en-US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44772C-0C97-684E-A493-84B51079D453}"/>
              </a:ext>
            </a:extLst>
          </p:cNvPr>
          <p:cNvSpPr/>
          <p:nvPr/>
        </p:nvSpPr>
        <p:spPr>
          <a:xfrm>
            <a:off x="184196" y="5221234"/>
            <a:ext cx="1778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6.9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5.3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km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Moxico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province, Angola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91458-D4E3-514B-B376-5FD811D56366}"/>
              </a:ext>
            </a:extLst>
          </p:cNvPr>
          <p:cNvSpPr/>
          <p:nvPr/>
        </p:nvSpPr>
        <p:spPr>
          <a:xfrm>
            <a:off x="3970026" y="91440"/>
            <a:ext cx="315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</a:rPr>
              <a:t>HLS 30 m    surface  reflectance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34AD95-131A-7C4C-B397-D94F920DD4CF}"/>
              </a:ext>
            </a:extLst>
          </p:cNvPr>
          <p:cNvSpPr/>
          <p:nvPr/>
        </p:nvSpPr>
        <p:spPr>
          <a:xfrm>
            <a:off x="2193865" y="1161394"/>
            <a:ext cx="1441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</a:rPr>
              <a:t>September  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523FBF-1DEB-934D-A07E-DA0ED3708FC1}"/>
              </a:ext>
            </a:extLst>
          </p:cNvPr>
          <p:cNvSpPr/>
          <p:nvPr/>
        </p:nvSpPr>
        <p:spPr>
          <a:xfrm>
            <a:off x="5336818" y="2591757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September 10 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8949D8-B1D7-F94B-AC5E-FFF35063F10A}"/>
              </a:ext>
            </a:extLst>
          </p:cNvPr>
          <p:cNvSpPr/>
          <p:nvPr/>
        </p:nvSpPr>
        <p:spPr>
          <a:xfrm>
            <a:off x="3596813" y="3430784"/>
            <a:ext cx="3954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B0F0"/>
                </a:solidFill>
                <a:ea typeface="Times New Roman" panose="02020603050405020304" pitchFamily="18" charset="0"/>
              </a:rPr>
              <a:t>PlanetSclope</a:t>
            </a:r>
            <a:r>
              <a:rPr lang="en-US" dirty="0">
                <a:solidFill>
                  <a:srgbClr val="00B0F0"/>
                </a:solidFill>
                <a:ea typeface="Times New Roman" panose="02020603050405020304" pitchFamily="18" charset="0"/>
              </a:rPr>
              <a:t>      3 m surface  reflectance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596DDF-7CF6-2A4C-A944-635CA6AB2D78}"/>
              </a:ext>
            </a:extLst>
          </p:cNvPr>
          <p:cNvSpPr/>
          <p:nvPr/>
        </p:nvSpPr>
        <p:spPr>
          <a:xfrm>
            <a:off x="5114449" y="1243663"/>
            <a:ext cx="155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</a:rPr>
              <a:t>September  10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9D63CB-13BF-1540-B4AA-44270D98A5AC}"/>
              </a:ext>
            </a:extLst>
          </p:cNvPr>
          <p:cNvSpPr/>
          <p:nvPr/>
        </p:nvSpPr>
        <p:spPr>
          <a:xfrm>
            <a:off x="2193865" y="4769633"/>
            <a:ext cx="1441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ea typeface="Times New Roman" panose="02020603050405020304" pitchFamily="18" charset="0"/>
              </a:rPr>
              <a:t>September  4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BFC9FB-096C-F741-BB90-8EDF3FA5662B}"/>
              </a:ext>
            </a:extLst>
          </p:cNvPr>
          <p:cNvSpPr/>
          <p:nvPr/>
        </p:nvSpPr>
        <p:spPr>
          <a:xfrm>
            <a:off x="5114449" y="4851902"/>
            <a:ext cx="155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ea typeface="Times New Roman" panose="02020603050405020304" pitchFamily="18" charset="0"/>
              </a:rPr>
              <a:t>September  10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10F45-6722-9E4B-86EC-EEA3E0BE0160}"/>
              </a:ext>
            </a:extLst>
          </p:cNvPr>
          <p:cNvSpPr txBox="1"/>
          <p:nvPr/>
        </p:nvSpPr>
        <p:spPr>
          <a:xfrm>
            <a:off x="109322" y="653563"/>
            <a:ext cx="1778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Detailed example at one of the 370 pairs</a:t>
            </a:r>
          </a:p>
        </p:txBody>
      </p:sp>
    </p:spTree>
    <p:extLst>
      <p:ext uri="{BB962C8B-B14F-4D97-AF65-F5344CB8AC3E}">
        <p14:creationId xmlns:p14="http://schemas.microsoft.com/office/powerpoint/2010/main" val="25865899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83152"/>
              </p:ext>
            </p:extLst>
          </p:nvPr>
        </p:nvGraphicFramePr>
        <p:xfrm>
          <a:off x="1565026" y="1539241"/>
          <a:ext cx="8795248" cy="3599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8812">
                  <a:extLst>
                    <a:ext uri="{9D8B030D-6E8A-4147-A177-3AD203B41FA5}">
                      <a16:colId xmlns:a16="http://schemas.microsoft.com/office/drawing/2014/main" val="469653884"/>
                    </a:ext>
                  </a:extLst>
                </a:gridCol>
                <a:gridCol w="2198812">
                  <a:extLst>
                    <a:ext uri="{9D8B030D-6E8A-4147-A177-3AD203B41FA5}">
                      <a16:colId xmlns:a16="http://schemas.microsoft.com/office/drawing/2014/main" val="2460945430"/>
                    </a:ext>
                  </a:extLst>
                </a:gridCol>
                <a:gridCol w="2198812">
                  <a:extLst>
                    <a:ext uri="{9D8B030D-6E8A-4147-A177-3AD203B41FA5}">
                      <a16:colId xmlns:a16="http://schemas.microsoft.com/office/drawing/2014/main" val="3668295561"/>
                    </a:ext>
                  </a:extLst>
                </a:gridCol>
                <a:gridCol w="2198812">
                  <a:extLst>
                    <a:ext uri="{9D8B030D-6E8A-4147-A177-3AD203B41FA5}">
                      <a16:colId xmlns:a16="http://schemas.microsoft.com/office/drawing/2014/main" val="4032609314"/>
                    </a:ext>
                  </a:extLst>
                </a:gridCol>
              </a:tblGrid>
              <a:tr h="619662">
                <a:tc rowSpan="2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PlanetScope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947584"/>
                  </a:ext>
                </a:extLst>
              </a:tr>
              <a:tr h="680099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Burned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[km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effectLst/>
                        </a:rPr>
                        <a:t>Unburned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[km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Row total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[km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398537700"/>
                  </a:ext>
                </a:extLst>
              </a:tr>
              <a:tr h="4523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Burned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[km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473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127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600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030897134"/>
                  </a:ext>
                </a:extLst>
              </a:tr>
              <a:tr h="4523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effectLst/>
                        </a:rPr>
                        <a:t>Unburned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[km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184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17,800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17,984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957600593"/>
                  </a:ext>
                </a:extLst>
              </a:tr>
              <a:tr h="4523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Column total [km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657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17,927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18,584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80879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178953"/>
            <a:ext cx="11925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HLS 30m Africa burned area product (</a:t>
            </a:r>
            <a:r>
              <a:rPr lang="en-US" sz="3600" dirty="0">
                <a:solidFill>
                  <a:srgbClr val="0000FF"/>
                </a:solidFill>
              </a:rPr>
              <a:t>Nov. 2018 to Oct. 2019</a:t>
            </a:r>
            <a:r>
              <a:rPr lang="en-US" sz="3200" dirty="0">
                <a:solidFill>
                  <a:srgbClr val="0000FF"/>
                </a:solidFill>
              </a:rPr>
              <a:t>)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validation with the 370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PlanetScope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67212" y="5496082"/>
            <a:ext cx="10968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 error (0-1) = 0.28   Omission error (0-1) = 0.21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20992D-94B7-4C4D-851D-E842FBF07F11}"/>
              </a:ext>
            </a:extLst>
          </p:cNvPr>
          <p:cNvSpPr txBox="1"/>
          <p:nvPr/>
        </p:nvSpPr>
        <p:spPr>
          <a:xfrm>
            <a:off x="8110812" y="6314726"/>
            <a:ext cx="2796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0861F"/>
                </a:solidFill>
              </a:rPr>
              <a:t>Paper in  Preparation</a:t>
            </a:r>
          </a:p>
        </p:txBody>
      </p:sp>
    </p:spTree>
    <p:extLst>
      <p:ext uri="{BB962C8B-B14F-4D97-AF65-F5344CB8AC3E}">
        <p14:creationId xmlns:p14="http://schemas.microsoft.com/office/powerpoint/2010/main" val="27875907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2EA02C-A27D-D115-6002-E4890D88D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72" t="20762" r="28107" b="4571"/>
          <a:stretch/>
        </p:blipFill>
        <p:spPr>
          <a:xfrm>
            <a:off x="5421084" y="373788"/>
            <a:ext cx="5839098" cy="6484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AFF304-D756-8246-AA73-ED532A942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4837" y="52251"/>
            <a:ext cx="4534504" cy="42584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FEF045-A24A-334B-9689-6A494785AA29}"/>
              </a:ext>
            </a:extLst>
          </p:cNvPr>
          <p:cNvSpPr/>
          <p:nvPr/>
        </p:nvSpPr>
        <p:spPr>
          <a:xfrm>
            <a:off x="4558936" y="52251"/>
            <a:ext cx="6518367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28121-7A8C-1E4A-BDAB-EB6BFFBCCB9D}"/>
              </a:ext>
            </a:extLst>
          </p:cNvPr>
          <p:cNvSpPr txBox="1"/>
          <p:nvPr/>
        </p:nvSpPr>
        <p:spPr>
          <a:xfrm>
            <a:off x="156753" y="4514060"/>
            <a:ext cx="5264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Cropland harvesting  can be spectrally &amp; temporally similar to burning  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00FF"/>
                </a:solidFill>
              </a:rPr>
              <a:t>Need to find a solution for unambiguous validation (and BA product algorithms)</a:t>
            </a:r>
          </a:p>
        </p:txBody>
      </p:sp>
    </p:spTree>
    <p:extLst>
      <p:ext uri="{BB962C8B-B14F-4D97-AF65-F5344CB8AC3E}">
        <p14:creationId xmlns:p14="http://schemas.microsoft.com/office/powerpoint/2010/main" val="34734113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824" t="21123" r="9364" b="40173"/>
          <a:stretch/>
        </p:blipFill>
        <p:spPr>
          <a:xfrm>
            <a:off x="1640154" y="1421070"/>
            <a:ext cx="8507937" cy="347662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3350" y="721705"/>
            <a:ext cx="12058650" cy="1143000"/>
          </a:xfrm>
        </p:spPr>
        <p:txBody>
          <a:bodyPr/>
          <a:lstStyle/>
          <a:p>
            <a:pPr>
              <a:lnSpc>
                <a:spcPts val="3860"/>
              </a:lnSpc>
            </a:pPr>
            <a:r>
              <a:rPr lang="en-US" sz="3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QA undertaken before Validation </a:t>
            </a:r>
            <a:br>
              <a:rPr lang="en-US" sz="3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(over large areas quality issues may remain undetected by validation activities that necessarily rely on a sample of independent reference data)</a:t>
            </a:r>
            <a:r>
              <a:rPr lang="en-US" dirty="0"/>
              <a:t>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6D5BF-D532-2742-8208-D5BCEFD378D8}"/>
              </a:ext>
            </a:extLst>
          </p:cNvPr>
          <p:cNvSpPr txBox="1"/>
          <p:nvPr/>
        </p:nvSpPr>
        <p:spPr>
          <a:xfrm>
            <a:off x="205961" y="2863019"/>
            <a:ext cx="18026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Google Earth Engine Landsat-8 burned area prototype looks good at this scale</a:t>
            </a:r>
          </a:p>
        </p:txBody>
      </p:sp>
    </p:spTree>
    <p:extLst>
      <p:ext uri="{BB962C8B-B14F-4D97-AF65-F5344CB8AC3E}">
        <p14:creationId xmlns:p14="http://schemas.microsoft.com/office/powerpoint/2010/main" val="7883662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824" t="21123" r="9364" b="40173"/>
          <a:stretch/>
        </p:blipFill>
        <p:spPr>
          <a:xfrm>
            <a:off x="1640154" y="1421070"/>
            <a:ext cx="8507937" cy="3476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815" y="3117285"/>
            <a:ext cx="6286500" cy="343464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H="1" flipV="1">
            <a:off x="4086226" y="2438400"/>
            <a:ext cx="295275" cy="3771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H="1" flipV="1">
            <a:off x="4086227" y="2469944"/>
            <a:ext cx="6573064" cy="5428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69AFFCB-D74F-C04A-93D3-48DA7E541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721705"/>
            <a:ext cx="12058650" cy="1143000"/>
          </a:xfrm>
        </p:spPr>
        <p:txBody>
          <a:bodyPr/>
          <a:lstStyle/>
          <a:p>
            <a:pPr>
              <a:lnSpc>
                <a:spcPts val="3860"/>
              </a:lnSpc>
            </a:pPr>
            <a:r>
              <a:rPr lang="en-US" sz="3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ensure QA undertaken before Validation </a:t>
            </a:r>
            <a:br>
              <a:rPr lang="en-US" sz="3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(over large areas quality issues may remain undetected by validation activities that necessarily rely on a sample of independent reference data)</a:t>
            </a:r>
            <a:r>
              <a:rPr lang="en-US" dirty="0"/>
              <a:t>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50007-AA67-F14C-8E94-545F8F87B0D5}"/>
              </a:ext>
            </a:extLst>
          </p:cNvPr>
          <p:cNvSpPr txBox="1"/>
          <p:nvPr/>
        </p:nvSpPr>
        <p:spPr>
          <a:xfrm>
            <a:off x="259429" y="5144263"/>
            <a:ext cx="421138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30m burned areas in S.W Minnesota ?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How to ensure QA is undertaken 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9575F-B649-AA44-BE7E-7D3503979F81}"/>
              </a:ext>
            </a:extLst>
          </p:cNvPr>
          <p:cNvSpPr txBox="1"/>
          <p:nvPr/>
        </p:nvSpPr>
        <p:spPr>
          <a:xfrm>
            <a:off x="205961" y="2863019"/>
            <a:ext cx="18026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Google Earth Engine Landsat-8 burned area prototype looks good at this scale</a:t>
            </a:r>
          </a:p>
        </p:txBody>
      </p:sp>
    </p:spTree>
    <p:extLst>
      <p:ext uri="{BB962C8B-B14F-4D97-AF65-F5344CB8AC3E}">
        <p14:creationId xmlns:p14="http://schemas.microsoft.com/office/powerpoint/2010/main" val="16658539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94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Current Status and Future of Fire Monitoring</a:t>
            </a:r>
            <a:br>
              <a:rPr lang="en-US" sz="4800" dirty="0"/>
            </a:br>
            <a:endParaRPr lang="en-US" sz="4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50" y="816427"/>
            <a:ext cx="11823700" cy="5316537"/>
          </a:xfrm>
        </p:spPr>
        <p:txBody>
          <a:bodyPr/>
          <a:lstStyle/>
          <a:p>
            <a:r>
              <a:rPr lang="en-US" sz="2800" dirty="0"/>
              <a:t>Fire preamble </a:t>
            </a:r>
          </a:p>
          <a:p>
            <a:endParaRPr lang="en-US" sz="2000" dirty="0"/>
          </a:p>
          <a:p>
            <a:r>
              <a:rPr lang="en-US" sz="2800" dirty="0"/>
              <a:t>Current</a:t>
            </a:r>
          </a:p>
          <a:p>
            <a:pPr lvl="1"/>
            <a:r>
              <a:rPr lang="en-US" sz="2400" dirty="0"/>
              <a:t>Satellite active fire detection</a:t>
            </a:r>
          </a:p>
          <a:p>
            <a:pPr lvl="1"/>
            <a:r>
              <a:rPr lang="en-US" sz="2400" dirty="0"/>
              <a:t>Satellite burned area mapping</a:t>
            </a:r>
          </a:p>
          <a:p>
            <a:pPr lvl="1"/>
            <a:endParaRPr lang="en-US" sz="2000" dirty="0"/>
          </a:p>
          <a:p>
            <a:r>
              <a:rPr lang="en-US" sz="2800" dirty="0"/>
              <a:t>Future </a:t>
            </a:r>
          </a:p>
          <a:p>
            <a:pPr lvl="1"/>
            <a:r>
              <a:rPr lang="en-US" sz="2400" dirty="0"/>
              <a:t>Landsat Sentinel-2: burned area products from regional -&gt; global</a:t>
            </a:r>
          </a:p>
          <a:p>
            <a:pPr lvl="1"/>
            <a:r>
              <a:rPr lang="en-US" sz="2400" dirty="0"/>
              <a:t>High spatial resolution commercial data: new opportunities </a:t>
            </a:r>
          </a:p>
          <a:p>
            <a:pPr lvl="1"/>
            <a:r>
              <a:rPr lang="en-US" sz="2400" dirty="0"/>
              <a:t>Validation: needs &amp; new opportunities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Looking back: need for a long term pre-MODIS burned area record</a:t>
            </a:r>
          </a:p>
          <a:p>
            <a:pPr lvl="1"/>
            <a:r>
              <a:rPr lang="en-US" sz="2400" dirty="0"/>
              <a:t>Looking forward: active fire AM gap, active fire constellation, system of systems</a:t>
            </a:r>
          </a:p>
          <a:p>
            <a:pPr lvl="1"/>
            <a:r>
              <a:rPr lang="en-US" sz="2400" dirty="0"/>
              <a:t>Fire LCLUC research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43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79E8-1C52-B948-8838-4C297F5DE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06" y="289687"/>
            <a:ext cx="10972800" cy="1143000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 back:  we need a global harmonized long term fire record baseline i.e.  AVHRR 1982 to 2000’s</a:t>
            </a:r>
            <a:br>
              <a:rPr lang="en-US" sz="4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169AE-ADB9-0344-87D4-861FDE7BD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2" t="15264" r="29234" b="39770"/>
          <a:stretch/>
        </p:blipFill>
        <p:spPr>
          <a:xfrm>
            <a:off x="-104503" y="1218664"/>
            <a:ext cx="6227149" cy="3144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7559BA-D236-E24C-A91A-FC25160ECBE4}"/>
              </a:ext>
            </a:extLst>
          </p:cNvPr>
          <p:cNvSpPr/>
          <p:nvPr/>
        </p:nvSpPr>
        <p:spPr>
          <a:xfrm>
            <a:off x="6096000" y="2692858"/>
            <a:ext cx="583038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2E2E2E"/>
              </a:solidFill>
              <a:latin typeface="NexusSerif"/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AVHRR use is confounded by factors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sub-optimal 3 ​× ​5 ​km effective Global Area Coverage (GAC) image resampling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problematic and/or inconsistent calibration of the red and near-infrared bands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variable and/or ill-behaved saturation of the 3.8 ​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en-US" sz="2000" dirty="0">
                <a:solidFill>
                  <a:srgbClr val="FF0000"/>
                </a:solidFill>
              </a:rPr>
              <a:t>m band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low geolocation accuracy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significant sensor orbit drift of hours between successive AVHRR sensors</a:t>
            </a:r>
          </a:p>
        </p:txBody>
      </p:sp>
    </p:spTree>
    <p:extLst>
      <p:ext uri="{BB962C8B-B14F-4D97-AF65-F5344CB8AC3E}">
        <p14:creationId xmlns:p14="http://schemas.microsoft.com/office/powerpoint/2010/main" val="259223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94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Current Status and Future of Fire Monitoring</a:t>
            </a:r>
            <a:br>
              <a:rPr lang="en-US" sz="4800" dirty="0"/>
            </a:br>
            <a:endParaRPr lang="en-US" sz="4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50" y="816427"/>
            <a:ext cx="11823700" cy="5316537"/>
          </a:xfrm>
        </p:spPr>
        <p:txBody>
          <a:bodyPr/>
          <a:lstStyle/>
          <a:p>
            <a:r>
              <a:rPr lang="en-US" sz="2800" dirty="0"/>
              <a:t>Fire preamble </a:t>
            </a:r>
          </a:p>
          <a:p>
            <a:endParaRPr lang="en-US" sz="2000" dirty="0"/>
          </a:p>
          <a:p>
            <a:r>
              <a:rPr lang="en-US" sz="2800" dirty="0"/>
              <a:t>Current</a:t>
            </a:r>
          </a:p>
          <a:p>
            <a:pPr lvl="1"/>
            <a:r>
              <a:rPr lang="en-US" sz="2400" dirty="0"/>
              <a:t>Satellite active fire detection</a:t>
            </a:r>
          </a:p>
          <a:p>
            <a:pPr lvl="1"/>
            <a:r>
              <a:rPr lang="en-US" sz="2400" dirty="0"/>
              <a:t>Satellite burned area mapping</a:t>
            </a:r>
          </a:p>
          <a:p>
            <a:pPr lvl="1"/>
            <a:endParaRPr lang="en-US" sz="2000" dirty="0"/>
          </a:p>
          <a:p>
            <a:r>
              <a:rPr lang="en-US" sz="2800" dirty="0"/>
              <a:t>Future </a:t>
            </a:r>
          </a:p>
          <a:p>
            <a:pPr lvl="1"/>
            <a:r>
              <a:rPr lang="en-US" sz="2400" dirty="0"/>
              <a:t>Landsat Sentinel-2: burned area products from regional -&gt; global</a:t>
            </a:r>
          </a:p>
          <a:p>
            <a:pPr lvl="1"/>
            <a:r>
              <a:rPr lang="en-US" sz="2400" dirty="0"/>
              <a:t>High spatial resolution commercial data: new opportunities </a:t>
            </a:r>
          </a:p>
          <a:p>
            <a:pPr lvl="1"/>
            <a:r>
              <a:rPr lang="en-US" sz="2400" dirty="0"/>
              <a:t>Validation: needs &amp; new opportunities</a:t>
            </a:r>
          </a:p>
          <a:p>
            <a:pPr lvl="1"/>
            <a:r>
              <a:rPr lang="en-US" sz="2400" dirty="0"/>
              <a:t>Looking back: need for a long term pre-MODIS burned area record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Looking forward: active fire AM gap, active fire constellation, system of systems</a:t>
            </a:r>
          </a:p>
          <a:p>
            <a:pPr lvl="1"/>
            <a:r>
              <a:rPr lang="en-US" sz="2400" dirty="0"/>
              <a:t>Fire LCLUC research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602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C7DEAD-9237-99A5-0091-EC75FE0C1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208" y="1776147"/>
            <a:ext cx="8877783" cy="49485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9DB66E-B1E5-E14D-B382-CAB194079EFD}"/>
              </a:ext>
            </a:extLst>
          </p:cNvPr>
          <p:cNvSpPr txBox="1">
            <a:spLocks/>
          </p:cNvSpPr>
          <p:nvPr/>
        </p:nvSpPr>
        <p:spPr>
          <a:xfrm>
            <a:off x="341406" y="0"/>
            <a:ext cx="109728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sz="36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 forward: soon we will have a gap in U.S. morning active fire and FRP observation capability due to upcoming </a:t>
            </a:r>
            <a: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Terra/Aqua MODIS end of Life</a:t>
            </a:r>
          </a:p>
          <a:p>
            <a:r>
              <a:rPr lang="en-US" sz="40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en-US" sz="40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13E316-912C-5F40-8068-348818BB8E52}"/>
              </a:ext>
            </a:extLst>
          </p:cNvPr>
          <p:cNvSpPr txBox="1"/>
          <p:nvPr/>
        </p:nvSpPr>
        <p:spPr>
          <a:xfrm>
            <a:off x="4427902" y="3542512"/>
            <a:ext cx="1610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Gap fill with Sentinel-3 ? </a:t>
            </a:r>
          </a:p>
        </p:txBody>
      </p:sp>
    </p:spTree>
    <p:extLst>
      <p:ext uri="{BB962C8B-B14F-4D97-AF65-F5344CB8AC3E}">
        <p14:creationId xmlns:p14="http://schemas.microsoft.com/office/powerpoint/2010/main" val="30567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BFBBC9-192E-8F14-FB4C-76F64D378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9" t="38673" r="8907" b="2499"/>
          <a:stretch/>
        </p:blipFill>
        <p:spPr>
          <a:xfrm>
            <a:off x="-629490" y="2470825"/>
            <a:ext cx="10972838" cy="43871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B2ACCA-7550-B448-8F1D-1231AD8858EE}"/>
              </a:ext>
            </a:extLst>
          </p:cNvPr>
          <p:cNvSpPr txBox="1">
            <a:spLocks/>
          </p:cNvSpPr>
          <p:nvPr/>
        </p:nvSpPr>
        <p:spPr>
          <a:xfrm>
            <a:off x="341406" y="0"/>
            <a:ext cx="109728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sz="36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 forward: we need a dedicated active fire &amp; FRP wildfire constellation – thermal sensor cost driver</a:t>
            </a:r>
            <a:endParaRPr lang="en-US" sz="3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en-US" sz="40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kern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D5D6A-CBB2-A648-8F00-43E4A428F6F3}"/>
              </a:ext>
            </a:extLst>
          </p:cNvPr>
          <p:cNvSpPr/>
          <p:nvPr/>
        </p:nvSpPr>
        <p:spPr>
          <a:xfrm>
            <a:off x="341406" y="1270496"/>
            <a:ext cx="11693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Noto Sans"/>
              </a:rPr>
              <a:t>Canadian budget </a:t>
            </a:r>
            <a:r>
              <a:rPr lang="en-US" sz="2400" dirty="0"/>
              <a:t>2022</a:t>
            </a:r>
            <a:r>
              <a:rPr lang="en-US" sz="2400" dirty="0">
                <a:solidFill>
                  <a:srgbClr val="000000"/>
                </a:solidFill>
                <a:latin typeface="Noto Sans"/>
              </a:rPr>
              <a:t> provides ~$170 million over 11 years to the Canadian Space Agency, Natural Resources Canada and Environment and Climate Change Canada for planned </a:t>
            </a:r>
            <a:r>
              <a:rPr lang="en-US" sz="2400" b="1" dirty="0" err="1">
                <a:solidFill>
                  <a:srgbClr val="000000"/>
                </a:solidFill>
                <a:latin typeface="Noto Sans"/>
              </a:rPr>
              <a:t>WildFireSat</a:t>
            </a:r>
            <a:r>
              <a:rPr lang="en-US" sz="2400" dirty="0">
                <a:solidFill>
                  <a:srgbClr val="000000"/>
                </a:solidFill>
                <a:latin typeface="Noto Sans"/>
              </a:rPr>
              <a:t>, a new wildfire monitoring satellite system.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2911B7-CE72-9A42-9E9E-E83B83866E8C}"/>
              </a:ext>
            </a:extLst>
          </p:cNvPr>
          <p:cNvSpPr/>
          <p:nvPr/>
        </p:nvSpPr>
        <p:spPr>
          <a:xfrm>
            <a:off x="695165" y="2967255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0861F"/>
                </a:solidFill>
              </a:rPr>
              <a:t>Joshua Johnston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F8CBA-8CE0-4942-A26D-B4A4DAA46FA8}"/>
              </a:ext>
            </a:extLst>
          </p:cNvPr>
          <p:cNvSpPr txBox="1"/>
          <p:nvPr/>
        </p:nvSpPr>
        <p:spPr>
          <a:xfrm>
            <a:off x="7886700" y="2967255"/>
            <a:ext cx="378130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Hope (me) for </a:t>
            </a:r>
            <a:r>
              <a:rPr lang="en-US" sz="2400" dirty="0" err="1">
                <a:solidFill>
                  <a:srgbClr val="7030A0"/>
                </a:solidFill>
              </a:rPr>
              <a:t>WildFireSat</a:t>
            </a:r>
            <a:r>
              <a:rPr lang="en-US" sz="2400" dirty="0">
                <a:solidFill>
                  <a:srgbClr val="7030A0"/>
                </a:solidFill>
              </a:rPr>
              <a:t> constellation  augmentation</a:t>
            </a:r>
          </a:p>
          <a:p>
            <a:r>
              <a:rPr lang="en-US" sz="2400" dirty="0">
                <a:solidFill>
                  <a:srgbClr val="7030A0"/>
                </a:solidFill>
              </a:rPr>
              <a:t>to broaden rapid revisit from high northern latitudes to also get rapid revisit in southern latitudes  and with morning overpasses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339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6" name="Picture 4" descr="Wildfire in Idyllwild Pine Cove CA">
            <a:extLst>
              <a:ext uri="{FF2B5EF4-FFF2-40B4-BE49-F238E27FC236}">
                <a16:creationId xmlns:a16="http://schemas.microsoft.com/office/drawing/2014/main" id="{FBE524BB-B3BE-44FF-9B41-54C26253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09433"/>
            <a:ext cx="914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7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4749" y="-252506"/>
            <a:ext cx="8829675" cy="1143000"/>
          </a:xfrm>
        </p:spPr>
        <p:txBody>
          <a:bodyPr/>
          <a:lstStyle/>
          <a:p>
            <a: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 at the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Wildland</a:t>
            </a:r>
            <a: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Urban Interface (WUI)</a:t>
            </a:r>
          </a:p>
        </p:txBody>
      </p:sp>
      <p:sp>
        <p:nvSpPr>
          <p:cNvPr id="120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7219" y="285750"/>
            <a:ext cx="4062617" cy="52578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1600" dirty="0"/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1600" dirty="0"/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400" dirty="0"/>
              <a:t>Fire at the WUI becomes a problem as more people move to the edges of wild places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1400" dirty="0"/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dirty="0"/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</a:rPr>
              <a:t>Increasing need to manage fires at this interface</a:t>
            </a:r>
          </a:p>
        </p:txBody>
      </p:sp>
      <p:pic>
        <p:nvPicPr>
          <p:cNvPr id="402434" name="Picture 2" descr="Wildland Urban Interface">
            <a:extLst>
              <a:ext uri="{FF2B5EF4-FFF2-40B4-BE49-F238E27FC236}">
                <a16:creationId xmlns:a16="http://schemas.microsoft.com/office/drawing/2014/main" id="{EC052662-9AF0-42D3-93C9-16EECBE16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53" y="642377"/>
            <a:ext cx="5203096" cy="292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66650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4175" y="3367958"/>
            <a:ext cx="5867400" cy="868362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2013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Yosemite Rim Fire </a:t>
            </a:r>
            <a:b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24761" y="2119995"/>
            <a:ext cx="4781077" cy="5004320"/>
            <a:chOff x="100760" y="1295400"/>
            <a:chExt cx="4781077" cy="50043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838" y="5943600"/>
              <a:ext cx="3809999" cy="3561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100760" y="1295400"/>
              <a:ext cx="4602011" cy="4518401"/>
              <a:chOff x="76200" y="1076465"/>
              <a:chExt cx="4602011" cy="451840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" y="1076465"/>
                <a:ext cx="4602011" cy="4518401"/>
              </a:xfrm>
              <a:prstGeom prst="rect">
                <a:avLst/>
              </a:prstGeom>
            </p:spPr>
          </p:pic>
          <p:cxnSp>
            <p:nvCxnSpPr>
              <p:cNvPr id="4" name="Straight Arrow Connector 3"/>
              <p:cNvCxnSpPr/>
              <p:nvPr/>
            </p:nvCxnSpPr>
            <p:spPr>
              <a:xfrm flipV="1">
                <a:off x="838200" y="4343400"/>
                <a:ext cx="1371600" cy="60960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76200" y="5010788"/>
                <a:ext cx="14478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Rim Fire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971799" y="3554600"/>
              <a:ext cx="1209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Nevada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34360" y="5171935"/>
              <a:ext cx="1347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California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6734175" y="4569328"/>
            <a:ext cx="3829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GOES Imager Instrument - AVHRR on NOAA 18-19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MODIS Terra and Aqua</a:t>
            </a:r>
          </a:p>
        </p:txBody>
      </p:sp>
      <p:sp>
        <p:nvSpPr>
          <p:cNvPr id="7" name="Rectangle 6"/>
          <p:cNvSpPr/>
          <p:nvPr/>
        </p:nvSpPr>
        <p:spPr>
          <a:xfrm>
            <a:off x="9894264" y="6408093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0861F"/>
                </a:solidFill>
              </a:rPr>
              <a:t>(Xiaoyang Zhang) 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5839" y="6808143"/>
            <a:ext cx="4043087" cy="276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FFCB499-50A9-404B-BC78-40830B311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5896"/>
            <a:ext cx="11976885" cy="15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sz="32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 forward: </a:t>
            </a:r>
          </a:p>
          <a:p>
            <a:r>
              <a:rPr lang="en-US" sz="3200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users (e.g. international GOFC Fire network members) would appreciate a sensor agnostic harmonized satellite fire monitoring system of systems</a:t>
            </a:r>
          </a:p>
        </p:txBody>
      </p:sp>
    </p:spTree>
    <p:extLst>
      <p:ext uri="{BB962C8B-B14F-4D97-AF65-F5344CB8AC3E}">
        <p14:creationId xmlns:p14="http://schemas.microsoft.com/office/powerpoint/2010/main" val="39318291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94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Current Status and Future of Fire Monitoring</a:t>
            </a:r>
            <a:br>
              <a:rPr lang="en-US" sz="4800" dirty="0">
                <a:solidFill>
                  <a:srgbClr val="0000FF"/>
                </a:solidFill>
              </a:rPr>
            </a:br>
            <a:endParaRPr lang="en-US" sz="4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50" y="816427"/>
            <a:ext cx="11823700" cy="5316537"/>
          </a:xfrm>
        </p:spPr>
        <p:txBody>
          <a:bodyPr/>
          <a:lstStyle/>
          <a:p>
            <a:r>
              <a:rPr lang="en-US" sz="2800" dirty="0"/>
              <a:t>Fire preamble </a:t>
            </a:r>
          </a:p>
          <a:p>
            <a:endParaRPr lang="en-US" sz="2000" dirty="0"/>
          </a:p>
          <a:p>
            <a:r>
              <a:rPr lang="en-US" sz="2800" dirty="0"/>
              <a:t>Current</a:t>
            </a:r>
          </a:p>
          <a:p>
            <a:pPr lvl="1"/>
            <a:r>
              <a:rPr lang="en-US" sz="2400" dirty="0"/>
              <a:t>Satellite active fire detection</a:t>
            </a:r>
          </a:p>
          <a:p>
            <a:pPr lvl="1"/>
            <a:r>
              <a:rPr lang="en-US" sz="2400" dirty="0"/>
              <a:t>Satellite burned area mapping</a:t>
            </a:r>
          </a:p>
          <a:p>
            <a:pPr lvl="1"/>
            <a:endParaRPr lang="en-US" sz="2000" dirty="0"/>
          </a:p>
          <a:p>
            <a:r>
              <a:rPr lang="en-US" sz="2800" dirty="0"/>
              <a:t>Future </a:t>
            </a:r>
          </a:p>
          <a:p>
            <a:pPr lvl="1"/>
            <a:r>
              <a:rPr lang="en-US" sz="2400" dirty="0"/>
              <a:t>Landsat Sentinel-2: burned area products from regional -&gt; global</a:t>
            </a:r>
          </a:p>
          <a:p>
            <a:pPr lvl="1"/>
            <a:r>
              <a:rPr lang="en-US" sz="2400" dirty="0"/>
              <a:t>High spatial resolution commercial data: new opportunities </a:t>
            </a:r>
          </a:p>
          <a:p>
            <a:pPr lvl="1"/>
            <a:r>
              <a:rPr lang="en-US" sz="2400" dirty="0"/>
              <a:t>Validation: needs &amp; new opportunities</a:t>
            </a:r>
          </a:p>
          <a:p>
            <a:pPr lvl="1"/>
            <a:r>
              <a:rPr lang="en-US" sz="2400" dirty="0"/>
              <a:t>Looking back: need for a long term pre-MODIS burned area record</a:t>
            </a:r>
          </a:p>
          <a:p>
            <a:pPr lvl="1"/>
            <a:r>
              <a:rPr lang="en-US" sz="2400" dirty="0"/>
              <a:t>Looking forward: active fire AM gap, active fire constellation, system of systems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Fire LCLUC research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605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C465297-5065-DB44-92A5-C0D702066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99" y="169535"/>
            <a:ext cx="5380454" cy="108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CABADC-6B69-1146-972C-AA46B1A9F239}"/>
              </a:ext>
            </a:extLst>
          </p:cNvPr>
          <p:cNvSpPr/>
          <p:nvPr/>
        </p:nvSpPr>
        <p:spPr>
          <a:xfrm>
            <a:off x="476251" y="1600965"/>
            <a:ext cx="113055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2286000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The </a:t>
            </a:r>
            <a:r>
              <a:rPr lang="en-US" sz="2800" i="1" dirty="0">
                <a:solidFill>
                  <a:srgbClr val="000000"/>
                </a:solidFill>
                <a:ea typeface="Times New Roman" panose="02020603050405020304" pitchFamily="18" charset="0"/>
              </a:rPr>
              <a:t>frequency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sz="2800" i="1" dirty="0">
                <a:solidFill>
                  <a:srgbClr val="000000"/>
                </a:solidFill>
                <a:ea typeface="Times New Roman" panose="02020603050405020304" pitchFamily="18" charset="0"/>
              </a:rPr>
              <a:t>seasonality,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a typeface="Times New Roman" panose="02020603050405020304" pitchFamily="18" charset="0"/>
              </a:rPr>
              <a:t>intensity, severity, fuel consumption and spread patterns 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of fires</a:t>
            </a:r>
            <a:r>
              <a:rPr lang="en-US" sz="2800" i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that prevail, are referred to as the </a:t>
            </a: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fire regime 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(Bond and Keeley, 2005, Gill 1975).</a:t>
            </a:r>
          </a:p>
          <a:p>
            <a:pPr lvl="0" algn="just">
              <a:tabLst>
                <a:tab pos="2286000" algn="l"/>
              </a:tabLst>
              <a:defRPr/>
            </a:pPr>
            <a:endParaRPr lang="en-US" sz="2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tabLst>
                <a:tab pos="2286000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Climate and LCLUC affect fire regimes </a:t>
            </a: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2286000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directly, through changes in the ways fire is used</a:t>
            </a: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2286000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indirectly, by modifying the environmental conditions and the amount of fuel available for fire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11BF82-351C-5F40-B80C-47E13F095EB6}"/>
              </a:ext>
            </a:extLst>
          </p:cNvPr>
          <p:cNvSpPr/>
          <p:nvPr/>
        </p:nvSpPr>
        <p:spPr>
          <a:xfrm>
            <a:off x="476251" y="5491451"/>
            <a:ext cx="113055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2286000" algn="l"/>
              </a:tabLst>
              <a:defRPr/>
            </a:pPr>
            <a:r>
              <a:rPr lang="en-US" sz="2800" dirty="0">
                <a:solidFill>
                  <a:srgbClr val="0000FF"/>
                </a:solidFill>
                <a:ea typeface="Times New Roman" panose="02020603050405020304" pitchFamily="18" charset="0"/>
              </a:rPr>
              <a:t>Fire regime change research ongoing but not coordinated</a:t>
            </a:r>
          </a:p>
          <a:p>
            <a:pPr lvl="0" algn="just">
              <a:tabLst>
                <a:tab pos="2286000" algn="l"/>
              </a:tabLst>
              <a:defRPr/>
            </a:pPr>
            <a:r>
              <a:rPr lang="en-US" sz="2800" dirty="0">
                <a:solidFill>
                  <a:srgbClr val="0000FF"/>
                </a:solidFill>
                <a:ea typeface="Times New Roman" panose="02020603050405020304" pitchFamily="18" charset="0"/>
              </a:rPr>
              <a:t>	Where / When / Understanding / Modelling / Prediction</a:t>
            </a:r>
          </a:p>
        </p:txBody>
      </p:sp>
    </p:spTree>
    <p:extLst>
      <p:ext uri="{BB962C8B-B14F-4D97-AF65-F5344CB8AC3E}">
        <p14:creationId xmlns:p14="http://schemas.microsoft.com/office/powerpoint/2010/main" val="181644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272C02-860A-049A-6CAC-51CC9A91D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32" t="18549" r="12578" b="11415"/>
          <a:stretch/>
        </p:blipFill>
        <p:spPr>
          <a:xfrm>
            <a:off x="3024404" y="78385"/>
            <a:ext cx="8482536" cy="67796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E33F11-D887-C1A5-7CF7-1B7206AC264E}"/>
              </a:ext>
            </a:extLst>
          </p:cNvPr>
          <p:cNvSpPr txBox="1"/>
          <p:nvPr/>
        </p:nvSpPr>
        <p:spPr>
          <a:xfrm>
            <a:off x="182211" y="2020312"/>
            <a:ext cx="369054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Statistical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modelling approach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FF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satellite fire products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gridded human and physical explanatory variables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random forest</a:t>
            </a:r>
          </a:p>
        </p:txBody>
      </p:sp>
    </p:spTree>
    <p:extLst>
      <p:ext uri="{BB962C8B-B14F-4D97-AF65-F5344CB8AC3E}">
        <p14:creationId xmlns:p14="http://schemas.microsoft.com/office/powerpoint/2010/main" val="29430456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17FAF1-F19D-6399-129F-6C060B6DA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45" t="30185" r="40520" b="9444"/>
          <a:stretch/>
        </p:blipFill>
        <p:spPr>
          <a:xfrm>
            <a:off x="89640" y="0"/>
            <a:ext cx="6093668" cy="518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37CD2B-DAE4-5929-0B70-2CE4C0FE2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30000" r="40417"/>
          <a:stretch/>
        </p:blipFill>
        <p:spPr>
          <a:xfrm>
            <a:off x="5298808" y="814392"/>
            <a:ext cx="6920761" cy="55424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1390C6-7D00-9F89-A3FB-389D54CA1389}"/>
              </a:ext>
            </a:extLst>
          </p:cNvPr>
          <p:cNvSpPr txBox="1"/>
          <p:nvPr/>
        </p:nvSpPr>
        <p:spPr>
          <a:xfrm>
            <a:off x="222619" y="5424785"/>
            <a:ext cx="3317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 based approach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389E57-7416-0D45-94C8-E23513A16A06}"/>
              </a:ext>
            </a:extLst>
          </p:cNvPr>
          <p:cNvSpPr/>
          <p:nvPr/>
        </p:nvSpPr>
        <p:spPr>
          <a:xfrm>
            <a:off x="2063931" y="0"/>
            <a:ext cx="4950823" cy="300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22CDEE-6BCD-1841-84FC-44DF63BD7F7E}"/>
              </a:ext>
            </a:extLst>
          </p:cNvPr>
          <p:cNvSpPr/>
          <p:nvPr/>
        </p:nvSpPr>
        <p:spPr>
          <a:xfrm>
            <a:off x="8055428" y="795342"/>
            <a:ext cx="4950823" cy="300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3624ED-5341-544E-89C4-E20061D2848D}"/>
              </a:ext>
            </a:extLst>
          </p:cNvPr>
          <p:cNvSpPr txBox="1"/>
          <p:nvPr/>
        </p:nvSpPr>
        <p:spPr>
          <a:xfrm>
            <a:off x="1175657" y="52707"/>
            <a:ext cx="88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010AD-A6E6-404F-AAFE-4EE8EF24C0C0}"/>
              </a:ext>
            </a:extLst>
          </p:cNvPr>
          <p:cNvSpPr txBox="1"/>
          <p:nvPr/>
        </p:nvSpPr>
        <p:spPr>
          <a:xfrm>
            <a:off x="7585165" y="845807"/>
            <a:ext cx="88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4BA237-0400-A24A-BA1C-15448CB7189C}"/>
              </a:ext>
            </a:extLst>
          </p:cNvPr>
          <p:cNvSpPr/>
          <p:nvPr/>
        </p:nvSpPr>
        <p:spPr>
          <a:xfrm rot="5400000">
            <a:off x="3237650" y="4442542"/>
            <a:ext cx="4950823" cy="559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B4C3F-08CE-BF9B-069D-1F5D8801A3E0}"/>
              </a:ext>
            </a:extLst>
          </p:cNvPr>
          <p:cNvSpPr txBox="1"/>
          <p:nvPr/>
        </p:nvSpPr>
        <p:spPr>
          <a:xfrm>
            <a:off x="5433379" y="6337816"/>
            <a:ext cx="5617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Revaluated with satellite observations </a:t>
            </a:r>
          </a:p>
        </p:txBody>
      </p:sp>
    </p:spTree>
    <p:extLst>
      <p:ext uri="{BB962C8B-B14F-4D97-AF65-F5344CB8AC3E}">
        <p14:creationId xmlns:p14="http://schemas.microsoft.com/office/powerpoint/2010/main" val="405333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44" y="1327150"/>
            <a:ext cx="7980363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0" name="Rectangle 3"/>
          <p:cNvSpPr>
            <a:spLocks noChangeArrowheads="1"/>
          </p:cNvSpPr>
          <p:nvPr/>
        </p:nvSpPr>
        <p:spPr bwMode="auto">
          <a:xfrm>
            <a:off x="2994" y="295275"/>
            <a:ext cx="9070794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NASA Earth System Science Today &amp; Tomorrow: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Linking Measurements-Missions-Models To Improve Scientific Impact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DD9156-A1BF-3D43-BE44-B4FABE3113FB}"/>
              </a:ext>
            </a:extLst>
          </p:cNvPr>
          <p:cNvSpPr/>
          <p:nvPr/>
        </p:nvSpPr>
        <p:spPr>
          <a:xfrm>
            <a:off x="7829551" y="1327150"/>
            <a:ext cx="431128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2286000" algn="l"/>
              </a:tabLst>
              <a:defRPr/>
            </a:pPr>
            <a:r>
              <a:rPr lang="en-US" sz="2800" dirty="0">
                <a:solidFill>
                  <a:srgbClr val="0000FF"/>
                </a:solidFill>
                <a:ea typeface="Times New Roman" panose="02020603050405020304" pitchFamily="18" charset="0"/>
              </a:rPr>
              <a:t>Global fire regime change research  </a:t>
            </a:r>
          </a:p>
          <a:p>
            <a:pPr lvl="0" algn="just">
              <a:tabLst>
                <a:tab pos="2286000" algn="l"/>
              </a:tabLst>
              <a:defRPr/>
            </a:pPr>
            <a:r>
              <a:rPr lang="en-US" sz="2200" dirty="0">
                <a:solidFill>
                  <a:srgbClr val="0000FF"/>
                </a:solidFill>
                <a:ea typeface="Times New Roman" panose="02020603050405020304" pitchFamily="18" charset="0"/>
              </a:rPr>
              <a:t>(where/when/why/model/predict) </a:t>
            </a:r>
          </a:p>
          <a:p>
            <a:pPr lvl="0" algn="just">
              <a:tabLst>
                <a:tab pos="2286000" algn="l"/>
              </a:tabLst>
              <a:defRPr/>
            </a:pPr>
            <a:endParaRPr lang="en-US" sz="2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lvl="0" algn="just">
              <a:tabLst>
                <a:tab pos="2286000" algn="l"/>
              </a:tabLst>
              <a:defRPr/>
            </a:pPr>
            <a:endParaRPr lang="en-US" sz="1400" dirty="0">
              <a:solidFill>
                <a:srgbClr val="0000FF"/>
              </a:solidFill>
              <a:ea typeface="Times New Roman" panose="02020603050405020304" pitchFamily="18" charset="0"/>
            </a:endParaRPr>
          </a:p>
          <a:p>
            <a:pPr lvl="0" algn="just">
              <a:tabLst>
                <a:tab pos="2286000" algn="l"/>
              </a:tabLst>
              <a:defRPr/>
            </a:pPr>
            <a:r>
              <a:rPr lang="en-US" sz="2800" dirty="0">
                <a:solidFill>
                  <a:srgbClr val="0000FF"/>
                </a:solidFill>
                <a:ea typeface="Times New Roman" panose="02020603050405020304" pitchFamily="18" charset="0"/>
              </a:rPr>
              <a:t>Pressing need to coordinate and perhaps fund research in a more coherent and so impactful manner.</a:t>
            </a:r>
          </a:p>
          <a:p>
            <a:pPr lvl="0" algn="just">
              <a:tabLst>
                <a:tab pos="2286000" algn="l"/>
              </a:tabLst>
              <a:defRPr/>
            </a:pP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</a:p>
          <a:p>
            <a:pPr lvl="0" algn="just">
              <a:tabLst>
                <a:tab pos="2286000" algn="l"/>
              </a:tabLst>
              <a:defRPr/>
            </a:pPr>
            <a:endParaRPr lang="en-US" sz="2200" dirty="0">
              <a:solidFill>
                <a:srgbClr val="0000FF"/>
              </a:solidFill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6C58EE-E72B-A94F-8848-9592EACA7F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57" y="1746989"/>
            <a:ext cx="737393" cy="61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3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8E9C"/>
        </a:solidFill>
        <a:ln w="9207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2" id="{86644400-EDE8-47F2-8944-0E5770CB81CF}" vid="{0E43C009-D4DB-48C3-AE30-5A8161C6B075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FireCCI presentation template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Internal Theme">
  <a:themeElements>
    <a:clrScheme name="NCEO Swatches 1">
      <a:dk1>
        <a:srgbClr val="2B3459"/>
      </a:dk1>
      <a:lt1>
        <a:srgbClr val="FFFFFF"/>
      </a:lt1>
      <a:dk2>
        <a:srgbClr val="2B3890"/>
      </a:dk2>
      <a:lt2>
        <a:srgbClr val="FFFFFF"/>
      </a:lt2>
      <a:accent1>
        <a:srgbClr val="2B3890"/>
      </a:accent1>
      <a:accent2>
        <a:srgbClr val="9B98C6"/>
      </a:accent2>
      <a:accent3>
        <a:srgbClr val="4D71B8"/>
      </a:accent3>
      <a:accent4>
        <a:srgbClr val="2B3459"/>
      </a:accent4>
      <a:accent5>
        <a:srgbClr val="71D8D3"/>
      </a:accent5>
      <a:accent6>
        <a:srgbClr val="647189"/>
      </a:accent6>
      <a:hlink>
        <a:srgbClr val="4C64FF"/>
      </a:hlink>
      <a:folHlink>
        <a:srgbClr val="0023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rcraft final report mw" id="{3CBE3520-256B-4E31-A342-A54186CF25A3}" vid="{F2D407AF-4A37-4922-B0D2-49C104C815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13432</TotalTime>
  <Words>4413</Words>
  <Application>Microsoft Macintosh PowerPoint</Application>
  <PresentationFormat>Widescreen</PresentationFormat>
  <Paragraphs>828</Paragraphs>
  <Slides>95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95</vt:i4>
      </vt:variant>
    </vt:vector>
  </HeadingPairs>
  <TitlesOfParts>
    <vt:vector size="135" baseType="lpstr">
      <vt:lpstr>DengXian</vt:lpstr>
      <vt:lpstr>MS Mincho</vt:lpstr>
      <vt:lpstr>ＭＳ Ｐゴシック</vt:lpstr>
      <vt:lpstr>ＭＳ Ｐゴシック</vt:lpstr>
      <vt:lpstr>Arial</vt:lpstr>
      <vt:lpstr>Arial</vt:lpstr>
      <vt:lpstr>Arial Narrow</vt:lpstr>
      <vt:lpstr>Arial Nova Cond</vt:lpstr>
      <vt:lpstr>Calibri</vt:lpstr>
      <vt:lpstr>Calibri Light</vt:lpstr>
      <vt:lpstr>Comic Sans MS</vt:lpstr>
      <vt:lpstr>Courier New</vt:lpstr>
      <vt:lpstr>Gill Sans MT</vt:lpstr>
      <vt:lpstr>Helvetica</vt:lpstr>
      <vt:lpstr>Lato</vt:lpstr>
      <vt:lpstr>Lucida Sans Unicode</vt:lpstr>
      <vt:lpstr>NexusSerif</vt:lpstr>
      <vt:lpstr>Noto Sans</vt:lpstr>
      <vt:lpstr>Suisse Intl Book</vt:lpstr>
      <vt:lpstr>Symbol</vt:lpstr>
      <vt:lpstr>Times New Roman</vt:lpstr>
      <vt:lpstr>Verdana</vt:lpstr>
      <vt:lpstr>1_Theme2</vt:lpstr>
      <vt:lpstr>4_Office Theme</vt:lpstr>
      <vt:lpstr>12_Office Theme</vt:lpstr>
      <vt:lpstr>20_Default Design</vt:lpstr>
      <vt:lpstr>1_Default Design</vt:lpstr>
      <vt:lpstr>11_Default Design</vt:lpstr>
      <vt:lpstr>14_Default Design</vt:lpstr>
      <vt:lpstr>10_Default Design</vt:lpstr>
      <vt:lpstr>3_Internal Theme</vt:lpstr>
      <vt:lpstr>5_Office Theme</vt:lpstr>
      <vt:lpstr>7_Office Theme</vt:lpstr>
      <vt:lpstr>Default Design</vt:lpstr>
      <vt:lpstr>11_Office Theme</vt:lpstr>
      <vt:lpstr>FireCCI presentation template</vt:lpstr>
      <vt:lpstr>6_Default Design</vt:lpstr>
      <vt:lpstr>3_Office Theme</vt:lpstr>
      <vt:lpstr>1_Office Theme</vt:lpstr>
      <vt:lpstr>10_Office Theme</vt:lpstr>
      <vt:lpstr>PowerPoint Presentation</vt:lpstr>
      <vt:lpstr>The Current Status and Future of Fire Monitoring </vt:lpstr>
      <vt:lpstr>The Current Status and Future of Fire Monitoring </vt:lpstr>
      <vt:lpstr>PowerPoint Presentation</vt:lpstr>
      <vt:lpstr>Fire has Important Positive Ecological Effects</vt:lpstr>
      <vt:lpstr>PowerPoint Presentation</vt:lpstr>
      <vt:lpstr>  </vt:lpstr>
      <vt:lpstr>Some negative consequences of fire:</vt:lpstr>
      <vt:lpstr>Fire at the Wildland Urban Interface (WUI)</vt:lpstr>
      <vt:lpstr>~2% of Greece Burned Summer 2007 60 human lives lost, destruction of &gt;100 villages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Palankaraya, Borneo  Oct 2015</vt:lpstr>
      <vt:lpstr>Global Child Mortality from Landscape Fire Smoke</vt:lpstr>
      <vt:lpstr>PowerPoint Presentation</vt:lpstr>
      <vt:lpstr>Many Environmental Remote Sensing Systems launched since 1972 </vt:lpstr>
      <vt:lpstr>PowerPoint Presentation</vt:lpstr>
      <vt:lpstr>The Current Status and Future of Fire Monitoring </vt:lpstr>
      <vt:lpstr>PowerPoint Presentation</vt:lpstr>
      <vt:lpstr>PowerPoint Presentation</vt:lpstr>
      <vt:lpstr>PowerPoint Presentation</vt:lpstr>
      <vt:lpstr>Fire Radiative Power (W) retrieved at MODIS 1km Active Fire Detections  </vt:lpstr>
      <vt:lpstr>PowerPoint Presentation</vt:lpstr>
      <vt:lpstr>PowerPoint Presentation</vt:lpstr>
      <vt:lpstr>Gas flaring evident in VIIRS 375m FRP temporal record</vt:lpstr>
      <vt:lpstr>ESA Sentinel-3  Sea and Land Surface Temperature Radiometer (SLSTR)</vt:lpstr>
      <vt:lpstr>Operational Sentinel-3A and -3B  Active Fire Detection &amp; FRP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Current Status and Future of Fire Monitoring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Canada-Wide Burned Area Mapping (HANDS technique – thresholding NDVI with active fires – works particularly in boreal systems)</vt:lpstr>
      <vt:lpstr>Recent ESA AVHRR 0.05° BA product (FireCCILT11) 1982+</vt:lpstr>
      <vt:lpstr>Annual total BA for the conterminous United States, Alaska, Hawaii reported by FireCCILT11 (AVHRR), MCD64A1 (MODIS) and as compiled by U.S. National Interagency Fire Center (NIFC) </vt:lpstr>
      <vt:lpstr>PowerPoint Presentation</vt:lpstr>
      <vt:lpstr>PowerPoint Presentation</vt:lpstr>
      <vt:lpstr>PowerPoint Presentation</vt:lpstr>
      <vt:lpstr>Recent ESA (MODIS 250m + MODIS active fire detections)  250m BA product (FireCCI51)</vt:lpstr>
      <vt:lpstr>Another recent ESA (OLCI 300m + MODIS active fire detections)  300m BA product (C3SBA10 BA)</vt:lpstr>
      <vt:lpstr>The Current Status and Future of Fire Monitoring </vt:lpstr>
      <vt:lpstr>PowerPoint Presentation</vt:lpstr>
      <vt:lpstr>ESA Regional BA products: Africa (2019) Sentinel 2A &amp; 2B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Current Status and Future of Fire Monitoring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Current Status and Future of Fire Monitoring </vt:lpstr>
      <vt:lpstr>Reminder: Why validate satellite fire products ?</vt:lpstr>
      <vt:lpstr>Active Fire and FRP validation remains challenging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Ensure QA undertaken before Validation  (over large areas quality issues may remain undetected by validation activities that necessarily rely on a sample of independent reference data)   </vt:lpstr>
      <vt:lpstr>Need to ensure QA undertaken before Validation  (over large areas quality issues may remain undetected by validation activities that necessarily rely on a sample of independent reference data)   </vt:lpstr>
      <vt:lpstr>The Current Status and Future of Fire Monitoring </vt:lpstr>
      <vt:lpstr>Looking back:  we need a global harmonized long term fire record baseline i.e.  AVHRR 1982 to 2000’s </vt:lpstr>
      <vt:lpstr>The Current Status and Future of Fire Monitoring </vt:lpstr>
      <vt:lpstr>PowerPoint Presentation</vt:lpstr>
      <vt:lpstr>PowerPoint Presentation</vt:lpstr>
      <vt:lpstr>August 2013  Yosemite Rim Fire  </vt:lpstr>
      <vt:lpstr>The Current Status and Future of Fire Monitoring 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ARSET Builds Capacity to Use NASA Data with Thousands of Spanish Speakers</dc:title>
  <dc:creator>Bond, Pamela (HQ-DK000)[Chief Rock Creek Marketing]</dc:creator>
  <cp:lastModifiedBy>Microsoft Office User</cp:lastModifiedBy>
  <cp:revision>417</cp:revision>
  <dcterms:created xsi:type="dcterms:W3CDTF">2018-10-31T13:31:47Z</dcterms:created>
  <dcterms:modified xsi:type="dcterms:W3CDTF">2022-10-19T16:50:42Z</dcterms:modified>
</cp:coreProperties>
</file>