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60" r:id="rId4"/>
    <p:sldId id="264" r:id="rId5"/>
    <p:sldId id="262" r:id="rId6"/>
    <p:sldId id="263" r:id="rId7"/>
    <p:sldId id="258"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3"/>
    <p:restoredTop sz="94701"/>
  </p:normalViewPr>
  <p:slideViewPr>
    <p:cSldViewPr snapToGrid="0">
      <p:cViewPr varScale="1">
        <p:scale>
          <a:sx n="83" d="100"/>
          <a:sy n="83" d="100"/>
        </p:scale>
        <p:origin x="629"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7BF7D-3771-4981-40C5-8D0F32A735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5E37D2A-55D5-8412-AE9E-42272248AD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7A6079-78C3-2DC5-0BEF-13FF0D529996}"/>
              </a:ext>
            </a:extLst>
          </p:cNvPr>
          <p:cNvSpPr>
            <a:spLocks noGrp="1"/>
          </p:cNvSpPr>
          <p:nvPr>
            <p:ph type="dt" sz="half" idx="10"/>
          </p:nvPr>
        </p:nvSpPr>
        <p:spPr/>
        <p:txBody>
          <a:bodyPr/>
          <a:lstStyle/>
          <a:p>
            <a:fld id="{5864FF4E-4E16-5046-91FE-BB75EEA75B71}" type="datetimeFigureOut">
              <a:rPr lang="en-US" smtClean="0"/>
              <a:t>10/21/2022</a:t>
            </a:fld>
            <a:endParaRPr lang="en-US"/>
          </a:p>
        </p:txBody>
      </p:sp>
      <p:sp>
        <p:nvSpPr>
          <p:cNvPr id="5" name="Footer Placeholder 4">
            <a:extLst>
              <a:ext uri="{FF2B5EF4-FFF2-40B4-BE49-F238E27FC236}">
                <a16:creationId xmlns:a16="http://schemas.microsoft.com/office/drawing/2014/main" id="{5CD67F89-F46E-8BCA-CA86-98E01A4EF6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D1B311-3384-42CB-D096-3CC54C3AF295}"/>
              </a:ext>
            </a:extLst>
          </p:cNvPr>
          <p:cNvSpPr>
            <a:spLocks noGrp="1"/>
          </p:cNvSpPr>
          <p:nvPr>
            <p:ph type="sldNum" sz="quarter" idx="12"/>
          </p:nvPr>
        </p:nvSpPr>
        <p:spPr/>
        <p:txBody>
          <a:bodyPr/>
          <a:lstStyle/>
          <a:p>
            <a:fld id="{594C6EE9-F4E1-ED42-B74B-998BB3A6D654}" type="slidenum">
              <a:rPr lang="en-US" smtClean="0"/>
              <a:t>‹#›</a:t>
            </a:fld>
            <a:endParaRPr lang="en-US"/>
          </a:p>
        </p:txBody>
      </p:sp>
    </p:spTree>
    <p:extLst>
      <p:ext uri="{BB962C8B-B14F-4D97-AF65-F5344CB8AC3E}">
        <p14:creationId xmlns:p14="http://schemas.microsoft.com/office/powerpoint/2010/main" val="701262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7C859-AC0B-5222-9B49-247D74CDED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42DACD-7D8C-B99F-3D4E-D110295C46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ED0F20-448F-CD7D-23F6-6FBC221850ED}"/>
              </a:ext>
            </a:extLst>
          </p:cNvPr>
          <p:cNvSpPr>
            <a:spLocks noGrp="1"/>
          </p:cNvSpPr>
          <p:nvPr>
            <p:ph type="dt" sz="half" idx="10"/>
          </p:nvPr>
        </p:nvSpPr>
        <p:spPr/>
        <p:txBody>
          <a:bodyPr/>
          <a:lstStyle/>
          <a:p>
            <a:fld id="{5864FF4E-4E16-5046-91FE-BB75EEA75B71}" type="datetimeFigureOut">
              <a:rPr lang="en-US" smtClean="0"/>
              <a:t>10/21/2022</a:t>
            </a:fld>
            <a:endParaRPr lang="en-US"/>
          </a:p>
        </p:txBody>
      </p:sp>
      <p:sp>
        <p:nvSpPr>
          <p:cNvPr id="5" name="Footer Placeholder 4">
            <a:extLst>
              <a:ext uri="{FF2B5EF4-FFF2-40B4-BE49-F238E27FC236}">
                <a16:creationId xmlns:a16="http://schemas.microsoft.com/office/drawing/2014/main" id="{D74F0D2F-6C6D-751F-0D45-75DD7B9E92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B062D6-A7C0-8F34-53CE-0EE3DD8C3A34}"/>
              </a:ext>
            </a:extLst>
          </p:cNvPr>
          <p:cNvSpPr>
            <a:spLocks noGrp="1"/>
          </p:cNvSpPr>
          <p:nvPr>
            <p:ph type="sldNum" sz="quarter" idx="12"/>
          </p:nvPr>
        </p:nvSpPr>
        <p:spPr/>
        <p:txBody>
          <a:bodyPr/>
          <a:lstStyle/>
          <a:p>
            <a:fld id="{594C6EE9-F4E1-ED42-B74B-998BB3A6D654}" type="slidenum">
              <a:rPr lang="en-US" smtClean="0"/>
              <a:t>‹#›</a:t>
            </a:fld>
            <a:endParaRPr lang="en-US"/>
          </a:p>
        </p:txBody>
      </p:sp>
    </p:spTree>
    <p:extLst>
      <p:ext uri="{BB962C8B-B14F-4D97-AF65-F5344CB8AC3E}">
        <p14:creationId xmlns:p14="http://schemas.microsoft.com/office/powerpoint/2010/main" val="2916710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BF8177-9C3C-AD9E-82AE-B1397E9CFA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11EE00-0EB2-B99A-6F8D-D9D94D9631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29B1B5-E904-BEDA-82DE-A891E08A3769}"/>
              </a:ext>
            </a:extLst>
          </p:cNvPr>
          <p:cNvSpPr>
            <a:spLocks noGrp="1"/>
          </p:cNvSpPr>
          <p:nvPr>
            <p:ph type="dt" sz="half" idx="10"/>
          </p:nvPr>
        </p:nvSpPr>
        <p:spPr/>
        <p:txBody>
          <a:bodyPr/>
          <a:lstStyle/>
          <a:p>
            <a:fld id="{5864FF4E-4E16-5046-91FE-BB75EEA75B71}" type="datetimeFigureOut">
              <a:rPr lang="en-US" smtClean="0"/>
              <a:t>10/21/2022</a:t>
            </a:fld>
            <a:endParaRPr lang="en-US"/>
          </a:p>
        </p:txBody>
      </p:sp>
      <p:sp>
        <p:nvSpPr>
          <p:cNvPr id="5" name="Footer Placeholder 4">
            <a:extLst>
              <a:ext uri="{FF2B5EF4-FFF2-40B4-BE49-F238E27FC236}">
                <a16:creationId xmlns:a16="http://schemas.microsoft.com/office/drawing/2014/main" id="{BAA99E66-BB8F-E0C3-09CF-9C2EB58AD8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FB4C3D-CFD7-EF28-1A77-EBC477680EAD}"/>
              </a:ext>
            </a:extLst>
          </p:cNvPr>
          <p:cNvSpPr>
            <a:spLocks noGrp="1"/>
          </p:cNvSpPr>
          <p:nvPr>
            <p:ph type="sldNum" sz="quarter" idx="12"/>
          </p:nvPr>
        </p:nvSpPr>
        <p:spPr/>
        <p:txBody>
          <a:bodyPr/>
          <a:lstStyle/>
          <a:p>
            <a:fld id="{594C6EE9-F4E1-ED42-B74B-998BB3A6D654}" type="slidenum">
              <a:rPr lang="en-US" smtClean="0"/>
              <a:t>‹#›</a:t>
            </a:fld>
            <a:endParaRPr lang="en-US"/>
          </a:p>
        </p:txBody>
      </p:sp>
    </p:spTree>
    <p:extLst>
      <p:ext uri="{BB962C8B-B14F-4D97-AF65-F5344CB8AC3E}">
        <p14:creationId xmlns:p14="http://schemas.microsoft.com/office/powerpoint/2010/main" val="2041185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FB491-F086-7C59-14C3-B582ACBA40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D46B05-944B-0F54-9A1D-5611C5A75F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08900C-B182-1E67-07C9-80E2FFA3E83A}"/>
              </a:ext>
            </a:extLst>
          </p:cNvPr>
          <p:cNvSpPr>
            <a:spLocks noGrp="1"/>
          </p:cNvSpPr>
          <p:nvPr>
            <p:ph type="dt" sz="half" idx="10"/>
          </p:nvPr>
        </p:nvSpPr>
        <p:spPr/>
        <p:txBody>
          <a:bodyPr/>
          <a:lstStyle/>
          <a:p>
            <a:fld id="{5864FF4E-4E16-5046-91FE-BB75EEA75B71}" type="datetimeFigureOut">
              <a:rPr lang="en-US" smtClean="0"/>
              <a:t>10/21/2022</a:t>
            </a:fld>
            <a:endParaRPr lang="en-US"/>
          </a:p>
        </p:txBody>
      </p:sp>
      <p:sp>
        <p:nvSpPr>
          <p:cNvPr id="5" name="Footer Placeholder 4">
            <a:extLst>
              <a:ext uri="{FF2B5EF4-FFF2-40B4-BE49-F238E27FC236}">
                <a16:creationId xmlns:a16="http://schemas.microsoft.com/office/drawing/2014/main" id="{068A5998-F9D2-1B13-7878-727B8D2A4B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13416D-B41D-0672-2204-0B281574E421}"/>
              </a:ext>
            </a:extLst>
          </p:cNvPr>
          <p:cNvSpPr>
            <a:spLocks noGrp="1"/>
          </p:cNvSpPr>
          <p:nvPr>
            <p:ph type="sldNum" sz="quarter" idx="12"/>
          </p:nvPr>
        </p:nvSpPr>
        <p:spPr/>
        <p:txBody>
          <a:bodyPr/>
          <a:lstStyle/>
          <a:p>
            <a:fld id="{594C6EE9-F4E1-ED42-B74B-998BB3A6D654}" type="slidenum">
              <a:rPr lang="en-US" smtClean="0"/>
              <a:t>‹#›</a:t>
            </a:fld>
            <a:endParaRPr lang="en-US"/>
          </a:p>
        </p:txBody>
      </p:sp>
    </p:spTree>
    <p:extLst>
      <p:ext uri="{BB962C8B-B14F-4D97-AF65-F5344CB8AC3E}">
        <p14:creationId xmlns:p14="http://schemas.microsoft.com/office/powerpoint/2010/main" val="285946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4C85C-6DEE-122E-DF63-8DFED01324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D9BBCA-33B9-2753-B293-95268978CD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9F9597-0587-F678-4495-590E582D5868}"/>
              </a:ext>
            </a:extLst>
          </p:cNvPr>
          <p:cNvSpPr>
            <a:spLocks noGrp="1"/>
          </p:cNvSpPr>
          <p:nvPr>
            <p:ph type="dt" sz="half" idx="10"/>
          </p:nvPr>
        </p:nvSpPr>
        <p:spPr/>
        <p:txBody>
          <a:bodyPr/>
          <a:lstStyle/>
          <a:p>
            <a:fld id="{5864FF4E-4E16-5046-91FE-BB75EEA75B71}" type="datetimeFigureOut">
              <a:rPr lang="en-US" smtClean="0"/>
              <a:t>10/21/2022</a:t>
            </a:fld>
            <a:endParaRPr lang="en-US"/>
          </a:p>
        </p:txBody>
      </p:sp>
      <p:sp>
        <p:nvSpPr>
          <p:cNvPr id="5" name="Footer Placeholder 4">
            <a:extLst>
              <a:ext uri="{FF2B5EF4-FFF2-40B4-BE49-F238E27FC236}">
                <a16:creationId xmlns:a16="http://schemas.microsoft.com/office/drawing/2014/main" id="{3066773D-9060-E26F-6F13-79CFE6AE7D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2F078-2D03-D240-69F4-7525DCE02DAB}"/>
              </a:ext>
            </a:extLst>
          </p:cNvPr>
          <p:cNvSpPr>
            <a:spLocks noGrp="1"/>
          </p:cNvSpPr>
          <p:nvPr>
            <p:ph type="sldNum" sz="quarter" idx="12"/>
          </p:nvPr>
        </p:nvSpPr>
        <p:spPr/>
        <p:txBody>
          <a:bodyPr/>
          <a:lstStyle/>
          <a:p>
            <a:fld id="{594C6EE9-F4E1-ED42-B74B-998BB3A6D654}" type="slidenum">
              <a:rPr lang="en-US" smtClean="0"/>
              <a:t>‹#›</a:t>
            </a:fld>
            <a:endParaRPr lang="en-US"/>
          </a:p>
        </p:txBody>
      </p:sp>
    </p:spTree>
    <p:extLst>
      <p:ext uri="{BB962C8B-B14F-4D97-AF65-F5344CB8AC3E}">
        <p14:creationId xmlns:p14="http://schemas.microsoft.com/office/powerpoint/2010/main" val="464317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8079E-4B7D-0072-65A3-14B945105D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733315-BFE6-007A-CDD4-399ABC555C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1E6AA3-15F5-3A40-3E22-363E42E885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F140EC-606C-5652-2BF0-A21A123136A4}"/>
              </a:ext>
            </a:extLst>
          </p:cNvPr>
          <p:cNvSpPr>
            <a:spLocks noGrp="1"/>
          </p:cNvSpPr>
          <p:nvPr>
            <p:ph type="dt" sz="half" idx="10"/>
          </p:nvPr>
        </p:nvSpPr>
        <p:spPr/>
        <p:txBody>
          <a:bodyPr/>
          <a:lstStyle/>
          <a:p>
            <a:fld id="{5864FF4E-4E16-5046-91FE-BB75EEA75B71}" type="datetimeFigureOut">
              <a:rPr lang="en-US" smtClean="0"/>
              <a:t>10/21/2022</a:t>
            </a:fld>
            <a:endParaRPr lang="en-US"/>
          </a:p>
        </p:txBody>
      </p:sp>
      <p:sp>
        <p:nvSpPr>
          <p:cNvPr id="6" name="Footer Placeholder 5">
            <a:extLst>
              <a:ext uri="{FF2B5EF4-FFF2-40B4-BE49-F238E27FC236}">
                <a16:creationId xmlns:a16="http://schemas.microsoft.com/office/drawing/2014/main" id="{B9B725D9-AE0B-10C7-BBC1-2830375760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46DA12-B46C-F985-D8AA-A30011FB9EAC}"/>
              </a:ext>
            </a:extLst>
          </p:cNvPr>
          <p:cNvSpPr>
            <a:spLocks noGrp="1"/>
          </p:cNvSpPr>
          <p:nvPr>
            <p:ph type="sldNum" sz="quarter" idx="12"/>
          </p:nvPr>
        </p:nvSpPr>
        <p:spPr/>
        <p:txBody>
          <a:bodyPr/>
          <a:lstStyle/>
          <a:p>
            <a:fld id="{594C6EE9-F4E1-ED42-B74B-998BB3A6D654}" type="slidenum">
              <a:rPr lang="en-US" smtClean="0"/>
              <a:t>‹#›</a:t>
            </a:fld>
            <a:endParaRPr lang="en-US"/>
          </a:p>
        </p:txBody>
      </p:sp>
    </p:spTree>
    <p:extLst>
      <p:ext uri="{BB962C8B-B14F-4D97-AF65-F5344CB8AC3E}">
        <p14:creationId xmlns:p14="http://schemas.microsoft.com/office/powerpoint/2010/main" val="324939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0E7EA-B101-1CCC-0852-100795EE5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6A010-6AE4-368D-4A52-DF80FDC8B9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09E6EA-36D9-2852-4159-281648FB3B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26A6CA-FA91-B32B-0211-76DBCB9B7D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1E5E5D-56EC-DCCB-B09F-3E77DA67AB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318656-8870-7A6F-A2EA-33ED56D300DA}"/>
              </a:ext>
            </a:extLst>
          </p:cNvPr>
          <p:cNvSpPr>
            <a:spLocks noGrp="1"/>
          </p:cNvSpPr>
          <p:nvPr>
            <p:ph type="dt" sz="half" idx="10"/>
          </p:nvPr>
        </p:nvSpPr>
        <p:spPr/>
        <p:txBody>
          <a:bodyPr/>
          <a:lstStyle/>
          <a:p>
            <a:fld id="{5864FF4E-4E16-5046-91FE-BB75EEA75B71}" type="datetimeFigureOut">
              <a:rPr lang="en-US" smtClean="0"/>
              <a:t>10/21/2022</a:t>
            </a:fld>
            <a:endParaRPr lang="en-US"/>
          </a:p>
        </p:txBody>
      </p:sp>
      <p:sp>
        <p:nvSpPr>
          <p:cNvPr id="8" name="Footer Placeholder 7">
            <a:extLst>
              <a:ext uri="{FF2B5EF4-FFF2-40B4-BE49-F238E27FC236}">
                <a16:creationId xmlns:a16="http://schemas.microsoft.com/office/drawing/2014/main" id="{5ADF3025-2BAD-A69A-4FF1-66099C50D2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EA4851-11E4-A6A8-5CC4-CBC73592BBFB}"/>
              </a:ext>
            </a:extLst>
          </p:cNvPr>
          <p:cNvSpPr>
            <a:spLocks noGrp="1"/>
          </p:cNvSpPr>
          <p:nvPr>
            <p:ph type="sldNum" sz="quarter" idx="12"/>
          </p:nvPr>
        </p:nvSpPr>
        <p:spPr/>
        <p:txBody>
          <a:bodyPr/>
          <a:lstStyle/>
          <a:p>
            <a:fld id="{594C6EE9-F4E1-ED42-B74B-998BB3A6D654}" type="slidenum">
              <a:rPr lang="en-US" smtClean="0"/>
              <a:t>‹#›</a:t>
            </a:fld>
            <a:endParaRPr lang="en-US"/>
          </a:p>
        </p:txBody>
      </p:sp>
    </p:spTree>
    <p:extLst>
      <p:ext uri="{BB962C8B-B14F-4D97-AF65-F5344CB8AC3E}">
        <p14:creationId xmlns:p14="http://schemas.microsoft.com/office/powerpoint/2010/main" val="234438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D8440-07D0-3EFD-A039-9843F0C519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5D54D2-1FC6-ADBC-A94C-4B2F4CE4552F}"/>
              </a:ext>
            </a:extLst>
          </p:cNvPr>
          <p:cNvSpPr>
            <a:spLocks noGrp="1"/>
          </p:cNvSpPr>
          <p:nvPr>
            <p:ph type="dt" sz="half" idx="10"/>
          </p:nvPr>
        </p:nvSpPr>
        <p:spPr/>
        <p:txBody>
          <a:bodyPr/>
          <a:lstStyle/>
          <a:p>
            <a:fld id="{5864FF4E-4E16-5046-91FE-BB75EEA75B71}" type="datetimeFigureOut">
              <a:rPr lang="en-US" smtClean="0"/>
              <a:t>10/21/2022</a:t>
            </a:fld>
            <a:endParaRPr lang="en-US"/>
          </a:p>
        </p:txBody>
      </p:sp>
      <p:sp>
        <p:nvSpPr>
          <p:cNvPr id="4" name="Footer Placeholder 3">
            <a:extLst>
              <a:ext uri="{FF2B5EF4-FFF2-40B4-BE49-F238E27FC236}">
                <a16:creationId xmlns:a16="http://schemas.microsoft.com/office/drawing/2014/main" id="{908A6214-505B-0BDD-BADB-2752C23F9B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C46E87-EEEC-A6F7-4896-788EBE1A5738}"/>
              </a:ext>
            </a:extLst>
          </p:cNvPr>
          <p:cNvSpPr>
            <a:spLocks noGrp="1"/>
          </p:cNvSpPr>
          <p:nvPr>
            <p:ph type="sldNum" sz="quarter" idx="12"/>
          </p:nvPr>
        </p:nvSpPr>
        <p:spPr/>
        <p:txBody>
          <a:bodyPr/>
          <a:lstStyle/>
          <a:p>
            <a:fld id="{594C6EE9-F4E1-ED42-B74B-998BB3A6D654}" type="slidenum">
              <a:rPr lang="en-US" smtClean="0"/>
              <a:t>‹#›</a:t>
            </a:fld>
            <a:endParaRPr lang="en-US"/>
          </a:p>
        </p:txBody>
      </p:sp>
    </p:spTree>
    <p:extLst>
      <p:ext uri="{BB962C8B-B14F-4D97-AF65-F5344CB8AC3E}">
        <p14:creationId xmlns:p14="http://schemas.microsoft.com/office/powerpoint/2010/main" val="1765413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485B75-D461-E194-6396-2D21363D0A3A}"/>
              </a:ext>
            </a:extLst>
          </p:cNvPr>
          <p:cNvSpPr>
            <a:spLocks noGrp="1"/>
          </p:cNvSpPr>
          <p:nvPr>
            <p:ph type="dt" sz="half" idx="10"/>
          </p:nvPr>
        </p:nvSpPr>
        <p:spPr/>
        <p:txBody>
          <a:bodyPr/>
          <a:lstStyle/>
          <a:p>
            <a:fld id="{5864FF4E-4E16-5046-91FE-BB75EEA75B71}" type="datetimeFigureOut">
              <a:rPr lang="en-US" smtClean="0"/>
              <a:t>10/21/2022</a:t>
            </a:fld>
            <a:endParaRPr lang="en-US"/>
          </a:p>
        </p:txBody>
      </p:sp>
      <p:sp>
        <p:nvSpPr>
          <p:cNvPr id="3" name="Footer Placeholder 2">
            <a:extLst>
              <a:ext uri="{FF2B5EF4-FFF2-40B4-BE49-F238E27FC236}">
                <a16:creationId xmlns:a16="http://schemas.microsoft.com/office/drawing/2014/main" id="{C9110CD0-FA5F-ECEA-ADE2-C91EEEE863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8C111C-521F-67B5-60ED-EFDFE227580E}"/>
              </a:ext>
            </a:extLst>
          </p:cNvPr>
          <p:cNvSpPr>
            <a:spLocks noGrp="1"/>
          </p:cNvSpPr>
          <p:nvPr>
            <p:ph type="sldNum" sz="quarter" idx="12"/>
          </p:nvPr>
        </p:nvSpPr>
        <p:spPr/>
        <p:txBody>
          <a:bodyPr/>
          <a:lstStyle/>
          <a:p>
            <a:fld id="{594C6EE9-F4E1-ED42-B74B-998BB3A6D654}" type="slidenum">
              <a:rPr lang="en-US" smtClean="0"/>
              <a:t>‹#›</a:t>
            </a:fld>
            <a:endParaRPr lang="en-US"/>
          </a:p>
        </p:txBody>
      </p:sp>
    </p:spTree>
    <p:extLst>
      <p:ext uri="{BB962C8B-B14F-4D97-AF65-F5344CB8AC3E}">
        <p14:creationId xmlns:p14="http://schemas.microsoft.com/office/powerpoint/2010/main" val="1437589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30A61-C7D3-FCB8-2E60-84E60FADC8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554C19-F0FD-7F70-4DDD-77DF0DA1A5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FF003A-1F15-AB32-DB90-1C03E2BC28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29081F-198E-DF79-70BC-2E6F1A24A2CA}"/>
              </a:ext>
            </a:extLst>
          </p:cNvPr>
          <p:cNvSpPr>
            <a:spLocks noGrp="1"/>
          </p:cNvSpPr>
          <p:nvPr>
            <p:ph type="dt" sz="half" idx="10"/>
          </p:nvPr>
        </p:nvSpPr>
        <p:spPr/>
        <p:txBody>
          <a:bodyPr/>
          <a:lstStyle/>
          <a:p>
            <a:fld id="{5864FF4E-4E16-5046-91FE-BB75EEA75B71}" type="datetimeFigureOut">
              <a:rPr lang="en-US" smtClean="0"/>
              <a:t>10/21/2022</a:t>
            </a:fld>
            <a:endParaRPr lang="en-US"/>
          </a:p>
        </p:txBody>
      </p:sp>
      <p:sp>
        <p:nvSpPr>
          <p:cNvPr id="6" name="Footer Placeholder 5">
            <a:extLst>
              <a:ext uri="{FF2B5EF4-FFF2-40B4-BE49-F238E27FC236}">
                <a16:creationId xmlns:a16="http://schemas.microsoft.com/office/drawing/2014/main" id="{9C19A4D8-DD54-E4C8-9A02-4BD19294B5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C15742-B270-ABB2-B3C6-F86AE91E7262}"/>
              </a:ext>
            </a:extLst>
          </p:cNvPr>
          <p:cNvSpPr>
            <a:spLocks noGrp="1"/>
          </p:cNvSpPr>
          <p:nvPr>
            <p:ph type="sldNum" sz="quarter" idx="12"/>
          </p:nvPr>
        </p:nvSpPr>
        <p:spPr/>
        <p:txBody>
          <a:bodyPr/>
          <a:lstStyle/>
          <a:p>
            <a:fld id="{594C6EE9-F4E1-ED42-B74B-998BB3A6D654}" type="slidenum">
              <a:rPr lang="en-US" smtClean="0"/>
              <a:t>‹#›</a:t>
            </a:fld>
            <a:endParaRPr lang="en-US"/>
          </a:p>
        </p:txBody>
      </p:sp>
    </p:spTree>
    <p:extLst>
      <p:ext uri="{BB962C8B-B14F-4D97-AF65-F5344CB8AC3E}">
        <p14:creationId xmlns:p14="http://schemas.microsoft.com/office/powerpoint/2010/main" val="4134985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BD044-4B80-EE88-E472-D6BA7842CA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6051E9-8282-34D6-0D02-A1F4D336D8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84D6CE-F8E7-0503-C4E1-36384F7FE5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AF02A9-818E-B70E-8D6B-C966CDFE0D49}"/>
              </a:ext>
            </a:extLst>
          </p:cNvPr>
          <p:cNvSpPr>
            <a:spLocks noGrp="1"/>
          </p:cNvSpPr>
          <p:nvPr>
            <p:ph type="dt" sz="half" idx="10"/>
          </p:nvPr>
        </p:nvSpPr>
        <p:spPr/>
        <p:txBody>
          <a:bodyPr/>
          <a:lstStyle/>
          <a:p>
            <a:fld id="{5864FF4E-4E16-5046-91FE-BB75EEA75B71}" type="datetimeFigureOut">
              <a:rPr lang="en-US" smtClean="0"/>
              <a:t>10/21/2022</a:t>
            </a:fld>
            <a:endParaRPr lang="en-US"/>
          </a:p>
        </p:txBody>
      </p:sp>
      <p:sp>
        <p:nvSpPr>
          <p:cNvPr id="6" name="Footer Placeholder 5">
            <a:extLst>
              <a:ext uri="{FF2B5EF4-FFF2-40B4-BE49-F238E27FC236}">
                <a16:creationId xmlns:a16="http://schemas.microsoft.com/office/drawing/2014/main" id="{02CE05AF-18B9-5D2A-FA21-E1FBA329AB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42295E-AD82-3418-8EF2-3BBB5464E324}"/>
              </a:ext>
            </a:extLst>
          </p:cNvPr>
          <p:cNvSpPr>
            <a:spLocks noGrp="1"/>
          </p:cNvSpPr>
          <p:nvPr>
            <p:ph type="sldNum" sz="quarter" idx="12"/>
          </p:nvPr>
        </p:nvSpPr>
        <p:spPr/>
        <p:txBody>
          <a:bodyPr/>
          <a:lstStyle/>
          <a:p>
            <a:fld id="{594C6EE9-F4E1-ED42-B74B-998BB3A6D654}" type="slidenum">
              <a:rPr lang="en-US" smtClean="0"/>
              <a:t>‹#›</a:t>
            </a:fld>
            <a:endParaRPr lang="en-US"/>
          </a:p>
        </p:txBody>
      </p:sp>
    </p:spTree>
    <p:extLst>
      <p:ext uri="{BB962C8B-B14F-4D97-AF65-F5344CB8AC3E}">
        <p14:creationId xmlns:p14="http://schemas.microsoft.com/office/powerpoint/2010/main" val="4075647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9BEB68-E10E-95F8-F33E-F3E78E4E34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8221CF-B05B-C152-2D97-04D453C1A5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DDFAE3-1DAE-3CE2-097B-C80CA5AD3E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4FF4E-4E16-5046-91FE-BB75EEA75B71}" type="datetimeFigureOut">
              <a:rPr lang="en-US" smtClean="0"/>
              <a:t>10/21/2022</a:t>
            </a:fld>
            <a:endParaRPr lang="en-US"/>
          </a:p>
        </p:txBody>
      </p:sp>
      <p:sp>
        <p:nvSpPr>
          <p:cNvPr id="5" name="Footer Placeholder 4">
            <a:extLst>
              <a:ext uri="{FF2B5EF4-FFF2-40B4-BE49-F238E27FC236}">
                <a16:creationId xmlns:a16="http://schemas.microsoft.com/office/drawing/2014/main" id="{CC5018DC-2FEC-05C0-E251-72054BC691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C15F0D-FCB0-930E-B7DF-9EA850D76A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4C6EE9-F4E1-ED42-B74B-998BB3A6D654}" type="slidenum">
              <a:rPr lang="en-US" smtClean="0"/>
              <a:t>‹#›</a:t>
            </a:fld>
            <a:endParaRPr lang="en-US"/>
          </a:p>
        </p:txBody>
      </p:sp>
    </p:spTree>
    <p:extLst>
      <p:ext uri="{BB962C8B-B14F-4D97-AF65-F5344CB8AC3E}">
        <p14:creationId xmlns:p14="http://schemas.microsoft.com/office/powerpoint/2010/main" val="2115486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1A4D2-131B-ACC3-0925-2121ED3437BF}"/>
              </a:ext>
            </a:extLst>
          </p:cNvPr>
          <p:cNvSpPr>
            <a:spLocks noGrp="1"/>
          </p:cNvSpPr>
          <p:nvPr>
            <p:ph type="ctrTitle"/>
          </p:nvPr>
        </p:nvSpPr>
        <p:spPr/>
        <p:txBody>
          <a:bodyPr>
            <a:normAutofit fontScale="90000"/>
          </a:bodyPr>
          <a:lstStyle/>
          <a:p>
            <a:r>
              <a:rPr lang="en-US" dirty="0"/>
              <a:t>Future Directions for the LCLUC Program: the next 25 years  </a:t>
            </a:r>
          </a:p>
        </p:txBody>
      </p:sp>
      <p:sp>
        <p:nvSpPr>
          <p:cNvPr id="3" name="Subtitle 2">
            <a:extLst>
              <a:ext uri="{FF2B5EF4-FFF2-40B4-BE49-F238E27FC236}">
                <a16:creationId xmlns:a16="http://schemas.microsoft.com/office/drawing/2014/main" id="{C7EB546A-C148-5C37-84DB-C731C58F30CE}"/>
              </a:ext>
            </a:extLst>
          </p:cNvPr>
          <p:cNvSpPr>
            <a:spLocks noGrp="1"/>
          </p:cNvSpPr>
          <p:nvPr>
            <p:ph type="subTitle" idx="1"/>
          </p:nvPr>
        </p:nvSpPr>
        <p:spPr/>
        <p:txBody>
          <a:bodyPr/>
          <a:lstStyle/>
          <a:p>
            <a:r>
              <a:rPr lang="en-US" dirty="0"/>
              <a:t>Chris Justice, Krishna Vadrevu, Garik Gutman</a:t>
            </a:r>
          </a:p>
          <a:p>
            <a:endParaRPr lang="en-US" dirty="0"/>
          </a:p>
        </p:txBody>
      </p:sp>
    </p:spTree>
    <p:extLst>
      <p:ext uri="{BB962C8B-B14F-4D97-AF65-F5344CB8AC3E}">
        <p14:creationId xmlns:p14="http://schemas.microsoft.com/office/powerpoint/2010/main" val="1952647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F9C01-0F4A-DF53-863C-FB5ECC593A2C}"/>
              </a:ext>
            </a:extLst>
          </p:cNvPr>
          <p:cNvSpPr>
            <a:spLocks noGrp="1"/>
          </p:cNvSpPr>
          <p:nvPr>
            <p:ph type="title"/>
          </p:nvPr>
        </p:nvSpPr>
        <p:spPr>
          <a:xfrm>
            <a:off x="596462" y="153192"/>
            <a:ext cx="10515600" cy="1325563"/>
          </a:xfrm>
        </p:spPr>
        <p:txBody>
          <a:bodyPr/>
          <a:lstStyle/>
          <a:p>
            <a:pPr algn="ctr"/>
            <a:r>
              <a:rPr lang="en-US" dirty="0"/>
              <a:t>The Next 25 years (2050 ! ) </a:t>
            </a:r>
          </a:p>
        </p:txBody>
      </p:sp>
      <p:sp>
        <p:nvSpPr>
          <p:cNvPr id="3" name="Content Placeholder 2">
            <a:extLst>
              <a:ext uri="{FF2B5EF4-FFF2-40B4-BE49-F238E27FC236}">
                <a16:creationId xmlns:a16="http://schemas.microsoft.com/office/drawing/2014/main" id="{B4EDB520-0473-964B-30F5-55C9A00119ED}"/>
              </a:ext>
            </a:extLst>
          </p:cNvPr>
          <p:cNvSpPr>
            <a:spLocks noGrp="1"/>
          </p:cNvSpPr>
          <p:nvPr>
            <p:ph idx="1"/>
          </p:nvPr>
        </p:nvSpPr>
        <p:spPr>
          <a:xfrm>
            <a:off x="838200" y="1321099"/>
            <a:ext cx="10515600" cy="5226054"/>
          </a:xfrm>
        </p:spPr>
        <p:txBody>
          <a:bodyPr>
            <a:normAutofit fontScale="77500" lnSpcReduction="20000"/>
          </a:bodyPr>
          <a:lstStyle/>
          <a:p>
            <a:r>
              <a:rPr lang="en-US" dirty="0"/>
              <a:t>Best-case </a:t>
            </a:r>
            <a:r>
              <a:rPr lang="en-US" b="0" i="0" dirty="0">
                <a:solidFill>
                  <a:srgbClr val="202124"/>
                </a:solidFill>
                <a:effectLst/>
              </a:rPr>
              <a:t>global temperature increase </a:t>
            </a:r>
            <a:r>
              <a:rPr lang="en-US" i="0" dirty="0">
                <a:solidFill>
                  <a:srgbClr val="202124"/>
                </a:solidFill>
                <a:effectLst/>
              </a:rPr>
              <a:t>1.5 degrees Celsius</a:t>
            </a:r>
          </a:p>
          <a:p>
            <a:pPr lvl="1"/>
            <a:r>
              <a:rPr lang="en-US" dirty="0"/>
              <a:t>Climate Mitigation as a necessity (inc. AFOLU) </a:t>
            </a:r>
          </a:p>
          <a:p>
            <a:pPr lvl="1"/>
            <a:r>
              <a:rPr lang="en-US" dirty="0"/>
              <a:t>Continuing / Increasing climate change impacts – extreme events (heatwave, fire, floods), tipping points</a:t>
            </a:r>
          </a:p>
          <a:p>
            <a:pPr lvl="1"/>
            <a:r>
              <a:rPr lang="en-US" dirty="0"/>
              <a:t>Adaptation in response and planned adaptation to decrease risk </a:t>
            </a:r>
          </a:p>
          <a:p>
            <a:r>
              <a:rPr lang="en-US" dirty="0"/>
              <a:t>2050 - 9.8 Billion People (another 2.2 billion) – climate and political refugees </a:t>
            </a:r>
          </a:p>
          <a:p>
            <a:pPr lvl="1"/>
            <a:r>
              <a:rPr lang="en-US" dirty="0"/>
              <a:t>Very few Unmanaged Ecosystems – w. continued Biodiversity Loss</a:t>
            </a:r>
          </a:p>
          <a:p>
            <a:pPr lvl="1"/>
            <a:r>
              <a:rPr lang="en-US" dirty="0"/>
              <a:t>Continued development of Urban areas</a:t>
            </a:r>
          </a:p>
          <a:p>
            <a:pPr lvl="1"/>
            <a:r>
              <a:rPr lang="en-US" dirty="0"/>
              <a:t>Necessary national emphases on Water and Food Security, Scarcer Natural Resources</a:t>
            </a:r>
          </a:p>
          <a:p>
            <a:r>
              <a:rPr lang="en-US" dirty="0"/>
              <a:t>Energy (Green) Transition realized</a:t>
            </a:r>
          </a:p>
          <a:p>
            <a:r>
              <a:rPr lang="en-US" dirty="0"/>
              <a:t>National Governments and International Agencies responses and associated information needs </a:t>
            </a:r>
          </a:p>
          <a:p>
            <a:r>
              <a:rPr lang="en-US" dirty="0"/>
              <a:t>Greater international cooperation required – an evolving UN ! </a:t>
            </a:r>
          </a:p>
          <a:p>
            <a:r>
              <a:rPr lang="en-US" dirty="0"/>
              <a:t>ETC </a:t>
            </a:r>
          </a:p>
          <a:p>
            <a:pPr marL="0" indent="0" algn="ctr">
              <a:buNone/>
            </a:pPr>
            <a:br>
              <a:rPr lang="en-US" dirty="0"/>
            </a:br>
            <a:r>
              <a:rPr lang="en-US" b="1" dirty="0"/>
              <a:t>BIG IMPLICATIONS for LAND and LAND USE</a:t>
            </a:r>
          </a:p>
          <a:p>
            <a:pPr marL="0" indent="0" algn="ctr">
              <a:buNone/>
            </a:pPr>
            <a:r>
              <a:rPr lang="en-US" b="1" dirty="0"/>
              <a:t>and for Land Use Science</a:t>
            </a:r>
            <a:endParaRPr lang="en-US" dirty="0"/>
          </a:p>
          <a:p>
            <a:endParaRPr lang="en-US" dirty="0"/>
          </a:p>
          <a:p>
            <a:pPr marL="0" indent="0">
              <a:buNone/>
            </a:pPr>
            <a:endParaRPr lang="en-US" dirty="0"/>
          </a:p>
        </p:txBody>
      </p:sp>
    </p:spTree>
    <p:extLst>
      <p:ext uri="{BB962C8B-B14F-4D97-AF65-F5344CB8AC3E}">
        <p14:creationId xmlns:p14="http://schemas.microsoft.com/office/powerpoint/2010/main" val="72924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3" end="13"/>
                                            </p:txEl>
                                          </p:spTgt>
                                        </p:tgtEl>
                                        <p:attrNameLst>
                                          <p:attrName>style.visibility</p:attrName>
                                        </p:attrNameLst>
                                      </p:cBhvr>
                                      <p:to>
                                        <p:strVal val="visible"/>
                                      </p:to>
                                    </p:set>
                                    <p:anim calcmode="lin" valueType="num">
                                      <p:cBhvr additive="base">
                                        <p:cTn id="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76F7A-AA59-125D-E57F-2949FF7480FE}"/>
              </a:ext>
            </a:extLst>
          </p:cNvPr>
          <p:cNvSpPr>
            <a:spLocks noGrp="1"/>
          </p:cNvSpPr>
          <p:nvPr>
            <p:ph type="title"/>
          </p:nvPr>
        </p:nvSpPr>
        <p:spPr>
          <a:xfrm>
            <a:off x="606972" y="302063"/>
            <a:ext cx="10515600" cy="1325563"/>
          </a:xfrm>
        </p:spPr>
        <p:txBody>
          <a:bodyPr/>
          <a:lstStyle/>
          <a:p>
            <a:pPr algn="ctr"/>
            <a:r>
              <a:rPr lang="en-US" b="1" dirty="0"/>
              <a:t>Program Vision from 25 years ago</a:t>
            </a:r>
          </a:p>
        </p:txBody>
      </p:sp>
      <p:sp>
        <p:nvSpPr>
          <p:cNvPr id="3" name="Content Placeholder 2">
            <a:extLst>
              <a:ext uri="{FF2B5EF4-FFF2-40B4-BE49-F238E27FC236}">
                <a16:creationId xmlns:a16="http://schemas.microsoft.com/office/drawing/2014/main" id="{57640452-450D-B3CD-341E-CFAE124742DE}"/>
              </a:ext>
            </a:extLst>
          </p:cNvPr>
          <p:cNvSpPr>
            <a:spLocks noGrp="1"/>
          </p:cNvSpPr>
          <p:nvPr>
            <p:ph idx="1"/>
          </p:nvPr>
        </p:nvSpPr>
        <p:spPr>
          <a:xfrm>
            <a:off x="838200" y="1627626"/>
            <a:ext cx="10515600" cy="4351338"/>
          </a:xfrm>
        </p:spPr>
        <p:txBody>
          <a:bodyPr>
            <a:normAutofit/>
          </a:bodyPr>
          <a:lstStyle/>
          <a:p>
            <a:pPr marL="0" indent="0">
              <a:buNone/>
            </a:pPr>
            <a:r>
              <a:rPr lang="en-US" b="1" i="1" dirty="0">
                <a:solidFill>
                  <a:srgbClr val="1E1E1E"/>
                </a:solidFill>
                <a:effectLst/>
                <a:latin typeface="Lato" panose="020F0502020204030203" pitchFamily="34" charset="0"/>
              </a:rPr>
              <a:t>The ultimate vision of this program is to develop the capability for periodic global inventories of land use and land cover from space, to develop the scientific understanding and models necessary to simulate the processes taking place, and to evaluate the consequences of observed and predicted changes.</a:t>
            </a:r>
          </a:p>
          <a:p>
            <a:pPr marL="0" indent="0">
              <a:buNone/>
            </a:pPr>
            <a:endParaRPr lang="en-US" b="1" i="1" dirty="0">
              <a:solidFill>
                <a:srgbClr val="1E1E1E"/>
              </a:solidFill>
              <a:latin typeface="Lato" panose="020F0502020204030203" pitchFamily="34" charset="0"/>
            </a:endParaRPr>
          </a:p>
          <a:p>
            <a:pPr marL="0" indent="0">
              <a:buNone/>
            </a:pPr>
            <a:r>
              <a:rPr lang="en-US" dirty="0"/>
              <a:t>Is this still a clear Vision for the Program or should we have some re-visioning based on the anticipated 2050 needs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52688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EDB520-0473-964B-30F5-55C9A00119ED}"/>
              </a:ext>
            </a:extLst>
          </p:cNvPr>
          <p:cNvSpPr>
            <a:spLocks noGrp="1"/>
          </p:cNvSpPr>
          <p:nvPr>
            <p:ph idx="1"/>
          </p:nvPr>
        </p:nvSpPr>
        <p:spPr>
          <a:xfrm>
            <a:off x="838200" y="669458"/>
            <a:ext cx="10515600" cy="5416031"/>
          </a:xfrm>
        </p:spPr>
        <p:txBody>
          <a:bodyPr>
            <a:normAutofit fontScale="85000" lnSpcReduction="20000"/>
          </a:bodyPr>
          <a:lstStyle/>
          <a:p>
            <a:pPr marL="0" indent="0">
              <a:buNone/>
            </a:pPr>
            <a:r>
              <a:rPr lang="en-US" b="1" dirty="0"/>
              <a:t>LCLUC is the NASA research program (R and A) for land use science </a:t>
            </a:r>
          </a:p>
          <a:p>
            <a:r>
              <a:rPr lang="en-US" dirty="0"/>
              <a:t>Advancing LU science (Remote Sensing and Social Science)</a:t>
            </a:r>
          </a:p>
          <a:p>
            <a:r>
              <a:rPr lang="en-US" dirty="0"/>
              <a:t>Developing new RS methods, algorithms and prototyping new LCLU products  and in the process new capabilities that can provide the science underpinning for EO-based Land Use related Applications (w. pathways for RTO) </a:t>
            </a:r>
          </a:p>
          <a:p>
            <a:pPr marL="0" indent="0">
              <a:buNone/>
            </a:pPr>
            <a:endParaRPr lang="en-US" dirty="0"/>
          </a:p>
          <a:p>
            <a:pPr marL="0" indent="0">
              <a:buNone/>
            </a:pPr>
            <a:endParaRPr lang="en-US" dirty="0"/>
          </a:p>
          <a:p>
            <a:pPr marL="0" indent="0" algn="ctr">
              <a:buNone/>
            </a:pPr>
            <a:r>
              <a:rPr lang="en-US" b="1" dirty="0"/>
              <a:t>What are the some of the Science Questions that should </a:t>
            </a:r>
          </a:p>
          <a:p>
            <a:pPr marL="0" indent="0" algn="ctr">
              <a:buNone/>
            </a:pPr>
            <a:r>
              <a:rPr lang="en-US" b="1" dirty="0"/>
              <a:t>drive this NASA Program</a:t>
            </a:r>
          </a:p>
          <a:p>
            <a:pPr marL="0" indent="0" algn="ctr">
              <a:buNone/>
            </a:pPr>
            <a:r>
              <a:rPr lang="en-US" dirty="0"/>
              <a:t>and the funded research and </a:t>
            </a:r>
            <a:r>
              <a:rPr lang="en-US" dirty="0" err="1"/>
              <a:t>supoporting</a:t>
            </a:r>
            <a:endParaRPr lang="en-US" dirty="0"/>
          </a:p>
          <a:p>
            <a:pPr marL="0" indent="0" algn="ctr">
              <a:buNone/>
            </a:pPr>
            <a:r>
              <a:rPr lang="en-US" dirty="0"/>
              <a:t>theoretical frameworks, observations, data products, </a:t>
            </a:r>
          </a:p>
          <a:p>
            <a:pPr marL="0" indent="0" algn="ctr">
              <a:buNone/>
            </a:pPr>
            <a:r>
              <a:rPr lang="en-US" dirty="0"/>
              <a:t>models and analysis</a:t>
            </a:r>
          </a:p>
          <a:p>
            <a:pPr marL="0" indent="0" algn="ctr">
              <a:buNone/>
            </a:pPr>
            <a:br>
              <a:rPr lang="en-US" dirty="0"/>
            </a:br>
            <a:r>
              <a:rPr lang="en-US" dirty="0"/>
              <a:t>Should we have an explicit effort within the program to frame those questions?</a:t>
            </a:r>
          </a:p>
          <a:p>
            <a:endParaRPr lang="en-US" dirty="0"/>
          </a:p>
          <a:p>
            <a:pPr marL="0" indent="0">
              <a:buNone/>
            </a:pPr>
            <a:endParaRPr lang="en-US" dirty="0"/>
          </a:p>
        </p:txBody>
      </p:sp>
    </p:spTree>
    <p:extLst>
      <p:ext uri="{BB962C8B-B14F-4D97-AF65-F5344CB8AC3E}">
        <p14:creationId xmlns:p14="http://schemas.microsoft.com/office/powerpoint/2010/main" val="3479796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1A4D2-131B-ACC3-0925-2121ED3437BF}"/>
              </a:ext>
            </a:extLst>
          </p:cNvPr>
          <p:cNvSpPr>
            <a:spLocks noGrp="1"/>
          </p:cNvSpPr>
          <p:nvPr>
            <p:ph type="ctrTitle"/>
          </p:nvPr>
        </p:nvSpPr>
        <p:spPr/>
        <p:txBody>
          <a:bodyPr>
            <a:normAutofit fontScale="90000"/>
          </a:bodyPr>
          <a:lstStyle/>
          <a:p>
            <a:r>
              <a:rPr lang="en-US" dirty="0"/>
              <a:t>Future Directions for the LCLUC Program: the next 2.5 years</a:t>
            </a:r>
            <a:br>
              <a:rPr lang="en-US" dirty="0"/>
            </a:br>
            <a:endParaRPr lang="en-US" dirty="0"/>
          </a:p>
        </p:txBody>
      </p:sp>
      <p:sp>
        <p:nvSpPr>
          <p:cNvPr id="3" name="Subtitle 2">
            <a:extLst>
              <a:ext uri="{FF2B5EF4-FFF2-40B4-BE49-F238E27FC236}">
                <a16:creationId xmlns:a16="http://schemas.microsoft.com/office/drawing/2014/main" id="{C7EB546A-C148-5C37-84DB-C731C58F30CE}"/>
              </a:ext>
            </a:extLst>
          </p:cNvPr>
          <p:cNvSpPr>
            <a:spLocks noGrp="1"/>
          </p:cNvSpPr>
          <p:nvPr>
            <p:ph type="subTitle" idx="1"/>
          </p:nvPr>
        </p:nvSpPr>
        <p:spPr/>
        <p:txBody>
          <a:bodyPr>
            <a:normAutofit fontScale="85000" lnSpcReduction="20000"/>
          </a:bodyPr>
          <a:lstStyle/>
          <a:p>
            <a:r>
              <a:rPr lang="en-US" sz="3200" dirty="0"/>
              <a:t>Some of the Challenges and Opportunities Identified in our Panel Sessions</a:t>
            </a:r>
          </a:p>
          <a:p>
            <a:endParaRPr lang="en-US" sz="3200" dirty="0"/>
          </a:p>
          <a:p>
            <a:r>
              <a:rPr lang="en-US" sz="3200" dirty="0"/>
              <a:t>The following preliminary lists to be worked up </a:t>
            </a:r>
          </a:p>
        </p:txBody>
      </p:sp>
    </p:spTree>
    <p:extLst>
      <p:ext uri="{BB962C8B-B14F-4D97-AF65-F5344CB8AC3E}">
        <p14:creationId xmlns:p14="http://schemas.microsoft.com/office/powerpoint/2010/main" val="3496150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507C6D-EC6F-4D4F-1270-48B9316460DE}"/>
              </a:ext>
            </a:extLst>
          </p:cNvPr>
          <p:cNvSpPr>
            <a:spLocks noGrp="1"/>
          </p:cNvSpPr>
          <p:nvPr>
            <p:ph idx="1"/>
          </p:nvPr>
        </p:nvSpPr>
        <p:spPr>
          <a:xfrm>
            <a:off x="680545" y="837652"/>
            <a:ext cx="10515600" cy="4351338"/>
          </a:xfrm>
        </p:spPr>
        <p:txBody>
          <a:bodyPr>
            <a:normAutofit/>
          </a:bodyPr>
          <a:lstStyle/>
          <a:p>
            <a:r>
              <a:rPr lang="en-US" b="1" dirty="0"/>
              <a:t>LCLUC Research Areas</a:t>
            </a:r>
            <a:endParaRPr lang="en-US" dirty="0"/>
          </a:p>
          <a:p>
            <a:pPr lvl="1"/>
            <a:r>
              <a:rPr lang="en-US" dirty="0"/>
              <a:t>Characterizing urban environments</a:t>
            </a:r>
          </a:p>
          <a:p>
            <a:pPr lvl="1"/>
            <a:r>
              <a:rPr lang="en-US" dirty="0"/>
              <a:t>Land Use and Management characterization (Forest, Agriculture) </a:t>
            </a:r>
          </a:p>
          <a:p>
            <a:pPr lvl="1"/>
            <a:r>
              <a:rPr lang="en-US" dirty="0"/>
              <a:t>Characterizing Changing Fire Regimes</a:t>
            </a:r>
          </a:p>
          <a:p>
            <a:pPr lvl="1"/>
            <a:r>
              <a:rPr lang="en-US" dirty="0"/>
              <a:t>Impacts of Extreme Weather, Conflict, Pandemic, Disasters</a:t>
            </a:r>
          </a:p>
          <a:p>
            <a:pPr lvl="1"/>
            <a:r>
              <a:rPr lang="en-US" dirty="0"/>
              <a:t>Land Use climate mitigation/adaptation</a:t>
            </a:r>
          </a:p>
          <a:p>
            <a:pPr lvl="1"/>
            <a:r>
              <a:rPr lang="en-US" dirty="0"/>
              <a:t>AFOLU / Emissions  </a:t>
            </a:r>
          </a:p>
          <a:p>
            <a:pPr lvl="1"/>
            <a:r>
              <a:rPr lang="en-US" dirty="0"/>
              <a:t>On-going saga of resolving LC Definitions and a more nuanced definition of Land Abandonment </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4080479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507C6D-EC6F-4D4F-1270-48B9316460DE}"/>
              </a:ext>
            </a:extLst>
          </p:cNvPr>
          <p:cNvSpPr>
            <a:spLocks noGrp="1"/>
          </p:cNvSpPr>
          <p:nvPr>
            <p:ph idx="1"/>
          </p:nvPr>
        </p:nvSpPr>
        <p:spPr>
          <a:xfrm>
            <a:off x="618796" y="207030"/>
            <a:ext cx="10954407" cy="6477549"/>
          </a:xfrm>
        </p:spPr>
        <p:txBody>
          <a:bodyPr>
            <a:normAutofit fontScale="77500" lnSpcReduction="20000"/>
          </a:bodyPr>
          <a:lstStyle/>
          <a:p>
            <a:pPr marL="0" indent="0">
              <a:buNone/>
            </a:pPr>
            <a:endParaRPr lang="en-US" dirty="0"/>
          </a:p>
          <a:p>
            <a:r>
              <a:rPr lang="en-US" sz="3200" b="1" dirty="0"/>
              <a:t>Advances in Remote Sensing </a:t>
            </a:r>
          </a:p>
          <a:p>
            <a:pPr lvl="1"/>
            <a:r>
              <a:rPr lang="en-US" sz="2600" dirty="0" err="1"/>
              <a:t>MuSLI</a:t>
            </a:r>
            <a:r>
              <a:rPr lang="en-US" sz="2600" dirty="0"/>
              <a:t> - Data Fusion Continued -  ISS </a:t>
            </a:r>
            <a:r>
              <a:rPr lang="en-US" sz="2600" dirty="0" err="1"/>
              <a:t>Ecostress</a:t>
            </a:r>
            <a:r>
              <a:rPr lang="en-US" sz="2600" dirty="0"/>
              <a:t>, GEDI, ICESAT2  </a:t>
            </a:r>
          </a:p>
          <a:p>
            <a:pPr lvl="1"/>
            <a:r>
              <a:rPr lang="en-US" sz="2600" dirty="0"/>
              <a:t>Thermal remote sensing </a:t>
            </a:r>
          </a:p>
          <a:p>
            <a:pPr lvl="1"/>
            <a:r>
              <a:rPr lang="en-US" sz="2600" dirty="0"/>
              <a:t>Operationalizing Very High Resolution methods inc. AI/ML (fine scale monitoring)</a:t>
            </a:r>
          </a:p>
          <a:p>
            <a:pPr lvl="1"/>
            <a:r>
              <a:rPr lang="en-US" sz="2600" dirty="0"/>
              <a:t>Satellite Data and Model Integration</a:t>
            </a:r>
          </a:p>
          <a:p>
            <a:pPr lvl="1"/>
            <a:r>
              <a:rPr lang="en-US" sz="2600" dirty="0"/>
              <a:t>Ground Observations and Satellite Data Integration (e.g. Google Street View/Google Crop View?) </a:t>
            </a:r>
          </a:p>
          <a:p>
            <a:pPr lvl="1"/>
            <a:r>
              <a:rPr lang="en-US" sz="2600" dirty="0"/>
              <a:t>Standardizing 3-D Urban Products - urban volume (SAR, Lidar, Stereo methods)</a:t>
            </a:r>
          </a:p>
          <a:p>
            <a:pPr lvl="1"/>
            <a:r>
              <a:rPr lang="en-US" sz="2600" dirty="0"/>
              <a:t>Prepping for SAR and Hyperspectral Land Use capabilities </a:t>
            </a:r>
          </a:p>
          <a:p>
            <a:pPr marL="457200" lvl="1" indent="0">
              <a:buNone/>
            </a:pPr>
            <a:r>
              <a:rPr lang="en-US" sz="2600" dirty="0"/>
              <a:t>  </a:t>
            </a:r>
            <a:endParaRPr lang="en-US" sz="3200" dirty="0"/>
          </a:p>
          <a:p>
            <a:r>
              <a:rPr lang="en-US" sz="3200" b="1" dirty="0"/>
              <a:t>Algorithms / Data Sets</a:t>
            </a:r>
          </a:p>
          <a:p>
            <a:pPr lvl="1"/>
            <a:r>
              <a:rPr lang="en-US" sz="2600" dirty="0"/>
              <a:t>HLS Extended (L9, Sentinel 1 ?) </a:t>
            </a:r>
          </a:p>
          <a:p>
            <a:pPr lvl="1"/>
            <a:r>
              <a:rPr lang="en-US" sz="2600" dirty="0"/>
              <a:t>LCUC Validation Accuracy Assessment (CEOS LPV, GOFC, GEOGLAM Workshop Spring 23) – uncertainty translation, best practices urgently needed </a:t>
            </a:r>
          </a:p>
          <a:p>
            <a:pPr lvl="1"/>
            <a:r>
              <a:rPr lang="en-US" sz="2600" dirty="0"/>
              <a:t>ESA Sentinel 3 Active Fire (AM observations)</a:t>
            </a:r>
          </a:p>
          <a:p>
            <a:pPr lvl="1"/>
            <a:r>
              <a:rPr lang="en-US" sz="2600" dirty="0"/>
              <a:t>Ground data repositories </a:t>
            </a:r>
          </a:p>
          <a:p>
            <a:pPr lvl="1"/>
            <a:r>
              <a:rPr lang="en-US" sz="2800" b="1" dirty="0"/>
              <a:t>Need for clarity concerning NASA’s Data Product Strategy (ESDIS)</a:t>
            </a:r>
            <a:endParaRPr lang="en-US" sz="2600" dirty="0"/>
          </a:p>
          <a:p>
            <a:pPr marL="457200" lvl="1" indent="0">
              <a:buNone/>
            </a:pPr>
            <a:endParaRPr lang="en-US" sz="2600" dirty="0"/>
          </a:p>
          <a:p>
            <a:r>
              <a:rPr lang="en-US" sz="3200" b="1" dirty="0"/>
              <a:t>Mission Preparation Opportunities  </a:t>
            </a:r>
            <a:endParaRPr lang="en-US" sz="3200" dirty="0"/>
          </a:p>
          <a:p>
            <a:pPr lvl="1"/>
            <a:r>
              <a:rPr lang="en-US" sz="2800" dirty="0"/>
              <a:t>NISAR, SBG, Landsat Next </a:t>
            </a:r>
          </a:p>
          <a:p>
            <a:pPr lvl="1"/>
            <a:r>
              <a:rPr lang="en-US" sz="2600" dirty="0"/>
              <a:t>ESA - Biomass, Flex, CHIME, Copernicus Sentinel Continuity, </a:t>
            </a:r>
            <a:r>
              <a:rPr lang="en-US" sz="2600" i="1" dirty="0"/>
              <a:t>ROSE-L, LSTM</a:t>
            </a:r>
          </a:p>
          <a:p>
            <a:pPr lvl="1"/>
            <a:r>
              <a:rPr lang="en-US" sz="2600" i="1" dirty="0" err="1"/>
              <a:t>Trishna</a:t>
            </a:r>
            <a:r>
              <a:rPr lang="en-US" sz="2600" i="1" dirty="0"/>
              <a:t> (launch 2024) </a:t>
            </a:r>
          </a:p>
          <a:p>
            <a:endParaRPr lang="en-US" sz="3200" dirty="0"/>
          </a:p>
          <a:p>
            <a:endParaRPr lang="en-US" dirty="0"/>
          </a:p>
        </p:txBody>
      </p:sp>
    </p:spTree>
    <p:extLst>
      <p:ext uri="{BB962C8B-B14F-4D97-AF65-F5344CB8AC3E}">
        <p14:creationId xmlns:p14="http://schemas.microsoft.com/office/powerpoint/2010/main" val="3363027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507C6D-EC6F-4D4F-1270-48B9316460DE}"/>
              </a:ext>
            </a:extLst>
          </p:cNvPr>
          <p:cNvSpPr>
            <a:spLocks noGrp="1"/>
          </p:cNvSpPr>
          <p:nvPr>
            <p:ph idx="1"/>
          </p:nvPr>
        </p:nvSpPr>
        <p:spPr>
          <a:xfrm>
            <a:off x="670034" y="136634"/>
            <a:ext cx="10733690" cy="6547945"/>
          </a:xfrm>
        </p:spPr>
        <p:txBody>
          <a:bodyPr>
            <a:normAutofit fontScale="77500" lnSpcReduction="20000"/>
          </a:bodyPr>
          <a:lstStyle/>
          <a:p>
            <a:pPr marL="0" indent="0">
              <a:buNone/>
            </a:pPr>
            <a:endParaRPr lang="en-US" dirty="0"/>
          </a:p>
          <a:p>
            <a:r>
              <a:rPr lang="en-US" b="1" dirty="0"/>
              <a:t>NASA Program Partnerships </a:t>
            </a:r>
          </a:p>
          <a:p>
            <a:pPr lvl="1"/>
            <a:r>
              <a:rPr lang="en-US" b="1" dirty="0"/>
              <a:t>R and A – we need additional LCLUC funding for underpinning science research to strengthen growing applications programs in agriculture, fire, urban management</a:t>
            </a:r>
          </a:p>
          <a:p>
            <a:pPr lvl="1"/>
            <a:r>
              <a:rPr lang="en-US" dirty="0"/>
              <a:t>Opportunities for LCLUC science – IDS, Measures, Access </a:t>
            </a:r>
            <a:r>
              <a:rPr lang="en-US" dirty="0" err="1"/>
              <a:t>etc</a:t>
            </a:r>
            <a:r>
              <a:rPr lang="en-US" dirty="0"/>
              <a:t> </a:t>
            </a:r>
          </a:p>
          <a:p>
            <a:pPr lvl="1"/>
            <a:r>
              <a:rPr lang="en-US" dirty="0"/>
              <a:t>CC and E Focus Area Meeting 2023 (2 day LCLUC, 2 day CC&amp;E) </a:t>
            </a:r>
          </a:p>
          <a:p>
            <a:pPr lvl="1"/>
            <a:r>
              <a:rPr lang="en-US" dirty="0"/>
              <a:t>Applied Sciences connections – agriculture, fire, capacity building, water resources, </a:t>
            </a:r>
            <a:r>
              <a:rPr lang="en-US" dirty="0" err="1"/>
              <a:t>etc</a:t>
            </a:r>
            <a:r>
              <a:rPr lang="en-US" dirty="0"/>
              <a:t> </a:t>
            </a:r>
          </a:p>
          <a:p>
            <a:pPr lvl="1"/>
            <a:r>
              <a:rPr lang="en-US" dirty="0"/>
              <a:t>ESTO 25 </a:t>
            </a:r>
            <a:r>
              <a:rPr lang="en-US" dirty="0" err="1"/>
              <a:t>yrs</a:t>
            </a:r>
            <a:r>
              <a:rPr lang="en-US" dirty="0"/>
              <a:t> – LCLUC technology opportunities (sensor constellations, volume data processing)</a:t>
            </a:r>
          </a:p>
          <a:p>
            <a:pPr marL="457200" lvl="1" indent="0">
              <a:buNone/>
            </a:pPr>
            <a:endParaRPr lang="en-US" dirty="0"/>
          </a:p>
          <a:p>
            <a:r>
              <a:rPr lang="en-US" b="1" dirty="0"/>
              <a:t>Interagency Cooperation Opportunities </a:t>
            </a:r>
            <a:r>
              <a:rPr lang="en-US" dirty="0"/>
              <a:t>(framed by higher level directives)</a:t>
            </a:r>
            <a:r>
              <a:rPr lang="en-US" b="1" dirty="0"/>
              <a:t> </a:t>
            </a:r>
          </a:p>
          <a:p>
            <a:pPr lvl="1"/>
            <a:r>
              <a:rPr lang="en-US" dirty="0"/>
              <a:t>USGS, USDA, NOAA</a:t>
            </a:r>
          </a:p>
          <a:p>
            <a:pPr lvl="1"/>
            <a:r>
              <a:rPr lang="en-US" dirty="0"/>
              <a:t>SDNWG </a:t>
            </a:r>
          </a:p>
          <a:p>
            <a:pPr marL="457200" lvl="1" indent="0">
              <a:buNone/>
            </a:pPr>
            <a:r>
              <a:rPr lang="en-US" dirty="0"/>
              <a:t> </a:t>
            </a:r>
          </a:p>
          <a:p>
            <a:r>
              <a:rPr lang="en-US" b="1" dirty="0"/>
              <a:t>Continuing International Partnerships</a:t>
            </a:r>
          </a:p>
          <a:p>
            <a:pPr lvl="1"/>
            <a:r>
              <a:rPr lang="en-US" dirty="0"/>
              <a:t>CEOS LPV, CEOS Wildfire Pilot, CEOS AFOLU </a:t>
            </a:r>
            <a:r>
              <a:rPr lang="en-US" dirty="0" err="1"/>
              <a:t>Stocktake</a:t>
            </a:r>
            <a:r>
              <a:rPr lang="en-US" dirty="0"/>
              <a:t>, </a:t>
            </a:r>
          </a:p>
          <a:p>
            <a:pPr lvl="1"/>
            <a:r>
              <a:rPr lang="en-US" dirty="0"/>
              <a:t>GOFC – GOLD best practices documentation, Regional Network Capacity re. NDCs and NASA data </a:t>
            </a:r>
          </a:p>
          <a:p>
            <a:pPr lvl="1"/>
            <a:r>
              <a:rPr lang="en-US" dirty="0"/>
              <a:t>GEO – GEOGLAM et al. </a:t>
            </a:r>
          </a:p>
          <a:p>
            <a:pPr lvl="1"/>
            <a:r>
              <a:rPr lang="en-US" dirty="0"/>
              <a:t>ESA – shared initiatives (e.g. TAT) – new missions presenting HLS-type collaborative opportunities ?</a:t>
            </a:r>
          </a:p>
          <a:p>
            <a:pPr lvl="1"/>
            <a:r>
              <a:rPr lang="en-US" dirty="0"/>
              <a:t>EARSEL – SIGs </a:t>
            </a:r>
          </a:p>
          <a:p>
            <a:pPr marL="457200" lvl="1" indent="0">
              <a:buNone/>
            </a:pPr>
            <a:endParaRPr lang="en-US" dirty="0"/>
          </a:p>
          <a:p>
            <a:r>
              <a:rPr lang="en-US" b="1" dirty="0"/>
              <a:t>LCLUC Regional Focus </a:t>
            </a:r>
            <a:endParaRPr lang="en-US" dirty="0"/>
          </a:p>
          <a:p>
            <a:pPr lvl="1"/>
            <a:r>
              <a:rPr lang="en-US" dirty="0"/>
              <a:t>SARI Syntheses (next 3-4yrs) </a:t>
            </a:r>
          </a:p>
        </p:txBody>
      </p:sp>
    </p:spTree>
    <p:extLst>
      <p:ext uri="{BB962C8B-B14F-4D97-AF65-F5344CB8AC3E}">
        <p14:creationId xmlns:p14="http://schemas.microsoft.com/office/powerpoint/2010/main" val="19676950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718</TotalTime>
  <Words>761</Words>
  <Application>Microsoft Office PowerPoint</Application>
  <PresentationFormat>Widescreen</PresentationFormat>
  <Paragraphs>87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Lato</vt:lpstr>
      <vt:lpstr>Office Theme</vt:lpstr>
      <vt:lpstr>Future Directions for the LCLUC Program: the next 25 years  </vt:lpstr>
      <vt:lpstr>The Next 25 years (2050 ! ) </vt:lpstr>
      <vt:lpstr>Program Vision from 25 years ago</vt:lpstr>
      <vt:lpstr>PowerPoint Presentation</vt:lpstr>
      <vt:lpstr>Future Directions for the LCLUC Program: the next 2.5 years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Directions for the LCLUC Program: the next 2.5 years  </dc:title>
  <dc:creator>Microsoft Office User</dc:creator>
  <cp:lastModifiedBy>meghavi@umd.edu</cp:lastModifiedBy>
  <cp:revision>5</cp:revision>
  <dcterms:created xsi:type="dcterms:W3CDTF">2022-10-19T18:47:26Z</dcterms:created>
  <dcterms:modified xsi:type="dcterms:W3CDTF">2022-10-21T20:45:00Z</dcterms:modified>
</cp:coreProperties>
</file>